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8" r:id="rId4"/>
    <p:sldId id="261" r:id="rId5"/>
    <p:sldId id="308" r:id="rId6"/>
    <p:sldId id="262" r:id="rId7"/>
    <p:sldId id="263" r:id="rId8"/>
    <p:sldId id="264" r:id="rId9"/>
    <p:sldId id="265" r:id="rId10"/>
    <p:sldId id="267" r:id="rId11"/>
    <p:sldId id="266" r:id="rId12"/>
    <p:sldId id="268" r:id="rId13"/>
    <p:sldId id="269" r:id="rId14"/>
    <p:sldId id="270" r:id="rId15"/>
    <p:sldId id="271" r:id="rId16"/>
    <p:sldId id="272" r:id="rId17"/>
    <p:sldId id="309" r:id="rId18"/>
    <p:sldId id="274" r:id="rId19"/>
    <p:sldId id="275" r:id="rId20"/>
    <p:sldId id="310" r:id="rId21"/>
    <p:sldId id="276" r:id="rId22"/>
    <p:sldId id="277" r:id="rId23"/>
    <p:sldId id="311" r:id="rId24"/>
    <p:sldId id="278" r:id="rId25"/>
    <p:sldId id="279" r:id="rId26"/>
    <p:sldId id="312" r:id="rId27"/>
    <p:sldId id="280" r:id="rId28"/>
    <p:sldId id="281" r:id="rId29"/>
    <p:sldId id="313" r:id="rId30"/>
    <p:sldId id="282" r:id="rId31"/>
    <p:sldId id="283" r:id="rId32"/>
    <p:sldId id="273" r:id="rId33"/>
    <p:sldId id="284" r:id="rId34"/>
    <p:sldId id="259" r:id="rId35"/>
    <p:sldId id="260" r:id="rId36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664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055BA-9A04-4D0A-969D-C6CCAEBA6E58}" type="datetimeFigureOut">
              <a:rPr lang="uk-UA" smtClean="0"/>
              <a:t>12.02.2020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22177B-1151-4E39-AC01-26D4FD1AB96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8639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8"/>
          <p:cNvSpPr txBox="1">
            <a:spLocks noGrp="1" noChangeArrowheads="1"/>
          </p:cNvSpPr>
          <p:nvPr/>
        </p:nvSpPr>
        <p:spPr bwMode="auto">
          <a:xfrm>
            <a:off x="3882648" y="8686461"/>
            <a:ext cx="2971032" cy="453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447675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1pPr>
            <a:lvl2pPr defTabSz="447675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2pPr>
            <a:lvl3pPr defTabSz="447675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3pPr>
            <a:lvl4pPr defTabSz="447675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4pPr>
            <a:lvl5pPr defTabSz="447675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algn="r" eaLnBrk="1">
              <a:lnSpc>
                <a:spcPct val="95000"/>
              </a:lnSpc>
              <a:buSzPct val="100000"/>
            </a:pPr>
            <a:fld id="{1217AD55-9975-47A1-95E0-B938DED2D388}" type="slidenum">
              <a:rPr lang="uk-UA" altLang="uk-UA" sz="1200">
                <a:solidFill>
                  <a:srgbClr val="000000"/>
                </a:solidFill>
                <a:latin typeface="Times New Roman" pitchFamily="18" charset="0"/>
              </a:rPr>
              <a:pPr algn="r" eaLnBrk="1">
                <a:lnSpc>
                  <a:spcPct val="95000"/>
                </a:lnSpc>
                <a:buSzPct val="100000"/>
              </a:pPr>
              <a:t>34</a:t>
            </a:fld>
            <a:endParaRPr lang="uk-UA" altLang="uk-UA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9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4" name="Text Box 2"/>
          <p:cNvSpPr txBox="1">
            <a:spLocks noChangeArrowheads="1"/>
          </p:cNvSpPr>
          <p:nvPr/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65" tIns="40083" rIns="80165" bIns="40083" anchor="ctr"/>
          <a:lstStyle>
            <a:lvl1pPr defTabSz="446088" eaLnBrk="0" hangingPunct="0"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1pPr>
            <a:lvl2pPr defTabSz="446088" eaLnBrk="0" hangingPunct="0"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2pPr>
            <a:lvl3pPr defTabSz="446088" eaLnBrk="0" hangingPunct="0"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3pPr>
            <a:lvl4pPr defTabSz="446088" eaLnBrk="0" hangingPunct="0"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4pPr>
            <a:lvl5pPr defTabSz="446088" eaLnBrk="0" hangingPunct="0"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6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6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6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6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3008329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5B004-FBD1-4953-B013-22B2FEC2632B}" type="datetimeFigureOut">
              <a:rPr lang="uk-UA" smtClean="0"/>
              <a:t>12.02.2020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C9514-529D-4D27-801D-2CA362B681E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73809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5B004-FBD1-4953-B013-22B2FEC2632B}" type="datetimeFigureOut">
              <a:rPr lang="uk-UA" smtClean="0"/>
              <a:t>12.02.2020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C9514-529D-4D27-801D-2CA362B681E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2431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5B004-FBD1-4953-B013-22B2FEC2632B}" type="datetimeFigureOut">
              <a:rPr lang="uk-UA" smtClean="0"/>
              <a:t>12.02.2020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C9514-529D-4D27-801D-2CA362B681E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09452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5B004-FBD1-4953-B013-22B2FEC2632B}" type="datetimeFigureOut">
              <a:rPr lang="uk-UA" smtClean="0"/>
              <a:t>12.02.2020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C9514-529D-4D27-801D-2CA362B681E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54334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5B004-FBD1-4953-B013-22B2FEC2632B}" type="datetimeFigureOut">
              <a:rPr lang="uk-UA" smtClean="0"/>
              <a:t>12.02.2020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C9514-529D-4D27-801D-2CA362B681E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95674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5B004-FBD1-4953-B013-22B2FEC2632B}" type="datetimeFigureOut">
              <a:rPr lang="uk-UA" smtClean="0"/>
              <a:t>12.02.2020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C9514-529D-4D27-801D-2CA362B681E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73915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5B004-FBD1-4953-B013-22B2FEC2632B}" type="datetimeFigureOut">
              <a:rPr lang="uk-UA" smtClean="0"/>
              <a:t>12.02.2020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C9514-529D-4D27-801D-2CA362B681E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63793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5B004-FBD1-4953-B013-22B2FEC2632B}" type="datetimeFigureOut">
              <a:rPr lang="uk-UA" smtClean="0"/>
              <a:t>12.02.2020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C9514-529D-4D27-801D-2CA362B681E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28500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5B004-FBD1-4953-B013-22B2FEC2632B}" type="datetimeFigureOut">
              <a:rPr lang="uk-UA" smtClean="0"/>
              <a:t>12.02.2020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C9514-529D-4D27-801D-2CA362B681E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07364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5B004-FBD1-4953-B013-22B2FEC2632B}" type="datetimeFigureOut">
              <a:rPr lang="uk-UA" smtClean="0"/>
              <a:t>12.02.2020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C9514-529D-4D27-801D-2CA362B681E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3818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5B004-FBD1-4953-B013-22B2FEC2632B}" type="datetimeFigureOut">
              <a:rPr lang="uk-UA" smtClean="0"/>
              <a:t>12.02.2020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C9514-529D-4D27-801D-2CA362B681E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4697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5B004-FBD1-4953-B013-22B2FEC2632B}" type="datetimeFigureOut">
              <a:rPr lang="uk-UA" smtClean="0"/>
              <a:t>12.02.2020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C9514-529D-4D27-801D-2CA362B681E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47397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908720"/>
            <a:ext cx="8280920" cy="2691731"/>
          </a:xfrm>
        </p:spPr>
        <p:txBody>
          <a:bodyPr>
            <a:normAutofit fontScale="90000"/>
          </a:bodyPr>
          <a:lstStyle/>
          <a:p>
            <a:r>
              <a:rPr lang="en-US" dirty="0"/>
              <a:t>Course: </a:t>
            </a:r>
            <a:r>
              <a:rPr lang="en-US" dirty="0">
                <a:solidFill>
                  <a:srgbClr val="FF0000"/>
                </a:solidFill>
              </a:rPr>
              <a:t>Psychology of Communication</a:t>
            </a:r>
            <a:br>
              <a:rPr lang="en-US" dirty="0"/>
            </a:br>
            <a:r>
              <a:rPr lang="en-US" dirty="0"/>
              <a:t>General topic: </a:t>
            </a:r>
            <a:r>
              <a:rPr lang="en-US" dirty="0">
                <a:solidFill>
                  <a:srgbClr val="0070C0"/>
                </a:solidFill>
              </a:rPr>
              <a:t>Basic principles of communication</a:t>
            </a:r>
            <a:endParaRPr lang="uk-UA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6444" y="5372061"/>
            <a:ext cx="6400800" cy="147265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sz="2400" dirty="0">
                <a:solidFill>
                  <a:schemeClr val="tx1"/>
                </a:solidFill>
              </a:rPr>
              <a:t>Lecturer: </a:t>
            </a:r>
            <a:r>
              <a:rPr lang="en-US" sz="2400" b="1" i="1" dirty="0" err="1">
                <a:solidFill>
                  <a:schemeClr val="tx1"/>
                </a:solidFill>
              </a:rPr>
              <a:t>Olena</a:t>
            </a:r>
            <a:r>
              <a:rPr lang="en-US" sz="2400" b="1" i="1" dirty="0">
                <a:solidFill>
                  <a:schemeClr val="tx1"/>
                </a:solidFill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</a:rPr>
              <a:t>Lutsenko</a:t>
            </a:r>
            <a:endParaRPr lang="en-US" sz="2400" b="1" i="1" dirty="0">
              <a:solidFill>
                <a:schemeClr val="tx1"/>
              </a:solidFill>
            </a:endParaRPr>
          </a:p>
          <a:p>
            <a:pPr algn="l"/>
            <a:r>
              <a:rPr lang="en-US" sz="2400" dirty="0">
                <a:solidFill>
                  <a:schemeClr val="tx1"/>
                </a:solidFill>
              </a:rPr>
              <a:t>Professor of Department of Clinical Neurology, Psychiatry and Narcology, Doctor of Science in Psychology</a:t>
            </a:r>
            <a:endParaRPr lang="uk-UA" sz="24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579774"/>
            <a:ext cx="4108450" cy="179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74744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Stages of communication</a:t>
            </a:r>
            <a:br>
              <a:rPr lang="uk-UA" dirty="0"/>
            </a:br>
            <a:endParaRPr lang="uk-UA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Some rules for</a:t>
            </a:r>
            <a:endParaRPr lang="uk-UA" sz="4800" dirty="0"/>
          </a:p>
        </p:txBody>
      </p:sp>
    </p:spTree>
    <p:extLst>
      <p:ext uri="{BB962C8B-B14F-4D97-AF65-F5344CB8AC3E}">
        <p14:creationId xmlns:p14="http://schemas.microsoft.com/office/powerpoint/2010/main" val="24917189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3913" y="116632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Rules for conveying information</a:t>
            </a: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3913" y="1417638"/>
            <a:ext cx="8229600" cy="4525963"/>
          </a:xfrm>
        </p:spPr>
        <p:txBody>
          <a:bodyPr/>
          <a:lstStyle/>
          <a:p>
            <a:r>
              <a:rPr lang="en-US" dirty="0"/>
              <a:t>Know who your recipients are – age, gender, state, culture, level of knowledge etc.</a:t>
            </a:r>
          </a:p>
          <a:p>
            <a:r>
              <a:rPr lang="en-US" dirty="0"/>
              <a:t>Think about their need, why they would need your message.</a:t>
            </a:r>
          </a:p>
          <a:p>
            <a:r>
              <a:rPr lang="en-US" dirty="0"/>
              <a:t>Clarify your goal for yourself – why you need to send them your message, what is your purpose.</a:t>
            </a:r>
          </a:p>
          <a:p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3E60A88-2D4B-4500-B28E-1CC3B9DCB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2084" y="4708300"/>
            <a:ext cx="3059832" cy="214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1134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“Golden Rule” of communication </a:t>
            </a:r>
            <a:endParaRPr lang="uk-UA" dirty="0">
              <a:solidFill>
                <a:srgbClr val="FF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9B7B8B4-8A4B-439C-ACBD-011FDF616F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38" r="19440" b="3"/>
          <a:stretch/>
        </p:blipFill>
        <p:spPr>
          <a:xfrm>
            <a:off x="457200" y="1600200"/>
            <a:ext cx="4038600" cy="4525963"/>
          </a:xfrm>
          <a:prstGeom prst="rect">
            <a:avLst/>
          </a:prstGeom>
          <a:noFill/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“It does not matter what you say, it matters what people hear”.</a:t>
            </a:r>
          </a:p>
          <a:p>
            <a:pPr marL="0" indent="0" algn="r">
              <a:buNone/>
            </a:pPr>
            <a:r>
              <a:rPr lang="ru-RU" i="1" dirty="0"/>
              <a:t> </a:t>
            </a:r>
            <a:r>
              <a:rPr lang="en-US" i="1" dirty="0"/>
              <a:t>Andrew </a:t>
            </a:r>
            <a:r>
              <a:rPr lang="en-US" i="1" dirty="0" err="1"/>
              <a:t>Blotky</a:t>
            </a:r>
            <a:r>
              <a:rPr lang="en-US" i="1" dirty="0"/>
              <a:t> </a:t>
            </a:r>
            <a:endParaRPr lang="uk-UA" i="1" dirty="0"/>
          </a:p>
        </p:txBody>
      </p:sp>
    </p:spTree>
    <p:extLst>
      <p:ext uri="{BB962C8B-B14F-4D97-AF65-F5344CB8AC3E}">
        <p14:creationId xmlns:p14="http://schemas.microsoft.com/office/powerpoint/2010/main" val="26552351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2585"/>
            <a:ext cx="4762872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Rules of listening (absorption information stage)</a:t>
            </a: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35307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Accept an active and open pose;</a:t>
            </a:r>
          </a:p>
          <a:p>
            <a:r>
              <a:rPr lang="en-US" dirty="0">
                <a:solidFill>
                  <a:srgbClr val="0070C0"/>
                </a:solidFill>
              </a:rPr>
              <a:t>Confirm with gestures and facial expressions that you listen and understand;</a:t>
            </a:r>
          </a:p>
          <a:p>
            <a:r>
              <a:rPr lang="en-US" dirty="0"/>
              <a:t>Don't be distracted by other things (phone…);</a:t>
            </a:r>
          </a:p>
          <a:p>
            <a:r>
              <a:rPr lang="en-US" dirty="0">
                <a:solidFill>
                  <a:srgbClr val="0070C0"/>
                </a:solidFill>
              </a:rPr>
              <a:t>Focus on the speaker's words, try to understand and remember the speaker's meaning, logic, main ideas and goals;</a:t>
            </a:r>
          </a:p>
          <a:p>
            <a:r>
              <a:rPr lang="en-US" dirty="0"/>
              <a:t>Do not make premature conclusions;</a:t>
            </a:r>
          </a:p>
          <a:p>
            <a:r>
              <a:rPr lang="en-US" dirty="0">
                <a:solidFill>
                  <a:srgbClr val="0070C0"/>
                </a:solidFill>
              </a:rPr>
              <a:t>Ask the question correctly - in essence, tolerant, concise, interested.</a:t>
            </a:r>
            <a:endParaRPr lang="uk-UA" dirty="0">
              <a:solidFill>
                <a:srgbClr val="0070C0"/>
              </a:solidFill>
            </a:endParaRPr>
          </a:p>
        </p:txBody>
      </p:sp>
      <p:pic>
        <p:nvPicPr>
          <p:cNvPr id="8" name="Рисунок 7" descr="Изображение выглядит как игрушка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187D01C5-BB15-4390-B1B0-508321637E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8" y="3873"/>
            <a:ext cx="4173731" cy="220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0685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130100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Giving and accepting feedback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(reaction stage)</a:t>
            </a: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484784"/>
            <a:ext cx="4824536" cy="537321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u="sng" dirty="0">
                <a:solidFill>
                  <a:srgbClr val="0070C0"/>
                </a:solidFill>
              </a:rPr>
              <a:t>We get feedback all the time. Here are some examples:</a:t>
            </a:r>
          </a:p>
          <a:p>
            <a:r>
              <a:rPr lang="en-US" dirty="0"/>
              <a:t>people's facial expressions or body language in reaction to what you say or do;</a:t>
            </a:r>
          </a:p>
          <a:p>
            <a:r>
              <a:rPr lang="en-US" dirty="0">
                <a:solidFill>
                  <a:srgbClr val="0070C0"/>
                </a:solidFill>
              </a:rPr>
              <a:t>people's casual comments about you ('that's a nice jacket') or your views ('why on earth do you think that film was good?');</a:t>
            </a:r>
          </a:p>
          <a:p>
            <a:r>
              <a:rPr lang="en-US" dirty="0"/>
              <a:t>people who seek (or avoid) your company;</a:t>
            </a:r>
          </a:p>
          <a:p>
            <a:r>
              <a:rPr lang="en-US" dirty="0">
                <a:solidFill>
                  <a:srgbClr val="0070C0"/>
                </a:solidFill>
              </a:rPr>
              <a:t>tutors' or other students' responses to your comments in class;</a:t>
            </a:r>
          </a:p>
          <a:p>
            <a:r>
              <a:rPr lang="en-US" dirty="0"/>
              <a:t>things that work (or not) when you create or repair them.</a:t>
            </a:r>
          </a:p>
          <a:p>
            <a:endParaRPr lang="uk-UA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698763"/>
            <a:ext cx="1801460" cy="2332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926" y="1698763"/>
            <a:ext cx="2069534" cy="2332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993693"/>
            <a:ext cx="3854404" cy="2864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32213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9552" y="332656"/>
            <a:ext cx="4040188" cy="639762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Getting feedback</a:t>
            </a:r>
            <a:endParaRPr lang="uk-UA" dirty="0">
              <a:solidFill>
                <a:srgbClr val="0070C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196752"/>
            <a:ext cx="4040188" cy="5661248"/>
          </a:xfrm>
        </p:spPr>
        <p:txBody>
          <a:bodyPr>
            <a:normAutofit/>
          </a:bodyPr>
          <a:lstStyle/>
          <a:p>
            <a:r>
              <a:rPr lang="en-US" dirty="0"/>
              <a:t>Who gave it? What do they know?</a:t>
            </a:r>
          </a:p>
          <a:p>
            <a:r>
              <a:rPr lang="en-US" dirty="0"/>
              <a:t>When did they give it? </a:t>
            </a:r>
            <a:endParaRPr lang="ru-RU" dirty="0"/>
          </a:p>
          <a:p>
            <a:r>
              <a:rPr lang="en-US" dirty="0"/>
              <a:t>Does it make clear what was effective (or not) about what you did, said or thought?</a:t>
            </a:r>
          </a:p>
          <a:p>
            <a:r>
              <a:rPr lang="en-US" dirty="0"/>
              <a:t>What's the evidence for their views? Why do they think what they think?</a:t>
            </a:r>
          </a:p>
          <a:p>
            <a:r>
              <a:rPr lang="en-US" dirty="0"/>
              <a:t>What's the weight of evidence?</a:t>
            </a:r>
          </a:p>
          <a:p>
            <a:r>
              <a:rPr lang="en-US" dirty="0"/>
              <a:t>Thank them anyway.</a:t>
            </a:r>
            <a:endParaRPr lang="uk-UA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4008" y="260648"/>
            <a:ext cx="4041775" cy="639762"/>
          </a:xfrm>
        </p:spPr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Giving feedback</a:t>
            </a:r>
            <a:endParaRPr lang="uk-UA" dirty="0">
              <a:solidFill>
                <a:srgbClr val="00B05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124744"/>
            <a:ext cx="4041775" cy="5733255"/>
          </a:xfrm>
        </p:spPr>
        <p:txBody>
          <a:bodyPr>
            <a:normAutofit/>
          </a:bodyPr>
          <a:lstStyle/>
          <a:p>
            <a:r>
              <a:rPr lang="en-US" dirty="0"/>
              <a:t>Constructive feedback is respectful, </a:t>
            </a:r>
          </a:p>
          <a:p>
            <a:r>
              <a:rPr lang="en-US" dirty="0"/>
              <a:t>non-offensive, thoughtful, </a:t>
            </a:r>
          </a:p>
          <a:p>
            <a:r>
              <a:rPr lang="en-US" dirty="0"/>
              <a:t>restrained, </a:t>
            </a:r>
          </a:p>
          <a:p>
            <a:r>
              <a:rPr lang="en-US" dirty="0"/>
              <a:t>encouraging,</a:t>
            </a:r>
          </a:p>
          <a:p>
            <a:r>
              <a:rPr lang="en-US" dirty="0"/>
              <a:t> directed mostly on the person’s behavior/information rather than on his/her personality, and </a:t>
            </a:r>
          </a:p>
          <a:p>
            <a:r>
              <a:rPr lang="en-US" dirty="0"/>
              <a:t>adequate.</a:t>
            </a:r>
            <a:endParaRPr lang="uk-UA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A525619-0994-49DB-99E3-93EA3F8344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152" y="5519216"/>
            <a:ext cx="3203848" cy="133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710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506250"/>
            <a:ext cx="7772400" cy="1362075"/>
          </a:xfrm>
        </p:spPr>
        <p:txBody>
          <a:bodyPr/>
          <a:lstStyle/>
          <a:p>
            <a:r>
              <a:rPr lang="en-US" dirty="0"/>
              <a:t>Styles of communication</a:t>
            </a:r>
            <a:endParaRPr lang="uk-UA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006063"/>
            <a:ext cx="7772400" cy="150018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 Source: The Anxiety and Phobia Workbook. 2nd edition. Edmund J Bourne. New Harbinger Publications, Inc. 1995.</a:t>
            </a:r>
            <a:endParaRPr lang="uk-UA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257A261-9144-4CA9-90E9-A59CB3915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2583" y="7212"/>
            <a:ext cx="4271417" cy="342178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8F13CF3-42EC-410C-BAD6-2FF1B63B5F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7212"/>
            <a:ext cx="2454528" cy="3774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0220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CFB35-00FF-44A9-AB0F-262C8D928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1. The Assertive Style</a:t>
            </a:r>
            <a:endParaRPr lang="ru-RU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EE479F0-34D5-4CB6-BEBE-4D8AFBEABF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8346" y="1916832"/>
            <a:ext cx="8228454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1685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The Assertive Style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584" y="1535113"/>
            <a:ext cx="3669804" cy="639762"/>
          </a:xfrm>
        </p:spPr>
        <p:txBody>
          <a:bodyPr>
            <a:noAutofit/>
          </a:bodyPr>
          <a:lstStyle/>
          <a:p>
            <a:r>
              <a:rPr lang="en-US" sz="2800" dirty="0" err="1">
                <a:solidFill>
                  <a:srgbClr val="00B050"/>
                </a:solidFill>
              </a:rPr>
              <a:t>Behavioural</a:t>
            </a:r>
            <a:r>
              <a:rPr lang="en-US" sz="2800" dirty="0">
                <a:solidFill>
                  <a:srgbClr val="00B050"/>
                </a:solidFill>
              </a:rPr>
              <a:t> Characteristics</a:t>
            </a:r>
            <a:endParaRPr lang="ru-RU" sz="2800" dirty="0">
              <a:solidFill>
                <a:srgbClr val="00B05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683125"/>
          </a:xfrm>
        </p:spPr>
        <p:txBody>
          <a:bodyPr>
            <a:normAutofit fontScale="92500"/>
          </a:bodyPr>
          <a:lstStyle/>
          <a:p>
            <a:r>
              <a:rPr lang="en-US" dirty="0"/>
              <a:t>Achieving goals without hurting others</a:t>
            </a:r>
          </a:p>
          <a:p>
            <a:r>
              <a:rPr lang="en-US" dirty="0"/>
              <a:t>Protective of own rights and respectful of others' rights</a:t>
            </a:r>
          </a:p>
          <a:p>
            <a:r>
              <a:rPr lang="en-US" dirty="0"/>
              <a:t>Socially and emotionally expressive</a:t>
            </a:r>
          </a:p>
          <a:p>
            <a:r>
              <a:rPr lang="en-US" dirty="0"/>
              <a:t>Making your own choices and taking responsibility for them</a:t>
            </a:r>
          </a:p>
          <a:p>
            <a:r>
              <a:rPr lang="en-US" dirty="0"/>
              <a:t>Asking directly for needs to be met, while accepting the possibility of rejection</a:t>
            </a:r>
          </a:p>
          <a:p>
            <a:r>
              <a:rPr lang="en-US" dirty="0"/>
              <a:t>Accepting compliments</a:t>
            </a:r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867772" y="1417638"/>
            <a:ext cx="4041775" cy="639762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Non-Verbal </a:t>
            </a:r>
            <a:r>
              <a:rPr lang="en-US" sz="2800" dirty="0" err="1">
                <a:solidFill>
                  <a:srgbClr val="0070C0"/>
                </a:solidFill>
              </a:rPr>
              <a:t>Behaviour</a:t>
            </a:r>
            <a:endParaRPr lang="ru-RU" sz="2800" dirty="0">
              <a:solidFill>
                <a:srgbClr val="0070C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683125"/>
          </a:xfrm>
        </p:spPr>
        <p:txBody>
          <a:bodyPr>
            <a:normAutofit/>
          </a:bodyPr>
          <a:lstStyle/>
          <a:p>
            <a:r>
              <a:rPr lang="en-US" dirty="0"/>
              <a:t>Voice – medium pitch and speed and volume</a:t>
            </a:r>
          </a:p>
          <a:p>
            <a:r>
              <a:rPr lang="en-US" dirty="0"/>
              <a:t>Posture – open posture, symmetrical balance, tall, relaxed, no fidgeting</a:t>
            </a:r>
          </a:p>
          <a:p>
            <a:r>
              <a:rPr lang="en-US" dirty="0"/>
              <a:t>Gestures – even, rounded, expansive</a:t>
            </a:r>
          </a:p>
          <a:p>
            <a:r>
              <a:rPr lang="en-US" dirty="0"/>
              <a:t>Facial expression – good eye contact</a:t>
            </a:r>
          </a:p>
          <a:p>
            <a:r>
              <a:rPr lang="en-US" dirty="0"/>
              <a:t>Spatial position – in control, respectful of others</a:t>
            </a:r>
          </a:p>
        </p:txBody>
      </p:sp>
    </p:spTree>
    <p:extLst>
      <p:ext uri="{BB962C8B-B14F-4D97-AF65-F5344CB8AC3E}">
        <p14:creationId xmlns:p14="http://schemas.microsoft.com/office/powerpoint/2010/main" val="14259720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3409" y="140494"/>
            <a:ext cx="8003231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The Assertive Style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99592" y="1535113"/>
            <a:ext cx="3621564" cy="63976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Language</a:t>
            </a:r>
            <a:endParaRPr lang="ru-RU" sz="3200" dirty="0">
              <a:solidFill>
                <a:srgbClr val="00B05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564904"/>
            <a:ext cx="4040188" cy="4293095"/>
          </a:xfrm>
        </p:spPr>
        <p:txBody>
          <a:bodyPr>
            <a:normAutofit/>
          </a:bodyPr>
          <a:lstStyle/>
          <a:p>
            <a:r>
              <a:rPr lang="en-US" dirty="0"/>
              <a:t>"Please would you turn the volume down? I am really struggling to concentrate on my studies."</a:t>
            </a:r>
          </a:p>
          <a:p>
            <a:r>
              <a:rPr lang="en-US" dirty="0"/>
              <a:t>"I am so sorry, but I won't be able to help you with your project this afternoon, as I have a dentist appointment."</a:t>
            </a:r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92662" y="1535113"/>
            <a:ext cx="4041775" cy="639762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People on the Receiving end Feel</a:t>
            </a: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4683124"/>
          </a:xfrm>
        </p:spPr>
        <p:txBody>
          <a:bodyPr>
            <a:normAutofit/>
          </a:bodyPr>
          <a:lstStyle/>
          <a:p>
            <a:r>
              <a:rPr lang="en-US" dirty="0"/>
              <a:t>They can take the person at their word</a:t>
            </a:r>
          </a:p>
          <a:p>
            <a:r>
              <a:rPr lang="en-US" dirty="0"/>
              <a:t>They know where they stand with the person</a:t>
            </a:r>
          </a:p>
          <a:p>
            <a:r>
              <a:rPr lang="en-US" dirty="0"/>
              <a:t>The person can cope with justified criticism and accept compliments</a:t>
            </a:r>
          </a:p>
          <a:p>
            <a:r>
              <a:rPr lang="en-US" dirty="0"/>
              <a:t>The person can look after themselves</a:t>
            </a:r>
          </a:p>
          <a:p>
            <a:r>
              <a:rPr lang="en-US" dirty="0"/>
              <a:t>Respect for the person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02430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Today’s learning outcomes</a:t>
            </a: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Topic 1.</a:t>
            </a:r>
            <a:r>
              <a:rPr lang="en-US" dirty="0"/>
              <a:t> Communicational competence</a:t>
            </a:r>
          </a:p>
          <a:p>
            <a:r>
              <a:rPr lang="en-US" sz="2800" dirty="0">
                <a:solidFill>
                  <a:srgbClr val="0070C0"/>
                </a:solidFill>
              </a:rPr>
              <a:t>Introduction. Course structure. Methods of assessing the acquisition of the course. Basic definitions.</a:t>
            </a:r>
          </a:p>
          <a:p>
            <a:endParaRPr lang="en-US" sz="2800" dirty="0"/>
          </a:p>
          <a:p>
            <a:r>
              <a:rPr lang="en-US" dirty="0">
                <a:solidFill>
                  <a:srgbClr val="FF0000"/>
                </a:solidFill>
              </a:rPr>
              <a:t>Topic 2.</a:t>
            </a:r>
            <a:r>
              <a:rPr lang="en-US" dirty="0"/>
              <a:t> Types of communication. Characteristics of communication</a:t>
            </a:r>
          </a:p>
          <a:p>
            <a:r>
              <a:rPr lang="en-US" sz="2800" dirty="0">
                <a:solidFill>
                  <a:srgbClr val="0070C0"/>
                </a:solidFill>
              </a:rPr>
              <a:t>Verbal and non-verbal. Formal and informal. Communicational styles. Communicational principles. Conveying the message. Listening. Feedback.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1581808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6BCEED7-902B-4161-80BE-2874F96B86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486" y="1340768"/>
            <a:ext cx="8963025" cy="5041701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AA3400-C2E0-4106-B91F-D473538C4C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8714" y="0"/>
            <a:ext cx="5846571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5913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The Aggressive Style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99592" y="1535113"/>
            <a:ext cx="3597796" cy="639762"/>
          </a:xfrm>
        </p:spPr>
        <p:txBody>
          <a:bodyPr>
            <a:noAutofit/>
          </a:bodyPr>
          <a:lstStyle/>
          <a:p>
            <a:r>
              <a:rPr lang="en-US" sz="2800" dirty="0" err="1">
                <a:solidFill>
                  <a:srgbClr val="00B050"/>
                </a:solidFill>
              </a:rPr>
              <a:t>Behavioural</a:t>
            </a:r>
            <a:r>
              <a:rPr lang="en-US" sz="2800" dirty="0">
                <a:solidFill>
                  <a:srgbClr val="00B050"/>
                </a:solidFill>
              </a:rPr>
              <a:t> Characteristics</a:t>
            </a:r>
            <a:endParaRPr lang="ru-RU" sz="2800" dirty="0">
              <a:solidFill>
                <a:srgbClr val="00B05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683125"/>
          </a:xfrm>
        </p:spPr>
        <p:txBody>
          <a:bodyPr>
            <a:normAutofit/>
          </a:bodyPr>
          <a:lstStyle/>
          <a:p>
            <a:r>
              <a:rPr lang="en-US" dirty="0"/>
              <a:t>Frightening, threatening, loud, hostile</a:t>
            </a:r>
          </a:p>
          <a:p>
            <a:r>
              <a:rPr lang="en-US" dirty="0"/>
              <a:t>Willing to achieve goals at expense of others</a:t>
            </a:r>
          </a:p>
          <a:p>
            <a:r>
              <a:rPr lang="en-US" dirty="0"/>
              <a:t>Out to "win"</a:t>
            </a:r>
          </a:p>
          <a:p>
            <a:r>
              <a:rPr lang="en-US" dirty="0"/>
              <a:t>Demanding, abrasive</a:t>
            </a:r>
          </a:p>
          <a:p>
            <a:r>
              <a:rPr lang="en-US" dirty="0"/>
              <a:t>Belligerent</a:t>
            </a:r>
          </a:p>
          <a:p>
            <a:r>
              <a:rPr lang="en-US" dirty="0"/>
              <a:t>Explosive, unpredictable</a:t>
            </a:r>
          </a:p>
          <a:p>
            <a:r>
              <a:rPr lang="en-US" dirty="0"/>
              <a:t>Intimidating</a:t>
            </a:r>
          </a:p>
          <a:p>
            <a:r>
              <a:rPr lang="en-US" dirty="0"/>
              <a:t>Bullying</a:t>
            </a:r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860032" y="1340768"/>
            <a:ext cx="4041775" cy="639762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Non-Verbal </a:t>
            </a:r>
            <a:r>
              <a:rPr lang="en-US" sz="2800" dirty="0" err="1">
                <a:solidFill>
                  <a:srgbClr val="0070C0"/>
                </a:solidFill>
              </a:rPr>
              <a:t>Behaviour</a:t>
            </a:r>
            <a:endParaRPr lang="ru-RU" sz="2800" dirty="0">
              <a:solidFill>
                <a:srgbClr val="0070C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683125"/>
          </a:xfrm>
        </p:spPr>
        <p:txBody>
          <a:bodyPr>
            <a:normAutofit/>
          </a:bodyPr>
          <a:lstStyle/>
          <a:p>
            <a:r>
              <a:rPr lang="en-US" dirty="0"/>
              <a:t>Voice – volume is loud</a:t>
            </a:r>
          </a:p>
          <a:p>
            <a:r>
              <a:rPr lang="en-US" dirty="0"/>
              <a:t>Posture – 'bigger than' others</a:t>
            </a:r>
          </a:p>
          <a:p>
            <a:r>
              <a:rPr lang="en-US" dirty="0"/>
              <a:t>Gestures - big, fast, sharp/jerky</a:t>
            </a:r>
          </a:p>
          <a:p>
            <a:r>
              <a:rPr lang="en-US" dirty="0"/>
              <a:t>Facial expression – scowl, frown, glare</a:t>
            </a:r>
          </a:p>
          <a:p>
            <a:r>
              <a:rPr lang="en-US" dirty="0"/>
              <a:t>Spatial position - Invade others' personal space, try to stand 'over' others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22380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427168" cy="11430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The Aggressive Style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613" y="1563385"/>
            <a:ext cx="4040188" cy="63976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Language</a:t>
            </a:r>
            <a:endParaRPr lang="ru-RU" sz="3200" dirty="0">
              <a:solidFill>
                <a:srgbClr val="00B05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564904"/>
            <a:ext cx="4040188" cy="4293095"/>
          </a:xfrm>
        </p:spPr>
        <p:txBody>
          <a:bodyPr>
            <a:normAutofit/>
          </a:bodyPr>
          <a:lstStyle/>
          <a:p>
            <a:r>
              <a:rPr lang="en-US" dirty="0"/>
              <a:t>"You are crazy!"</a:t>
            </a:r>
          </a:p>
          <a:p>
            <a:r>
              <a:rPr lang="en-US" dirty="0"/>
              <a:t>"Do it my way!"</a:t>
            </a:r>
          </a:p>
          <a:p>
            <a:r>
              <a:rPr lang="en-US" dirty="0"/>
              <a:t>"You make me sick!"</a:t>
            </a:r>
          </a:p>
          <a:p>
            <a:r>
              <a:rPr lang="en-US" dirty="0"/>
              <a:t>"That is just about enough out of you!"</a:t>
            </a:r>
          </a:p>
          <a:p>
            <a:r>
              <a:rPr lang="en-US" dirty="0"/>
              <a:t>Sarcasm, name-calling, threatening, blaming, insulting.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707394"/>
            <a:ext cx="4041775" cy="639762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People on the Receiving end Feel</a:t>
            </a: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636912"/>
            <a:ext cx="4041775" cy="4221087"/>
          </a:xfrm>
        </p:spPr>
        <p:txBody>
          <a:bodyPr>
            <a:normAutofit/>
          </a:bodyPr>
          <a:lstStyle/>
          <a:p>
            <a:r>
              <a:rPr lang="en-US" dirty="0"/>
              <a:t>Defensive, aggressive (withdraw or fight back)</a:t>
            </a:r>
          </a:p>
          <a:p>
            <a:r>
              <a:rPr lang="en-US" dirty="0"/>
              <a:t>Uncooperative</a:t>
            </a:r>
          </a:p>
          <a:p>
            <a:r>
              <a:rPr lang="en-US" dirty="0"/>
              <a:t>Resentful/Vengeful</a:t>
            </a:r>
          </a:p>
          <a:p>
            <a:r>
              <a:rPr lang="en-US" dirty="0"/>
              <a:t>Humiliated/degraded</a:t>
            </a:r>
          </a:p>
          <a:p>
            <a:r>
              <a:rPr lang="en-US" dirty="0"/>
              <a:t>Hurt</a:t>
            </a:r>
          </a:p>
          <a:p>
            <a:r>
              <a:rPr lang="en-US" dirty="0"/>
              <a:t>Afraid</a:t>
            </a:r>
          </a:p>
          <a:p>
            <a:r>
              <a:rPr lang="en-US" dirty="0"/>
              <a:t>A loss of respect for the aggressive person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45694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6DD06-A6E6-4F8D-897C-B2B426FD7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3. The Passive-Aggressive Style</a:t>
            </a:r>
            <a:endParaRPr lang="ru-RU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E4B4878-4059-44BF-B7A9-AB61ED5549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613" y="1665012"/>
            <a:ext cx="8828574" cy="471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8709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The Passive-Aggressive Style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584" y="1535113"/>
            <a:ext cx="3669804" cy="639762"/>
          </a:xfrm>
        </p:spPr>
        <p:txBody>
          <a:bodyPr>
            <a:noAutofit/>
          </a:bodyPr>
          <a:lstStyle/>
          <a:p>
            <a:r>
              <a:rPr lang="en-US" sz="2800" dirty="0" err="1">
                <a:solidFill>
                  <a:srgbClr val="00B050"/>
                </a:solidFill>
              </a:rPr>
              <a:t>Behavioural</a:t>
            </a:r>
            <a:r>
              <a:rPr lang="en-US" sz="2800" dirty="0">
                <a:solidFill>
                  <a:srgbClr val="00B050"/>
                </a:solidFill>
              </a:rPr>
              <a:t> Characteristics</a:t>
            </a:r>
            <a:endParaRPr lang="ru-RU" sz="2800" dirty="0">
              <a:solidFill>
                <a:srgbClr val="00B05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420888"/>
            <a:ext cx="4040188" cy="443711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Indirectly aggressive</a:t>
            </a:r>
          </a:p>
          <a:p>
            <a:r>
              <a:rPr lang="en-US" dirty="0"/>
              <a:t>Sarcastic</a:t>
            </a:r>
          </a:p>
          <a:p>
            <a:r>
              <a:rPr lang="en-US" dirty="0"/>
              <a:t>Devious</a:t>
            </a:r>
          </a:p>
          <a:p>
            <a:r>
              <a:rPr lang="en-US" dirty="0"/>
              <a:t>Unreliable</a:t>
            </a:r>
          </a:p>
          <a:p>
            <a:r>
              <a:rPr lang="en-US" dirty="0"/>
              <a:t>Complaining</a:t>
            </a:r>
          </a:p>
          <a:p>
            <a:r>
              <a:rPr lang="en-US" dirty="0"/>
              <a:t>Sulky</a:t>
            </a:r>
          </a:p>
          <a:p>
            <a:r>
              <a:rPr lang="en-US" dirty="0" err="1"/>
              <a:t>Patronising</a:t>
            </a:r>
            <a:endParaRPr lang="en-US" dirty="0"/>
          </a:p>
          <a:p>
            <a:r>
              <a:rPr lang="en-US" dirty="0"/>
              <a:t>Gossips</a:t>
            </a:r>
          </a:p>
          <a:p>
            <a:r>
              <a:rPr lang="en-US" dirty="0"/>
              <a:t>Two-faced 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279501"/>
            <a:ext cx="4041775" cy="639762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Non-Verbal </a:t>
            </a:r>
            <a:r>
              <a:rPr lang="en-US" sz="2800" dirty="0" err="1">
                <a:solidFill>
                  <a:srgbClr val="0070C0"/>
                </a:solidFill>
              </a:rPr>
              <a:t>Behaviour</a:t>
            </a:r>
            <a:endParaRPr lang="ru-RU" sz="2800" dirty="0">
              <a:solidFill>
                <a:srgbClr val="0070C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68312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Voice – Often speaks with a sugary sweet voice.</a:t>
            </a:r>
          </a:p>
          <a:p>
            <a:r>
              <a:rPr lang="en-US" dirty="0"/>
              <a:t>Posture – often asymmetrical </a:t>
            </a:r>
          </a:p>
          <a:p>
            <a:r>
              <a:rPr lang="en-US" dirty="0"/>
              <a:t>Gestures – Can be jerky, quick</a:t>
            </a:r>
          </a:p>
          <a:p>
            <a:r>
              <a:rPr lang="en-US" dirty="0"/>
              <a:t>Facial expression – Often looks sweet and innocent</a:t>
            </a:r>
          </a:p>
          <a:p>
            <a:r>
              <a:rPr lang="en-US" dirty="0"/>
              <a:t>Spatial position – often too close, even touching other as pretends to be warm and friendly</a:t>
            </a:r>
          </a:p>
        </p:txBody>
      </p:sp>
    </p:spTree>
    <p:extLst>
      <p:ext uri="{BB962C8B-B14F-4D97-AF65-F5344CB8AC3E}">
        <p14:creationId xmlns:p14="http://schemas.microsoft.com/office/powerpoint/2010/main" val="29650049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The Passive-Aggressive Style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99592" y="1417638"/>
            <a:ext cx="3706232" cy="63976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Language</a:t>
            </a:r>
            <a:endParaRPr lang="ru-RU" sz="3200" dirty="0">
              <a:solidFill>
                <a:srgbClr val="00B05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114800" cy="4683125"/>
          </a:xfrm>
        </p:spPr>
        <p:txBody>
          <a:bodyPr>
            <a:normAutofit/>
          </a:bodyPr>
          <a:lstStyle/>
          <a:p>
            <a:r>
              <a:rPr lang="en-US" sz="2800" dirty="0"/>
              <a:t>"Why don't you go ahead and do it; my ideas aren't very good anyway" </a:t>
            </a:r>
          </a:p>
          <a:p>
            <a:r>
              <a:rPr lang="en-US" sz="2800" dirty="0"/>
              <a:t>"You always know better in any case."</a:t>
            </a:r>
          </a:p>
          <a:p>
            <a:r>
              <a:rPr lang="en-US" sz="2800" dirty="0"/>
              <a:t>"Oh don't you worry about me, I can sort myself out – like I usually have to."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932040" y="1758473"/>
            <a:ext cx="4041775" cy="639762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People on the Receiving end Feel</a:t>
            </a: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932040" y="2636912"/>
            <a:ext cx="3754760" cy="4221087"/>
          </a:xfrm>
        </p:spPr>
        <p:txBody>
          <a:bodyPr>
            <a:normAutofit/>
          </a:bodyPr>
          <a:lstStyle/>
          <a:p>
            <a:r>
              <a:rPr lang="en-US" sz="2800" dirty="0"/>
              <a:t>Confused</a:t>
            </a:r>
          </a:p>
          <a:p>
            <a:r>
              <a:rPr lang="en-US" sz="2800" dirty="0"/>
              <a:t>Angry</a:t>
            </a:r>
          </a:p>
          <a:p>
            <a:r>
              <a:rPr lang="en-US" sz="2800" dirty="0"/>
              <a:t>Hurt</a:t>
            </a:r>
          </a:p>
          <a:p>
            <a:r>
              <a:rPr lang="en-US" sz="2800" dirty="0"/>
              <a:t>Resentful</a:t>
            </a:r>
          </a:p>
        </p:txBody>
      </p:sp>
    </p:spTree>
    <p:extLst>
      <p:ext uri="{BB962C8B-B14F-4D97-AF65-F5344CB8AC3E}">
        <p14:creationId xmlns:p14="http://schemas.microsoft.com/office/powerpoint/2010/main" val="30380538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9341B-0529-4A39-AADD-BB6E8A56C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626968" cy="11430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4. The Submissive Style</a:t>
            </a:r>
            <a:endParaRPr lang="ru-RU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B6CAE26-8C91-41FE-8E33-35A30DE8B7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094" y="1932856"/>
            <a:ext cx="8755811" cy="49251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1220B6-24E6-4686-98D7-F01B0F9FF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248" y="33680"/>
            <a:ext cx="1763688" cy="176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1716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3096" y="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The Submissive Style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56825"/>
            <a:ext cx="4040188" cy="639762"/>
          </a:xfrm>
        </p:spPr>
        <p:txBody>
          <a:bodyPr>
            <a:noAutofit/>
          </a:bodyPr>
          <a:lstStyle/>
          <a:p>
            <a:r>
              <a:rPr lang="en-US" sz="2800" dirty="0" err="1">
                <a:solidFill>
                  <a:srgbClr val="00B050"/>
                </a:solidFill>
              </a:rPr>
              <a:t>Behavioural</a:t>
            </a:r>
            <a:r>
              <a:rPr lang="en-US" sz="2800" dirty="0">
                <a:solidFill>
                  <a:srgbClr val="00B050"/>
                </a:solidFill>
              </a:rPr>
              <a:t> Characteristics</a:t>
            </a:r>
            <a:endParaRPr lang="ru-RU" sz="2800" dirty="0">
              <a:solidFill>
                <a:srgbClr val="00B05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68312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Apologetic; Avoiding any confrontation</a:t>
            </a:r>
          </a:p>
          <a:p>
            <a:r>
              <a:rPr lang="en-US" dirty="0"/>
              <a:t>Finding difficulty in taking responsibility or decisions</a:t>
            </a:r>
          </a:p>
          <a:p>
            <a:r>
              <a:rPr lang="en-US" dirty="0"/>
              <a:t>Yielding to someone else's preferences </a:t>
            </a:r>
          </a:p>
          <a:p>
            <a:r>
              <a:rPr lang="en-US" dirty="0"/>
              <a:t>Opting out</a:t>
            </a:r>
          </a:p>
          <a:p>
            <a:r>
              <a:rPr lang="en-US" dirty="0"/>
              <a:t>Feeling like a victim</a:t>
            </a:r>
          </a:p>
          <a:p>
            <a:r>
              <a:rPr lang="en-US" dirty="0"/>
              <a:t>Blaming others for events</a:t>
            </a:r>
          </a:p>
          <a:p>
            <a:r>
              <a:rPr lang="en-US" dirty="0"/>
              <a:t>Refusing compliments</a:t>
            </a:r>
          </a:p>
          <a:p>
            <a:r>
              <a:rPr lang="en-US" dirty="0"/>
              <a:t>Inexpressive (of feelings and desires)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69497" y="1215232"/>
            <a:ext cx="4041775" cy="639762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Non-Verbal </a:t>
            </a:r>
            <a:r>
              <a:rPr lang="en-US" sz="2800" dirty="0" err="1">
                <a:solidFill>
                  <a:srgbClr val="0070C0"/>
                </a:solidFill>
              </a:rPr>
              <a:t>Behaviour</a:t>
            </a:r>
            <a:endParaRPr lang="ru-RU" sz="2800" dirty="0">
              <a:solidFill>
                <a:srgbClr val="0070C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68312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Voice – Volume is soft</a:t>
            </a:r>
          </a:p>
          <a:p>
            <a:r>
              <a:rPr lang="en-US" dirty="0"/>
              <a:t>Posture – make themselves as small as possible, head down</a:t>
            </a:r>
          </a:p>
          <a:p>
            <a:r>
              <a:rPr lang="en-US" dirty="0"/>
              <a:t>Gestures – twist and fidget</a:t>
            </a:r>
          </a:p>
          <a:p>
            <a:r>
              <a:rPr lang="en-US" dirty="0"/>
              <a:t>Facial expression – no eye contact</a:t>
            </a:r>
          </a:p>
          <a:p>
            <a:r>
              <a:rPr lang="en-US" dirty="0"/>
              <a:t>Spatial position – make themselves smaller/lower than others</a:t>
            </a:r>
          </a:p>
        </p:txBody>
      </p:sp>
    </p:spTree>
    <p:extLst>
      <p:ext uri="{BB962C8B-B14F-4D97-AF65-F5344CB8AC3E}">
        <p14:creationId xmlns:p14="http://schemas.microsoft.com/office/powerpoint/2010/main" val="12026983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784" y="0"/>
            <a:ext cx="7787208" cy="11430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The Submissive Style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99592" y="1123216"/>
            <a:ext cx="3597796" cy="63976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Language</a:t>
            </a:r>
            <a:endParaRPr lang="ru-RU" sz="3200" dirty="0">
              <a:solidFill>
                <a:srgbClr val="00B05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348880"/>
            <a:ext cx="4040188" cy="4509119"/>
          </a:xfrm>
        </p:spPr>
        <p:txBody>
          <a:bodyPr>
            <a:normAutofit/>
          </a:bodyPr>
          <a:lstStyle/>
          <a:p>
            <a:r>
              <a:rPr lang="en-US" sz="2800" dirty="0"/>
              <a:t>"Oh, it's nothing, really."</a:t>
            </a:r>
          </a:p>
          <a:p>
            <a:r>
              <a:rPr lang="en-US" sz="2800" dirty="0"/>
              <a:t>"Oh, that's all right; I didn't want it anymore."</a:t>
            </a:r>
          </a:p>
          <a:p>
            <a:r>
              <a:rPr lang="en-US" sz="2800" dirty="0"/>
              <a:t>"You choose; anything is fine."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People on the Receiving end Feel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683125"/>
          </a:xfrm>
        </p:spPr>
        <p:txBody>
          <a:bodyPr>
            <a:normAutofit/>
          </a:bodyPr>
          <a:lstStyle/>
          <a:p>
            <a:r>
              <a:rPr lang="en-US" sz="2800" dirty="0"/>
              <a:t>Exasperated</a:t>
            </a:r>
          </a:p>
          <a:p>
            <a:r>
              <a:rPr lang="en-US" sz="2800" dirty="0"/>
              <a:t>Frustrated</a:t>
            </a:r>
          </a:p>
          <a:p>
            <a:r>
              <a:rPr lang="en-US" sz="2800" dirty="0"/>
              <a:t>Guilty</a:t>
            </a:r>
          </a:p>
          <a:p>
            <a:r>
              <a:rPr lang="en-US" sz="2800" dirty="0"/>
              <a:t>You don't know what you want (and so discount you)</a:t>
            </a:r>
          </a:p>
          <a:p>
            <a:r>
              <a:rPr lang="en-US" sz="2800" dirty="0"/>
              <a:t>They can take advantage of you.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9106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BD471-3603-4EBE-982C-62498F489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14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5. The Manipulative Style</a:t>
            </a:r>
            <a:endParaRPr lang="ru-RU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FBC6638-B869-4DF2-B8C0-92F090EA54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7624" y="1371918"/>
            <a:ext cx="6984776" cy="523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347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What is communicational competence?</a:t>
            </a: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Communication is simply the act of transferring information from one place to another, no matter whether it is </a:t>
            </a:r>
            <a:r>
              <a:rPr lang="en-US" dirty="0">
                <a:solidFill>
                  <a:srgbClr val="0070C0"/>
                </a:solidFill>
              </a:rPr>
              <a:t>vocal </a:t>
            </a:r>
            <a:r>
              <a:rPr lang="en-US" dirty="0"/>
              <a:t>(using voice), </a:t>
            </a:r>
            <a:r>
              <a:rPr lang="en-US" dirty="0">
                <a:solidFill>
                  <a:srgbClr val="0070C0"/>
                </a:solidFill>
              </a:rPr>
              <a:t>written</a:t>
            </a:r>
            <a:r>
              <a:rPr lang="en-US" dirty="0"/>
              <a:t> (using printed or digital media such as books, magazines, websites or e-mails), </a:t>
            </a:r>
            <a:r>
              <a:rPr lang="en-US" dirty="0">
                <a:solidFill>
                  <a:srgbClr val="0070C0"/>
                </a:solidFill>
              </a:rPr>
              <a:t>visual</a:t>
            </a:r>
            <a:r>
              <a:rPr lang="en-US" dirty="0"/>
              <a:t> (using logos, maps, charts or graphs) or </a:t>
            </a:r>
            <a:r>
              <a:rPr lang="en-US" dirty="0">
                <a:solidFill>
                  <a:srgbClr val="0070C0"/>
                </a:solidFill>
              </a:rPr>
              <a:t>non-verbal</a:t>
            </a:r>
            <a:r>
              <a:rPr lang="en-US" dirty="0"/>
              <a:t> (using body language, gestures and the tone and pitch of voice).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How well this information can be transmitted and received is a measure of how good our communication skills are.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80319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The Manipulative Style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2800" dirty="0" err="1">
                <a:solidFill>
                  <a:srgbClr val="00B050"/>
                </a:solidFill>
              </a:rPr>
              <a:t>Behavioural</a:t>
            </a:r>
            <a:r>
              <a:rPr lang="en-US" sz="2800" dirty="0">
                <a:solidFill>
                  <a:srgbClr val="00B050"/>
                </a:solidFill>
              </a:rPr>
              <a:t> Characteristics</a:t>
            </a:r>
            <a:endParaRPr lang="ru-RU" sz="2800" dirty="0">
              <a:solidFill>
                <a:srgbClr val="00B05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683125"/>
          </a:xfrm>
        </p:spPr>
        <p:txBody>
          <a:bodyPr>
            <a:noAutofit/>
          </a:bodyPr>
          <a:lstStyle/>
          <a:p>
            <a:r>
              <a:rPr lang="en-US" sz="2800" dirty="0"/>
              <a:t>Cunning</a:t>
            </a:r>
          </a:p>
          <a:p>
            <a:r>
              <a:rPr lang="en-US" sz="2800" dirty="0"/>
              <a:t>Controlling of others in an insidious way – for example, by sulking</a:t>
            </a:r>
          </a:p>
          <a:p>
            <a:r>
              <a:rPr lang="en-US" sz="2800" dirty="0"/>
              <a:t>Asking indirectly for needs to be met</a:t>
            </a:r>
          </a:p>
          <a:p>
            <a:r>
              <a:rPr lang="en-US" sz="2800" dirty="0"/>
              <a:t>Making others feel obliged or sorry for them</a:t>
            </a:r>
          </a:p>
          <a:p>
            <a:r>
              <a:rPr lang="en-US" sz="2800" dirty="0"/>
              <a:t>Uses 'artificial' tears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62785" y="1060769"/>
            <a:ext cx="4041775" cy="639762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Non-Verbal </a:t>
            </a:r>
            <a:r>
              <a:rPr lang="en-US" sz="2800" dirty="0" err="1">
                <a:solidFill>
                  <a:srgbClr val="0070C0"/>
                </a:solidFill>
              </a:rPr>
              <a:t>Behaviour</a:t>
            </a:r>
            <a:endParaRPr lang="ru-RU" sz="2800" dirty="0">
              <a:solidFill>
                <a:srgbClr val="0070C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683125"/>
          </a:xfrm>
        </p:spPr>
        <p:txBody>
          <a:bodyPr>
            <a:normAutofit/>
          </a:bodyPr>
          <a:lstStyle/>
          <a:p>
            <a:r>
              <a:rPr lang="en-US" sz="2800" dirty="0"/>
              <a:t>Voice – </a:t>
            </a:r>
            <a:r>
              <a:rPr lang="en-US" sz="2800" dirty="0" err="1"/>
              <a:t>patronising</a:t>
            </a:r>
            <a:r>
              <a:rPr lang="en-US" sz="2800" dirty="0"/>
              <a:t>, envious, ingratiating, often high pitch</a:t>
            </a:r>
          </a:p>
          <a:p>
            <a:r>
              <a:rPr lang="en-US" sz="2800" dirty="0"/>
              <a:t>Facial expression – Can put on the 'hang dog" expression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1965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The Manipulative Style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43608" y="1130776"/>
            <a:ext cx="3453780" cy="639762"/>
          </a:xfrm>
        </p:spPr>
        <p:txBody>
          <a:bodyPr>
            <a:normAutofit fontScale="92500"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Language</a:t>
            </a:r>
            <a:endParaRPr lang="ru-RU" sz="3200" dirty="0">
              <a:solidFill>
                <a:srgbClr val="00B05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916832"/>
            <a:ext cx="4040188" cy="4941167"/>
          </a:xfrm>
        </p:spPr>
        <p:txBody>
          <a:bodyPr>
            <a:normAutofit/>
          </a:bodyPr>
          <a:lstStyle/>
          <a:p>
            <a:r>
              <a:rPr lang="en-US" sz="2800" dirty="0"/>
              <a:t>"You are so lucky to have those chocolates, I wish I had some. I can't afford such expensive chocolates."</a:t>
            </a:r>
          </a:p>
          <a:p>
            <a:r>
              <a:rPr lang="en-US" sz="2800" dirty="0"/>
              <a:t>"I didn't have time to buy anything, so I had to wear this dress. I just hope I don't look too awful in it." ('Fishing' for a compliment).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People on the Receiving end Feel</a:t>
            </a: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683125"/>
          </a:xfrm>
        </p:spPr>
        <p:txBody>
          <a:bodyPr>
            <a:normAutofit/>
          </a:bodyPr>
          <a:lstStyle/>
          <a:p>
            <a:r>
              <a:rPr lang="en-US" sz="2800" dirty="0"/>
              <a:t>Guilty</a:t>
            </a:r>
          </a:p>
          <a:p>
            <a:r>
              <a:rPr lang="en-US" sz="2800" dirty="0"/>
              <a:t>Frustrated</a:t>
            </a:r>
          </a:p>
          <a:p>
            <a:r>
              <a:rPr lang="en-US" sz="2800" dirty="0"/>
              <a:t>Angry, irritated or annoyed</a:t>
            </a:r>
          </a:p>
          <a:p>
            <a:r>
              <a:rPr lang="en-US" sz="2800" dirty="0"/>
              <a:t>Resentful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7793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496944" cy="1143000"/>
          </a:xfrm>
          <a:prstGeom prst="rect">
            <a:avLst/>
          </a:prstGeom>
        </p:spPr>
        <p:txBody>
          <a:bodyPr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</a:rPr>
              <a:t>6 principles how to enhance communication skills </a:t>
            </a:r>
            <a:br>
              <a:rPr lang="en-US" sz="3100" dirty="0">
                <a:solidFill>
                  <a:srgbClr val="FF0000"/>
                </a:solidFill>
              </a:rPr>
            </a:br>
            <a:endParaRPr lang="ru-RU" sz="3100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Изображение выглядит как вода, внешний, сидит, пляж&#10;&#10;Автоматически созданное описание">
            <a:extLst>
              <a:ext uri="{FF2B5EF4-FFF2-40B4-BE49-F238E27FC236}">
                <a16:creationId xmlns:a16="http://schemas.microsoft.com/office/drawing/2014/main" id="{194D2061-A142-4357-9DA5-91EB77E51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727325"/>
            <a:ext cx="4038600" cy="2271712"/>
          </a:xfrm>
          <a:prstGeom prst="rect">
            <a:avLst/>
          </a:prstGeom>
          <a:noFill/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dirty="0"/>
              <a:t>1: Start with safety and reduce threat.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dirty="0"/>
              <a:t>2: Built trust.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dirty="0"/>
              <a:t>3: Listen to understand.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dirty="0"/>
              <a:t>4: Ask good questions.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dirty="0"/>
              <a:t>5: Create verbal and non-verbal congruence.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dirty="0"/>
              <a:t>6: Stay low on the Ladder of Inference.</a:t>
            </a:r>
          </a:p>
          <a:p>
            <a:pPr marL="0" indent="0" algn="r">
              <a:lnSpc>
                <a:spcPct val="90000"/>
              </a:lnSpc>
              <a:buNone/>
            </a:pPr>
            <a:r>
              <a:rPr lang="en-US" i="1" dirty="0" err="1">
                <a:solidFill>
                  <a:srgbClr val="0070C0"/>
                </a:solidFill>
              </a:rPr>
              <a:t>Halelly</a:t>
            </a:r>
            <a:r>
              <a:rPr lang="en-US" i="1" dirty="0">
                <a:solidFill>
                  <a:srgbClr val="0070C0"/>
                </a:solidFill>
              </a:rPr>
              <a:t> Azulay</a:t>
            </a:r>
          </a:p>
          <a:p>
            <a:pPr>
              <a:lnSpc>
                <a:spcPct val="90000"/>
              </a:lnSpc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20792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FA3727-A182-430D-AEDA-5BAFC4AFC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900">
                <a:solidFill>
                  <a:srgbClr val="FF0000"/>
                </a:solidFill>
              </a:rPr>
              <a:t>Conclusion</a:t>
            </a:r>
            <a:br>
              <a:rPr lang="en-US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338F25-4446-4F12-B4CA-0A07D97DEA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260" y="980728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Communication is complex and we need to enhance it all the time. </a:t>
            </a:r>
          </a:p>
          <a:p>
            <a:pPr marL="0" indent="0" algn="ctr">
              <a:buNone/>
            </a:pPr>
            <a:r>
              <a:rPr lang="en-US" dirty="0"/>
              <a:t>These rules are actionable and you can try to put them into reality right now to make your communication more effective. 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7F020C-7831-4F24-954F-1F1213946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302" y="4149080"/>
            <a:ext cx="8014557" cy="270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8838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AutoShape 1"/>
          <p:cNvSpPr>
            <a:spLocks noChangeArrowheads="1"/>
          </p:cNvSpPr>
          <p:nvPr/>
        </p:nvSpPr>
        <p:spPr bwMode="auto">
          <a:xfrm>
            <a:off x="326880" y="2351767"/>
            <a:ext cx="8413920" cy="1680656"/>
          </a:xfrm>
          <a:custGeom>
            <a:avLst/>
            <a:gdLst>
              <a:gd name="T0" fmla="*/ 2147483647 w 25766"/>
              <a:gd name="T1" fmla="*/ 2147483647 h 5145"/>
              <a:gd name="T2" fmla="*/ 2147483647 w 25766"/>
              <a:gd name="T3" fmla="*/ 2147483647 h 5145"/>
              <a:gd name="T4" fmla="*/ 0 w 25766"/>
              <a:gd name="T5" fmla="*/ 2147483647 h 5145"/>
              <a:gd name="T6" fmla="*/ 2147483647 w 25766"/>
              <a:gd name="T7" fmla="*/ 0 h 5145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5766"/>
              <a:gd name="T13" fmla="*/ 0 h 5145"/>
              <a:gd name="T14" fmla="*/ 25766 w 25766"/>
              <a:gd name="T15" fmla="*/ 5145 h 514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5766" h="5145">
                <a:moveTo>
                  <a:pt x="0" y="0"/>
                </a:moveTo>
                <a:lnTo>
                  <a:pt x="25766" y="0"/>
                </a:lnTo>
                <a:lnTo>
                  <a:pt x="25766" y="5145"/>
                </a:lnTo>
                <a:lnTo>
                  <a:pt x="0" y="514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528" tIns="40764" rIns="81528" bIns="40764"/>
          <a:lstStyle>
            <a:lvl1pPr defTabSz="446088" eaLnBrk="0" hangingPunct="0">
              <a:tabLst>
                <a:tab pos="0" algn="l"/>
                <a:tab pos="444500" algn="l"/>
                <a:tab pos="893763" algn="l"/>
                <a:tab pos="1343025" algn="l"/>
                <a:tab pos="1790700" algn="l"/>
                <a:tab pos="2239963" algn="l"/>
                <a:tab pos="2689225" algn="l"/>
                <a:tab pos="3138488" algn="l"/>
                <a:tab pos="3586163" algn="l"/>
                <a:tab pos="4033838" algn="l"/>
                <a:tab pos="4483100" algn="l"/>
                <a:tab pos="4932363" algn="l"/>
                <a:tab pos="5380038" algn="l"/>
                <a:tab pos="5829300" algn="l"/>
                <a:tab pos="6278563" algn="l"/>
                <a:tab pos="6727825" algn="l"/>
                <a:tab pos="7175500" algn="l"/>
                <a:tab pos="7624763" algn="l"/>
                <a:tab pos="8072438" algn="l"/>
                <a:tab pos="8520113" algn="l"/>
                <a:tab pos="8969375" algn="l"/>
                <a:tab pos="8970963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1pPr>
            <a:lvl2pPr defTabSz="446088" eaLnBrk="0" hangingPunct="0">
              <a:tabLst>
                <a:tab pos="0" algn="l"/>
                <a:tab pos="444500" algn="l"/>
                <a:tab pos="893763" algn="l"/>
                <a:tab pos="1343025" algn="l"/>
                <a:tab pos="1790700" algn="l"/>
                <a:tab pos="2239963" algn="l"/>
                <a:tab pos="2689225" algn="l"/>
                <a:tab pos="3138488" algn="l"/>
                <a:tab pos="3586163" algn="l"/>
                <a:tab pos="4033838" algn="l"/>
                <a:tab pos="4483100" algn="l"/>
                <a:tab pos="4932363" algn="l"/>
                <a:tab pos="5380038" algn="l"/>
                <a:tab pos="5829300" algn="l"/>
                <a:tab pos="6278563" algn="l"/>
                <a:tab pos="6727825" algn="l"/>
                <a:tab pos="7175500" algn="l"/>
                <a:tab pos="7624763" algn="l"/>
                <a:tab pos="8072438" algn="l"/>
                <a:tab pos="8520113" algn="l"/>
                <a:tab pos="8969375" algn="l"/>
                <a:tab pos="8970963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2pPr>
            <a:lvl3pPr defTabSz="446088" eaLnBrk="0" hangingPunct="0">
              <a:tabLst>
                <a:tab pos="0" algn="l"/>
                <a:tab pos="444500" algn="l"/>
                <a:tab pos="893763" algn="l"/>
                <a:tab pos="1343025" algn="l"/>
                <a:tab pos="1790700" algn="l"/>
                <a:tab pos="2239963" algn="l"/>
                <a:tab pos="2689225" algn="l"/>
                <a:tab pos="3138488" algn="l"/>
                <a:tab pos="3586163" algn="l"/>
                <a:tab pos="4033838" algn="l"/>
                <a:tab pos="4483100" algn="l"/>
                <a:tab pos="4932363" algn="l"/>
                <a:tab pos="5380038" algn="l"/>
                <a:tab pos="5829300" algn="l"/>
                <a:tab pos="6278563" algn="l"/>
                <a:tab pos="6727825" algn="l"/>
                <a:tab pos="7175500" algn="l"/>
                <a:tab pos="7624763" algn="l"/>
                <a:tab pos="8072438" algn="l"/>
                <a:tab pos="8520113" algn="l"/>
                <a:tab pos="8969375" algn="l"/>
                <a:tab pos="8970963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3pPr>
            <a:lvl4pPr defTabSz="446088" eaLnBrk="0" hangingPunct="0">
              <a:tabLst>
                <a:tab pos="0" algn="l"/>
                <a:tab pos="444500" algn="l"/>
                <a:tab pos="893763" algn="l"/>
                <a:tab pos="1343025" algn="l"/>
                <a:tab pos="1790700" algn="l"/>
                <a:tab pos="2239963" algn="l"/>
                <a:tab pos="2689225" algn="l"/>
                <a:tab pos="3138488" algn="l"/>
                <a:tab pos="3586163" algn="l"/>
                <a:tab pos="4033838" algn="l"/>
                <a:tab pos="4483100" algn="l"/>
                <a:tab pos="4932363" algn="l"/>
                <a:tab pos="5380038" algn="l"/>
                <a:tab pos="5829300" algn="l"/>
                <a:tab pos="6278563" algn="l"/>
                <a:tab pos="6727825" algn="l"/>
                <a:tab pos="7175500" algn="l"/>
                <a:tab pos="7624763" algn="l"/>
                <a:tab pos="8072438" algn="l"/>
                <a:tab pos="8520113" algn="l"/>
                <a:tab pos="8969375" algn="l"/>
                <a:tab pos="8970963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4pPr>
            <a:lvl5pPr defTabSz="446088" eaLnBrk="0" hangingPunct="0">
              <a:tabLst>
                <a:tab pos="0" algn="l"/>
                <a:tab pos="444500" algn="l"/>
                <a:tab pos="893763" algn="l"/>
                <a:tab pos="1343025" algn="l"/>
                <a:tab pos="1790700" algn="l"/>
                <a:tab pos="2239963" algn="l"/>
                <a:tab pos="2689225" algn="l"/>
                <a:tab pos="3138488" algn="l"/>
                <a:tab pos="3586163" algn="l"/>
                <a:tab pos="4033838" algn="l"/>
                <a:tab pos="4483100" algn="l"/>
                <a:tab pos="4932363" algn="l"/>
                <a:tab pos="5380038" algn="l"/>
                <a:tab pos="5829300" algn="l"/>
                <a:tab pos="6278563" algn="l"/>
                <a:tab pos="6727825" algn="l"/>
                <a:tab pos="7175500" algn="l"/>
                <a:tab pos="7624763" algn="l"/>
                <a:tab pos="8072438" algn="l"/>
                <a:tab pos="8520113" algn="l"/>
                <a:tab pos="8969375" algn="l"/>
                <a:tab pos="8970963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60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4500" algn="l"/>
                <a:tab pos="893763" algn="l"/>
                <a:tab pos="1343025" algn="l"/>
                <a:tab pos="1790700" algn="l"/>
                <a:tab pos="2239963" algn="l"/>
                <a:tab pos="2689225" algn="l"/>
                <a:tab pos="3138488" algn="l"/>
                <a:tab pos="3586163" algn="l"/>
                <a:tab pos="4033838" algn="l"/>
                <a:tab pos="4483100" algn="l"/>
                <a:tab pos="4932363" algn="l"/>
                <a:tab pos="5380038" algn="l"/>
                <a:tab pos="5829300" algn="l"/>
                <a:tab pos="6278563" algn="l"/>
                <a:tab pos="6727825" algn="l"/>
                <a:tab pos="7175500" algn="l"/>
                <a:tab pos="7624763" algn="l"/>
                <a:tab pos="8072438" algn="l"/>
                <a:tab pos="8520113" algn="l"/>
                <a:tab pos="8969375" algn="l"/>
                <a:tab pos="8970963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60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4500" algn="l"/>
                <a:tab pos="893763" algn="l"/>
                <a:tab pos="1343025" algn="l"/>
                <a:tab pos="1790700" algn="l"/>
                <a:tab pos="2239963" algn="l"/>
                <a:tab pos="2689225" algn="l"/>
                <a:tab pos="3138488" algn="l"/>
                <a:tab pos="3586163" algn="l"/>
                <a:tab pos="4033838" algn="l"/>
                <a:tab pos="4483100" algn="l"/>
                <a:tab pos="4932363" algn="l"/>
                <a:tab pos="5380038" algn="l"/>
                <a:tab pos="5829300" algn="l"/>
                <a:tab pos="6278563" algn="l"/>
                <a:tab pos="6727825" algn="l"/>
                <a:tab pos="7175500" algn="l"/>
                <a:tab pos="7624763" algn="l"/>
                <a:tab pos="8072438" algn="l"/>
                <a:tab pos="8520113" algn="l"/>
                <a:tab pos="8969375" algn="l"/>
                <a:tab pos="8970963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60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4500" algn="l"/>
                <a:tab pos="893763" algn="l"/>
                <a:tab pos="1343025" algn="l"/>
                <a:tab pos="1790700" algn="l"/>
                <a:tab pos="2239963" algn="l"/>
                <a:tab pos="2689225" algn="l"/>
                <a:tab pos="3138488" algn="l"/>
                <a:tab pos="3586163" algn="l"/>
                <a:tab pos="4033838" algn="l"/>
                <a:tab pos="4483100" algn="l"/>
                <a:tab pos="4932363" algn="l"/>
                <a:tab pos="5380038" algn="l"/>
                <a:tab pos="5829300" algn="l"/>
                <a:tab pos="6278563" algn="l"/>
                <a:tab pos="6727825" algn="l"/>
                <a:tab pos="7175500" algn="l"/>
                <a:tab pos="7624763" algn="l"/>
                <a:tab pos="8072438" algn="l"/>
                <a:tab pos="8520113" algn="l"/>
                <a:tab pos="8969375" algn="l"/>
                <a:tab pos="8970963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60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4500" algn="l"/>
                <a:tab pos="893763" algn="l"/>
                <a:tab pos="1343025" algn="l"/>
                <a:tab pos="1790700" algn="l"/>
                <a:tab pos="2239963" algn="l"/>
                <a:tab pos="2689225" algn="l"/>
                <a:tab pos="3138488" algn="l"/>
                <a:tab pos="3586163" algn="l"/>
                <a:tab pos="4033838" algn="l"/>
                <a:tab pos="4483100" algn="l"/>
                <a:tab pos="4932363" algn="l"/>
                <a:tab pos="5380038" algn="l"/>
                <a:tab pos="5829300" algn="l"/>
                <a:tab pos="6278563" algn="l"/>
                <a:tab pos="6727825" algn="l"/>
                <a:tab pos="7175500" algn="l"/>
                <a:tab pos="7624763" algn="l"/>
                <a:tab pos="8072438" algn="l"/>
                <a:tab pos="8520113" algn="l"/>
                <a:tab pos="8969375" algn="l"/>
                <a:tab pos="8970963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buSzPct val="100000"/>
              <a:buFont typeface="Times New Roman" pitchFamily="18" charset="0"/>
              <a:buNone/>
            </a:pPr>
            <a:endParaRPr lang="uk-UA" altLang="uk-UA">
              <a:solidFill>
                <a:srgbClr val="000000"/>
              </a:solidFill>
            </a:endParaRPr>
          </a:p>
          <a:p>
            <a:pPr eaLnBrk="1">
              <a:buSzPct val="100000"/>
              <a:buFont typeface="Times New Roman" pitchFamily="18" charset="0"/>
              <a:buNone/>
            </a:pPr>
            <a:endParaRPr lang="uk-UA" altLang="uk-UA">
              <a:solidFill>
                <a:srgbClr val="000000"/>
              </a:solidFill>
            </a:endParaRPr>
          </a:p>
        </p:txBody>
      </p:sp>
      <p:sp>
        <p:nvSpPr>
          <p:cNvPr id="31747" name="AutoShape 4"/>
          <p:cNvSpPr>
            <a:spLocks noChangeArrowheads="1"/>
          </p:cNvSpPr>
          <p:nvPr/>
        </p:nvSpPr>
        <p:spPr bwMode="auto">
          <a:xfrm>
            <a:off x="456481" y="1604328"/>
            <a:ext cx="8228160" cy="3976258"/>
          </a:xfrm>
          <a:custGeom>
            <a:avLst/>
            <a:gdLst>
              <a:gd name="T0" fmla="*/ 2147483647 w 25197"/>
              <a:gd name="T1" fmla="*/ 2147483647 h 12177"/>
              <a:gd name="T2" fmla="*/ 2147483647 w 25197"/>
              <a:gd name="T3" fmla="*/ 2147483647 h 12177"/>
              <a:gd name="T4" fmla="*/ 0 w 25197"/>
              <a:gd name="T5" fmla="*/ 2147483647 h 12177"/>
              <a:gd name="T6" fmla="*/ 2147483647 w 25197"/>
              <a:gd name="T7" fmla="*/ 0 h 12177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5197"/>
              <a:gd name="T13" fmla="*/ 0 h 12177"/>
              <a:gd name="T14" fmla="*/ 25197 w 25197"/>
              <a:gd name="T15" fmla="*/ 12177 h 1217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5197" h="12177">
                <a:moveTo>
                  <a:pt x="0" y="0"/>
                </a:moveTo>
                <a:lnTo>
                  <a:pt x="25197" y="0"/>
                </a:lnTo>
                <a:lnTo>
                  <a:pt x="25197" y="12177"/>
                </a:lnTo>
                <a:lnTo>
                  <a:pt x="0" y="1217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2832" tIns="41416" rIns="82832" bIns="41416" anchor="ctr"/>
          <a:lstStyle/>
          <a:p>
            <a:endParaRPr lang="uk-UA"/>
          </a:p>
        </p:txBody>
      </p:sp>
      <p:sp>
        <p:nvSpPr>
          <p:cNvPr id="31748" name="Text Box 5"/>
          <p:cNvSpPr txBox="1">
            <a:spLocks noChangeArrowheads="1"/>
          </p:cNvSpPr>
          <p:nvPr/>
        </p:nvSpPr>
        <p:spPr bwMode="auto">
          <a:xfrm>
            <a:off x="260640" y="914496"/>
            <a:ext cx="8686080" cy="463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528" tIns="40764" rIns="81528" bIns="40764" anchor="ctr"/>
          <a:lstStyle>
            <a:lvl1pPr defTabSz="446088" eaLnBrk="0" hangingPunct="0">
              <a:tabLst>
                <a:tab pos="0" algn="l"/>
                <a:tab pos="444500" algn="l"/>
                <a:tab pos="893763" algn="l"/>
                <a:tab pos="1343025" algn="l"/>
                <a:tab pos="1790700" algn="l"/>
                <a:tab pos="2239963" algn="l"/>
                <a:tab pos="2689225" algn="l"/>
                <a:tab pos="3138488" algn="l"/>
                <a:tab pos="3586163" algn="l"/>
                <a:tab pos="4033838" algn="l"/>
                <a:tab pos="4483100" algn="l"/>
                <a:tab pos="4932363" algn="l"/>
                <a:tab pos="5380038" algn="l"/>
                <a:tab pos="5829300" algn="l"/>
                <a:tab pos="6278563" algn="l"/>
                <a:tab pos="6727825" algn="l"/>
                <a:tab pos="7175500" algn="l"/>
                <a:tab pos="7624763" algn="l"/>
                <a:tab pos="8072438" algn="l"/>
                <a:tab pos="8520113" algn="l"/>
                <a:tab pos="8969375" algn="l"/>
                <a:tab pos="8970963" algn="l"/>
                <a:tab pos="9420225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1pPr>
            <a:lvl2pPr defTabSz="446088" eaLnBrk="0" hangingPunct="0">
              <a:tabLst>
                <a:tab pos="0" algn="l"/>
                <a:tab pos="444500" algn="l"/>
                <a:tab pos="893763" algn="l"/>
                <a:tab pos="1343025" algn="l"/>
                <a:tab pos="1790700" algn="l"/>
                <a:tab pos="2239963" algn="l"/>
                <a:tab pos="2689225" algn="l"/>
                <a:tab pos="3138488" algn="l"/>
                <a:tab pos="3586163" algn="l"/>
                <a:tab pos="4033838" algn="l"/>
                <a:tab pos="4483100" algn="l"/>
                <a:tab pos="4932363" algn="l"/>
                <a:tab pos="5380038" algn="l"/>
                <a:tab pos="5829300" algn="l"/>
                <a:tab pos="6278563" algn="l"/>
                <a:tab pos="6727825" algn="l"/>
                <a:tab pos="7175500" algn="l"/>
                <a:tab pos="7624763" algn="l"/>
                <a:tab pos="8072438" algn="l"/>
                <a:tab pos="8520113" algn="l"/>
                <a:tab pos="8969375" algn="l"/>
                <a:tab pos="8970963" algn="l"/>
                <a:tab pos="9420225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2pPr>
            <a:lvl3pPr defTabSz="446088" eaLnBrk="0" hangingPunct="0">
              <a:tabLst>
                <a:tab pos="0" algn="l"/>
                <a:tab pos="444500" algn="l"/>
                <a:tab pos="893763" algn="l"/>
                <a:tab pos="1343025" algn="l"/>
                <a:tab pos="1790700" algn="l"/>
                <a:tab pos="2239963" algn="l"/>
                <a:tab pos="2689225" algn="l"/>
                <a:tab pos="3138488" algn="l"/>
                <a:tab pos="3586163" algn="l"/>
                <a:tab pos="4033838" algn="l"/>
                <a:tab pos="4483100" algn="l"/>
                <a:tab pos="4932363" algn="l"/>
                <a:tab pos="5380038" algn="l"/>
                <a:tab pos="5829300" algn="l"/>
                <a:tab pos="6278563" algn="l"/>
                <a:tab pos="6727825" algn="l"/>
                <a:tab pos="7175500" algn="l"/>
                <a:tab pos="7624763" algn="l"/>
                <a:tab pos="8072438" algn="l"/>
                <a:tab pos="8520113" algn="l"/>
                <a:tab pos="8969375" algn="l"/>
                <a:tab pos="8970963" algn="l"/>
                <a:tab pos="9420225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3pPr>
            <a:lvl4pPr defTabSz="446088" eaLnBrk="0" hangingPunct="0">
              <a:tabLst>
                <a:tab pos="0" algn="l"/>
                <a:tab pos="444500" algn="l"/>
                <a:tab pos="893763" algn="l"/>
                <a:tab pos="1343025" algn="l"/>
                <a:tab pos="1790700" algn="l"/>
                <a:tab pos="2239963" algn="l"/>
                <a:tab pos="2689225" algn="l"/>
                <a:tab pos="3138488" algn="l"/>
                <a:tab pos="3586163" algn="l"/>
                <a:tab pos="4033838" algn="l"/>
                <a:tab pos="4483100" algn="l"/>
                <a:tab pos="4932363" algn="l"/>
                <a:tab pos="5380038" algn="l"/>
                <a:tab pos="5829300" algn="l"/>
                <a:tab pos="6278563" algn="l"/>
                <a:tab pos="6727825" algn="l"/>
                <a:tab pos="7175500" algn="l"/>
                <a:tab pos="7624763" algn="l"/>
                <a:tab pos="8072438" algn="l"/>
                <a:tab pos="8520113" algn="l"/>
                <a:tab pos="8969375" algn="l"/>
                <a:tab pos="8970963" algn="l"/>
                <a:tab pos="9420225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4pPr>
            <a:lvl5pPr defTabSz="446088" eaLnBrk="0" hangingPunct="0">
              <a:tabLst>
                <a:tab pos="0" algn="l"/>
                <a:tab pos="444500" algn="l"/>
                <a:tab pos="893763" algn="l"/>
                <a:tab pos="1343025" algn="l"/>
                <a:tab pos="1790700" algn="l"/>
                <a:tab pos="2239963" algn="l"/>
                <a:tab pos="2689225" algn="l"/>
                <a:tab pos="3138488" algn="l"/>
                <a:tab pos="3586163" algn="l"/>
                <a:tab pos="4033838" algn="l"/>
                <a:tab pos="4483100" algn="l"/>
                <a:tab pos="4932363" algn="l"/>
                <a:tab pos="5380038" algn="l"/>
                <a:tab pos="5829300" algn="l"/>
                <a:tab pos="6278563" algn="l"/>
                <a:tab pos="6727825" algn="l"/>
                <a:tab pos="7175500" algn="l"/>
                <a:tab pos="7624763" algn="l"/>
                <a:tab pos="8072438" algn="l"/>
                <a:tab pos="8520113" algn="l"/>
                <a:tab pos="8969375" algn="l"/>
                <a:tab pos="8970963" algn="l"/>
                <a:tab pos="9420225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60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4500" algn="l"/>
                <a:tab pos="893763" algn="l"/>
                <a:tab pos="1343025" algn="l"/>
                <a:tab pos="1790700" algn="l"/>
                <a:tab pos="2239963" algn="l"/>
                <a:tab pos="2689225" algn="l"/>
                <a:tab pos="3138488" algn="l"/>
                <a:tab pos="3586163" algn="l"/>
                <a:tab pos="4033838" algn="l"/>
                <a:tab pos="4483100" algn="l"/>
                <a:tab pos="4932363" algn="l"/>
                <a:tab pos="5380038" algn="l"/>
                <a:tab pos="5829300" algn="l"/>
                <a:tab pos="6278563" algn="l"/>
                <a:tab pos="6727825" algn="l"/>
                <a:tab pos="7175500" algn="l"/>
                <a:tab pos="7624763" algn="l"/>
                <a:tab pos="8072438" algn="l"/>
                <a:tab pos="8520113" algn="l"/>
                <a:tab pos="8969375" algn="l"/>
                <a:tab pos="8970963" algn="l"/>
                <a:tab pos="9420225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60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4500" algn="l"/>
                <a:tab pos="893763" algn="l"/>
                <a:tab pos="1343025" algn="l"/>
                <a:tab pos="1790700" algn="l"/>
                <a:tab pos="2239963" algn="l"/>
                <a:tab pos="2689225" algn="l"/>
                <a:tab pos="3138488" algn="l"/>
                <a:tab pos="3586163" algn="l"/>
                <a:tab pos="4033838" algn="l"/>
                <a:tab pos="4483100" algn="l"/>
                <a:tab pos="4932363" algn="l"/>
                <a:tab pos="5380038" algn="l"/>
                <a:tab pos="5829300" algn="l"/>
                <a:tab pos="6278563" algn="l"/>
                <a:tab pos="6727825" algn="l"/>
                <a:tab pos="7175500" algn="l"/>
                <a:tab pos="7624763" algn="l"/>
                <a:tab pos="8072438" algn="l"/>
                <a:tab pos="8520113" algn="l"/>
                <a:tab pos="8969375" algn="l"/>
                <a:tab pos="8970963" algn="l"/>
                <a:tab pos="9420225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60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4500" algn="l"/>
                <a:tab pos="893763" algn="l"/>
                <a:tab pos="1343025" algn="l"/>
                <a:tab pos="1790700" algn="l"/>
                <a:tab pos="2239963" algn="l"/>
                <a:tab pos="2689225" algn="l"/>
                <a:tab pos="3138488" algn="l"/>
                <a:tab pos="3586163" algn="l"/>
                <a:tab pos="4033838" algn="l"/>
                <a:tab pos="4483100" algn="l"/>
                <a:tab pos="4932363" algn="l"/>
                <a:tab pos="5380038" algn="l"/>
                <a:tab pos="5829300" algn="l"/>
                <a:tab pos="6278563" algn="l"/>
                <a:tab pos="6727825" algn="l"/>
                <a:tab pos="7175500" algn="l"/>
                <a:tab pos="7624763" algn="l"/>
                <a:tab pos="8072438" algn="l"/>
                <a:tab pos="8520113" algn="l"/>
                <a:tab pos="8969375" algn="l"/>
                <a:tab pos="8970963" algn="l"/>
                <a:tab pos="9420225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60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4500" algn="l"/>
                <a:tab pos="893763" algn="l"/>
                <a:tab pos="1343025" algn="l"/>
                <a:tab pos="1790700" algn="l"/>
                <a:tab pos="2239963" algn="l"/>
                <a:tab pos="2689225" algn="l"/>
                <a:tab pos="3138488" algn="l"/>
                <a:tab pos="3586163" algn="l"/>
                <a:tab pos="4033838" algn="l"/>
                <a:tab pos="4483100" algn="l"/>
                <a:tab pos="4932363" algn="l"/>
                <a:tab pos="5380038" algn="l"/>
                <a:tab pos="5829300" algn="l"/>
                <a:tab pos="6278563" algn="l"/>
                <a:tab pos="6727825" algn="l"/>
                <a:tab pos="7175500" algn="l"/>
                <a:tab pos="7624763" algn="l"/>
                <a:tab pos="8072438" algn="l"/>
                <a:tab pos="8520113" algn="l"/>
                <a:tab pos="8969375" algn="l"/>
                <a:tab pos="8970963" algn="l"/>
                <a:tab pos="9420225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algn="ctr" eaLnBrk="1">
              <a:lnSpc>
                <a:spcPct val="104000"/>
              </a:lnSpc>
              <a:buSzPct val="100000"/>
              <a:buFont typeface="Times New Roman" pitchFamily="18" charset="0"/>
              <a:buNone/>
            </a:pPr>
            <a:endParaRPr lang="en-US" altLang="uk-UA" sz="4000" b="1">
              <a:solidFill>
                <a:srgbClr val="000000"/>
              </a:solidFill>
              <a:latin typeface="Trebuchet MS" pitchFamily="34" charset="0"/>
            </a:endParaRPr>
          </a:p>
          <a:p>
            <a:pPr algn="ctr" eaLnBrk="1">
              <a:lnSpc>
                <a:spcPct val="104000"/>
              </a:lnSpc>
              <a:buSzPct val="100000"/>
              <a:buFont typeface="Times New Roman" pitchFamily="18" charset="0"/>
              <a:buNone/>
            </a:pPr>
            <a:endParaRPr lang="en-US" altLang="uk-UA" sz="4000" b="1">
              <a:solidFill>
                <a:srgbClr val="000000"/>
              </a:solidFill>
              <a:latin typeface="Trebuchet MS" pitchFamily="34" charset="0"/>
            </a:endParaRPr>
          </a:p>
          <a:p>
            <a:pPr algn="ctr" eaLnBrk="1">
              <a:lnSpc>
                <a:spcPct val="104000"/>
              </a:lnSpc>
              <a:buSzPct val="100000"/>
              <a:buFont typeface="Times New Roman" pitchFamily="18" charset="0"/>
              <a:buNone/>
            </a:pPr>
            <a:endParaRPr lang="en-US" altLang="uk-UA" sz="4000" b="1">
              <a:solidFill>
                <a:srgbClr val="000000"/>
              </a:solidFill>
              <a:latin typeface="Trebuchet MS" pitchFamily="34" charset="0"/>
            </a:endParaRPr>
          </a:p>
          <a:p>
            <a:pPr algn="ctr" eaLnBrk="1">
              <a:lnSpc>
                <a:spcPct val="104000"/>
              </a:lnSpc>
              <a:buSzPct val="100000"/>
              <a:buFont typeface="Times New Roman" pitchFamily="18" charset="0"/>
              <a:buNone/>
            </a:pPr>
            <a:endParaRPr lang="en-US" altLang="uk-UA" sz="4000" b="1">
              <a:solidFill>
                <a:srgbClr val="000000"/>
              </a:solidFill>
              <a:latin typeface="Trebuchet MS" pitchFamily="34" charset="0"/>
            </a:endParaRPr>
          </a:p>
          <a:p>
            <a:pPr algn="ctr" eaLnBrk="1">
              <a:lnSpc>
                <a:spcPct val="104000"/>
              </a:lnSpc>
              <a:buSzPct val="100000"/>
              <a:buFont typeface="Times New Roman" pitchFamily="18" charset="0"/>
              <a:buNone/>
            </a:pPr>
            <a:endParaRPr lang="en-US" altLang="uk-UA" sz="4000" b="1">
              <a:solidFill>
                <a:srgbClr val="000000"/>
              </a:solidFill>
              <a:latin typeface="Trebuchet MS" pitchFamily="34" charset="0"/>
            </a:endParaRPr>
          </a:p>
          <a:p>
            <a:pPr algn="ctr" eaLnBrk="1">
              <a:lnSpc>
                <a:spcPct val="104000"/>
              </a:lnSpc>
              <a:buSzPct val="100000"/>
              <a:buFont typeface="Times New Roman" pitchFamily="18" charset="0"/>
              <a:buNone/>
            </a:pPr>
            <a:r>
              <a:rPr lang="en-US" altLang="uk-UA" sz="4000" b="1">
                <a:solidFill>
                  <a:srgbClr val="000000"/>
                </a:solidFill>
                <a:latin typeface="Trebuchet MS" pitchFamily="34" charset="0"/>
              </a:rPr>
              <a:t>QUESTIONS?</a:t>
            </a:r>
          </a:p>
          <a:p>
            <a:pPr algn="ctr" eaLnBrk="1">
              <a:lnSpc>
                <a:spcPct val="104000"/>
              </a:lnSpc>
              <a:buSzPct val="100000"/>
              <a:buFont typeface="Times New Roman" pitchFamily="18" charset="0"/>
              <a:buNone/>
            </a:pPr>
            <a:endParaRPr lang="en-US" altLang="uk-UA" sz="4000" b="1">
              <a:solidFill>
                <a:srgbClr val="000000"/>
              </a:solidFill>
              <a:latin typeface="Trebuchet MS" pitchFamily="34" charset="0"/>
            </a:endParaRPr>
          </a:p>
        </p:txBody>
      </p:sp>
      <p:pic>
        <p:nvPicPr>
          <p:cNvPr id="31749" name="Picture 8" descr="ANd9GcRbWIqqq-Y7xD4gBnmbN2CcvkFMJIaG6j5iE6I1qMAb-sjv8mvt6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16000" cy="317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900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297160"/>
            <a:ext cx="8229600" cy="1067152"/>
          </a:xfrm>
        </p:spPr>
        <p:txBody>
          <a:bodyPr lIns="91301" tIns="45653" rIns="91301" bIns="45653">
            <a:normAutofit/>
          </a:bodyPr>
          <a:lstStyle/>
          <a:p>
            <a:pPr eaLnBrk="1" hangingPunct="1"/>
            <a:r>
              <a:rPr lang="en-US" altLang="uk-UA" sz="5400" b="1" dirty="0"/>
              <a:t>Thanks for listening me!</a:t>
            </a:r>
            <a:endParaRPr lang="ru-RU" altLang="uk-UA" sz="5400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3536B4F-86A4-4EBF-A2E6-D74E425646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172" y="2060848"/>
            <a:ext cx="6848438" cy="389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4049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Definition</a:t>
            </a: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Communication</a:t>
            </a:r>
            <a:r>
              <a:rPr lang="en-US" dirty="0"/>
              <a:t> (from Latin «</a:t>
            </a:r>
            <a:r>
              <a:rPr lang="en-US" dirty="0" err="1"/>
              <a:t>communis</a:t>
            </a:r>
            <a:r>
              <a:rPr lang="en-US" dirty="0"/>
              <a:t>», meaning «to share») is the activity of conveying information through the exchange of thoughts, messages, or information, as by speech, visuals, signals, writing, or behavior.</a:t>
            </a:r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9E0D77E-4EDD-4EBC-BD60-0F86CCB52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4221088"/>
            <a:ext cx="5122534" cy="249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2241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1">
            <a:extLst>
              <a:ext uri="{FF2B5EF4-FFF2-40B4-BE49-F238E27FC236}">
                <a16:creationId xmlns:a16="http://schemas.microsoft.com/office/drawing/2014/main" id="{5D3CE805-CCA4-4EB5-B029-33E338728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81" y="112681"/>
            <a:ext cx="8490240" cy="6632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Stages of communication process</a:t>
            </a: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600200"/>
            <a:ext cx="8496944" cy="525780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1. Conveying the information. </a:t>
            </a:r>
            <a:r>
              <a:rPr lang="en-US" dirty="0"/>
              <a:t>At this stage we send verbal and nonverbal information to somebody.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2. Absorption of external information. </a:t>
            </a:r>
            <a:r>
              <a:rPr lang="en-US" dirty="0"/>
              <a:t>Namely through sense organs we simply absorb the sounds and colors, the spoken words and all external data provided to us.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3. Interpretation of information </a:t>
            </a:r>
            <a:r>
              <a:rPr lang="en-US" dirty="0"/>
              <a:t>involves using brain mechanisms and analyzing external stimuli as well as details such as expressions and subtle verbal and non-verbal cues, so interpretation is a subjective process.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4. Reaction to the information </a:t>
            </a:r>
            <a:r>
              <a:rPr lang="en-US" dirty="0"/>
              <a:t>uses physical communication routes such as speech, language or expressions through facial, bodily movements and any other behavior.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9668909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Types of communication</a:t>
            </a:r>
            <a:endParaRPr lang="uk-UA" dirty="0">
              <a:solidFill>
                <a:srgbClr val="FF0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1294817"/>
              </p:ext>
            </p:extLst>
          </p:nvPr>
        </p:nvGraphicFramePr>
        <p:xfrm>
          <a:off x="251520" y="1057124"/>
          <a:ext cx="8640960" cy="5800876"/>
        </p:xfrm>
        <a:graphic>
          <a:graphicData uri="http://schemas.openxmlformats.org/drawingml/2006/table">
            <a:tbl>
              <a:tblPr/>
              <a:tblGrid>
                <a:gridCol w="8640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671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096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10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err="1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Types</a:t>
                      </a:r>
                      <a:r>
                        <a:rPr lang="ru-RU" sz="2400" i="1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uk-UA" sz="24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238" marR="602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i="0" dirty="0" err="1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Basis</a:t>
                      </a:r>
                      <a:r>
                        <a:rPr lang="ru-RU" sz="2400" i="0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400" i="0" dirty="0" err="1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of</a:t>
                      </a:r>
                      <a:r>
                        <a:rPr lang="ru-RU" sz="2400" i="0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400" i="0" dirty="0" err="1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communication</a:t>
                      </a:r>
                      <a:r>
                        <a:rPr lang="ru-RU" sz="2400" i="0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uk-UA" sz="2400" i="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238" marR="602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i="0" dirty="0" err="1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Types</a:t>
                      </a:r>
                      <a:r>
                        <a:rPr lang="ru-RU" sz="2400" i="0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400" i="0" dirty="0" err="1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of</a:t>
                      </a:r>
                      <a:r>
                        <a:rPr lang="ru-RU" sz="2400" i="0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400" i="0" dirty="0" err="1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communication</a:t>
                      </a:r>
                      <a:r>
                        <a:rPr lang="ru-RU" sz="2400" i="0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uk-UA" sz="2400" i="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238" marR="602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49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 </a:t>
                      </a:r>
                      <a:endParaRPr lang="uk-UA" sz="24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238" marR="602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Types of communication based on the communication channels used </a:t>
                      </a:r>
                      <a:endParaRPr lang="uk-UA" sz="2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238" marR="602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uk-UA" sz="2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– </a:t>
                      </a:r>
                      <a:r>
                        <a:rPr lang="ru-RU" sz="24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verbal</a:t>
                      </a: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4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communication</a:t>
                      </a: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(</a:t>
                      </a:r>
                      <a:r>
                        <a:rPr lang="ru-RU" sz="24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oral</a:t>
                      </a: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4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and</a:t>
                      </a: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4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written</a:t>
                      </a: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4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communication</a:t>
                      </a: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); </a:t>
                      </a:r>
                      <a:endParaRPr lang="uk-UA" sz="2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– </a:t>
                      </a:r>
                      <a:r>
                        <a:rPr lang="ru-RU" sz="24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non-verbal</a:t>
                      </a: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4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communication</a:t>
                      </a: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uk-UA" sz="2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uk-UA" sz="2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238" marR="602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744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2. </a:t>
                      </a:r>
                      <a:endParaRPr lang="uk-UA" sz="24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238" marR="602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Types of communication based on purpose </a:t>
                      </a:r>
                      <a:endParaRPr lang="uk-UA" sz="24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238" marR="602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uk-UA" sz="2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– </a:t>
                      </a:r>
                      <a:r>
                        <a:rPr lang="ru-RU" sz="24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formal</a:t>
                      </a: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4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communication</a:t>
                      </a: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; </a:t>
                      </a:r>
                      <a:endParaRPr lang="uk-UA" sz="2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– </a:t>
                      </a:r>
                      <a:r>
                        <a:rPr lang="ru-RU" sz="24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informal</a:t>
                      </a: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4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communication</a:t>
                      </a: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uk-UA" sz="2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uk-UA" sz="2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238" marR="602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754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3. </a:t>
                      </a:r>
                      <a:endParaRPr lang="uk-UA" sz="24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238" marR="602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Types of communication based on effectiveness and content </a:t>
                      </a:r>
                      <a:endParaRPr lang="uk-UA" sz="2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238" marR="602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uk-UA" sz="2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– informative communication; </a:t>
                      </a:r>
                      <a:endParaRPr lang="uk-UA" sz="2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– affective communication; </a:t>
                      </a:r>
                      <a:endParaRPr lang="uk-UA" sz="2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– indispensable communication </a:t>
                      </a:r>
                      <a:endParaRPr lang="uk-UA" sz="2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uk-UA" sz="2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238" marR="602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9268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4505445"/>
              </p:ext>
            </p:extLst>
          </p:nvPr>
        </p:nvGraphicFramePr>
        <p:xfrm>
          <a:off x="539551" y="332656"/>
          <a:ext cx="7992888" cy="6573902"/>
        </p:xfrm>
        <a:graphic>
          <a:graphicData uri="http://schemas.openxmlformats.org/drawingml/2006/table">
            <a:tbl>
              <a:tblPr/>
              <a:tblGrid>
                <a:gridCol w="8640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843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444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887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4. </a:t>
                      </a:r>
                      <a:endParaRPr lang="uk-UA" sz="2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Types of communication based on the number of participants </a:t>
                      </a:r>
                      <a:endParaRPr lang="uk-UA" sz="2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uk-UA" sz="24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– intrapersonal communication; </a:t>
                      </a:r>
                      <a:endParaRPr lang="uk-UA" sz="24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– interpersonal communication </a:t>
                      </a:r>
                      <a:endParaRPr lang="uk-UA" sz="24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uk-UA" sz="24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151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5. </a:t>
                      </a:r>
                      <a:endParaRPr lang="uk-UA" sz="24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Types of communication based on the extent to which the interaction is shared </a:t>
                      </a:r>
                      <a:endParaRPr lang="uk-UA" sz="2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uk-UA" sz="2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– </a:t>
                      </a:r>
                      <a:r>
                        <a:rPr lang="ru-RU" sz="24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small</a:t>
                      </a: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4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group</a:t>
                      </a: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4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communication</a:t>
                      </a: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; </a:t>
                      </a:r>
                      <a:endParaRPr lang="uk-UA" sz="2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– </a:t>
                      </a:r>
                      <a:r>
                        <a:rPr lang="ru-RU" sz="24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public</a:t>
                      </a: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4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communication</a:t>
                      </a: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uk-UA" sz="2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uk-UA" sz="2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887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6. </a:t>
                      </a:r>
                      <a:endParaRPr lang="uk-UA" sz="24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Types of communication based on the communicative stile </a:t>
                      </a:r>
                      <a:endParaRPr lang="uk-UA" sz="24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uk-UA" sz="2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Assertive</a:t>
                      </a:r>
                      <a:endParaRPr lang="uk-UA" sz="2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Aggressive</a:t>
                      </a:r>
                      <a:endParaRPr lang="uk-UA" sz="2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Passive-aggressive</a:t>
                      </a:r>
                      <a:endParaRPr lang="uk-UA" sz="2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Submissive</a:t>
                      </a:r>
                      <a:endParaRPr lang="uk-UA" sz="2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Manipulative</a:t>
                      </a:r>
                      <a:endParaRPr lang="uk-UA" sz="2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30393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18395" cy="11430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Communication principles</a:t>
            </a: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AutoNum type="arabicParenR"/>
            </a:pPr>
            <a:r>
              <a:rPr lang="en-US" dirty="0"/>
              <a:t>communication has purpose,</a:t>
            </a:r>
          </a:p>
          <a:p>
            <a:pPr marL="514350" indent="-514350">
              <a:buAutoNum type="arabicParenR"/>
            </a:pPr>
            <a:r>
              <a:rPr lang="en-US" dirty="0">
                <a:solidFill>
                  <a:srgbClr val="0070C0"/>
                </a:solidFill>
              </a:rPr>
              <a:t> communication is continuous, </a:t>
            </a:r>
          </a:p>
          <a:p>
            <a:pPr marL="514350" indent="-514350">
              <a:buAutoNum type="arabicParenR"/>
            </a:pPr>
            <a:r>
              <a:rPr lang="en-US" dirty="0"/>
              <a:t>communication messages vary in conscious thought, </a:t>
            </a:r>
          </a:p>
          <a:p>
            <a:pPr marL="514350" indent="-514350">
              <a:buAutoNum type="arabicParenR"/>
            </a:pPr>
            <a:r>
              <a:rPr lang="en-US" dirty="0">
                <a:solidFill>
                  <a:srgbClr val="0070C0"/>
                </a:solidFill>
              </a:rPr>
              <a:t>communication is relational, </a:t>
            </a:r>
          </a:p>
          <a:p>
            <a:pPr marL="514350" indent="-514350">
              <a:buAutoNum type="arabicParenR"/>
            </a:pPr>
            <a:r>
              <a:rPr lang="en-US" dirty="0"/>
              <a:t>communication is guided by culture, </a:t>
            </a:r>
          </a:p>
          <a:p>
            <a:pPr marL="514350" indent="-514350">
              <a:buAutoNum type="arabicParenR"/>
            </a:pPr>
            <a:r>
              <a:rPr lang="en-US" dirty="0">
                <a:solidFill>
                  <a:srgbClr val="0070C0"/>
                </a:solidFill>
              </a:rPr>
              <a:t>communication has ethical implications,  </a:t>
            </a:r>
          </a:p>
          <a:p>
            <a:pPr marL="514350" indent="-514350">
              <a:buAutoNum type="arabicParenR"/>
            </a:pPr>
            <a:r>
              <a:rPr lang="en-US" dirty="0"/>
              <a:t>communication is learned;</a:t>
            </a:r>
          </a:p>
          <a:p>
            <a:pPr marL="514350" indent="-514350">
              <a:buAutoNum type="arabicParenR"/>
            </a:pPr>
            <a:r>
              <a:rPr lang="en-US" dirty="0"/>
              <a:t>communication is contextual. </a:t>
            </a:r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FBC143B-39C7-453D-81EB-A65862691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5595" y="0"/>
            <a:ext cx="2533620" cy="175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65688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1686</Words>
  <Application>Microsoft Office PowerPoint</Application>
  <PresentationFormat>On-screen Show (4:3)</PresentationFormat>
  <Paragraphs>263</Paragraphs>
  <Slides>35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Calibri</vt:lpstr>
      <vt:lpstr>Times New Roman</vt:lpstr>
      <vt:lpstr>Trebuchet MS</vt:lpstr>
      <vt:lpstr>Тема Office</vt:lpstr>
      <vt:lpstr>Course: Psychology of Communication General topic: Basic principles of communication</vt:lpstr>
      <vt:lpstr>Today’s learning outcomes</vt:lpstr>
      <vt:lpstr>What is communicational competence?</vt:lpstr>
      <vt:lpstr>Definition</vt:lpstr>
      <vt:lpstr>PowerPoint Presentation</vt:lpstr>
      <vt:lpstr>Stages of communication process</vt:lpstr>
      <vt:lpstr>Types of communication</vt:lpstr>
      <vt:lpstr>PowerPoint Presentation</vt:lpstr>
      <vt:lpstr>Communication principles</vt:lpstr>
      <vt:lpstr>Stages of communication </vt:lpstr>
      <vt:lpstr>Rules for conveying information</vt:lpstr>
      <vt:lpstr>“Golden Rule” of communication </vt:lpstr>
      <vt:lpstr>Rules of listening (absorption information stage)</vt:lpstr>
      <vt:lpstr>Giving and accepting feedback  (reaction stage)</vt:lpstr>
      <vt:lpstr>PowerPoint Presentation</vt:lpstr>
      <vt:lpstr>Styles of communication</vt:lpstr>
      <vt:lpstr>1. The Assertive Style</vt:lpstr>
      <vt:lpstr>The Assertive Style</vt:lpstr>
      <vt:lpstr>The Assertive Style</vt:lpstr>
      <vt:lpstr>PowerPoint Presentation</vt:lpstr>
      <vt:lpstr>The Aggressive Style</vt:lpstr>
      <vt:lpstr>The Aggressive Style</vt:lpstr>
      <vt:lpstr>3. The Passive-Aggressive Style</vt:lpstr>
      <vt:lpstr>The Passive-Aggressive Style</vt:lpstr>
      <vt:lpstr>The Passive-Aggressive Style</vt:lpstr>
      <vt:lpstr>4. The Submissive Style</vt:lpstr>
      <vt:lpstr>The Submissive Style</vt:lpstr>
      <vt:lpstr>The Submissive Style</vt:lpstr>
      <vt:lpstr>5. The Manipulative Style</vt:lpstr>
      <vt:lpstr>The Manipulative Style</vt:lpstr>
      <vt:lpstr>The Manipulative Style</vt:lpstr>
      <vt:lpstr>6 principles how to enhance communication skills  </vt:lpstr>
      <vt:lpstr>Conclusion </vt:lpstr>
      <vt:lpstr>PowerPoint Presentation</vt:lpstr>
      <vt:lpstr>Thanks for listening me!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Course: Psychology of Communication General topic: Basic principles of communication</dc:title>
  <dc:creator>Olena Lutsenko</dc:creator>
  <cp:lastModifiedBy>Olena Lutsenko</cp:lastModifiedBy>
  <cp:revision>8</cp:revision>
  <dcterms:created xsi:type="dcterms:W3CDTF">2020-02-12T12:25:24Z</dcterms:created>
  <dcterms:modified xsi:type="dcterms:W3CDTF">2020-02-12T13:19:17Z</dcterms:modified>
</cp:coreProperties>
</file>