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7" r:id="rId3"/>
    <p:sldId id="258" r:id="rId4"/>
    <p:sldId id="261"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300" r:id="rId32"/>
    <p:sldId id="301" r:id="rId33"/>
    <p:sldId id="302" r:id="rId34"/>
    <p:sldId id="303" r:id="rId35"/>
    <p:sldId id="304" r:id="rId36"/>
    <p:sldId id="305" r:id="rId37"/>
    <p:sldId id="306" r:id="rId38"/>
    <p:sldId id="307" r:id="rId39"/>
    <p:sldId id="311" r:id="rId40"/>
    <p:sldId id="313" r:id="rId41"/>
    <p:sldId id="314" r:id="rId42"/>
    <p:sldId id="315" r:id="rId43"/>
    <p:sldId id="316" r:id="rId44"/>
    <p:sldId id="317" r:id="rId45"/>
    <p:sldId id="318" r:id="rId46"/>
    <p:sldId id="319" r:id="rId47"/>
    <p:sldId id="320" r:id="rId48"/>
    <p:sldId id="321" r:id="rId49"/>
    <p:sldId id="324" r:id="rId50"/>
    <p:sldId id="325" r:id="rId51"/>
    <p:sldId id="326" r:id="rId52"/>
    <p:sldId id="322" r:id="rId53"/>
    <p:sldId id="327" r:id="rId54"/>
    <p:sldId id="328" r:id="rId55"/>
    <p:sldId id="329" r:id="rId56"/>
    <p:sldId id="330" r:id="rId57"/>
    <p:sldId id="331" r:id="rId58"/>
    <p:sldId id="332" r:id="rId59"/>
    <p:sldId id="259" r:id="rId60"/>
    <p:sldId id="260" r:id="rId61"/>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A1CD4-8E8F-454C-AAE6-B9AD91B67D3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ru-RU"/>
        </a:p>
      </dgm:t>
    </dgm:pt>
    <dgm:pt modelId="{CE619070-60E8-4D60-8E5F-8C799E9D4CB1}">
      <dgm:prSet phldrT="[Текст]"/>
      <dgm:spPr>
        <a:xfrm>
          <a:off x="63006" y="3375"/>
          <a:ext cx="2480900" cy="1488540"/>
        </a:xfrm>
        <a:solidFill>
          <a:srgbClr val="D2610C">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False Dilemma </a:t>
          </a:r>
          <a:endParaRPr lang="ru-RU" dirty="0">
            <a:solidFill>
              <a:sysClr val="window" lastClr="FFFFFF"/>
            </a:solidFill>
            <a:latin typeface="Arial"/>
            <a:ea typeface="+mn-ea"/>
            <a:cs typeface="+mn-cs"/>
          </a:endParaRPr>
        </a:p>
      </dgm:t>
    </dgm:pt>
    <dgm:pt modelId="{90DA2D2F-F08A-4772-B34D-36A5A750E498}" type="parTrans" cxnId="{62545061-4CA5-469F-8EE9-95172EB29A21}">
      <dgm:prSet/>
      <dgm:spPr/>
      <dgm:t>
        <a:bodyPr/>
        <a:lstStyle/>
        <a:p>
          <a:endParaRPr lang="ru-RU"/>
        </a:p>
      </dgm:t>
    </dgm:pt>
    <dgm:pt modelId="{DA9FB152-AB9E-46A6-A369-17A957E316D9}" type="sibTrans" cxnId="{62545061-4CA5-469F-8EE9-95172EB29A21}">
      <dgm:prSet/>
      <dgm:spPr/>
      <dgm:t>
        <a:bodyPr/>
        <a:lstStyle/>
        <a:p>
          <a:endParaRPr lang="ru-RU"/>
        </a:p>
      </dgm:t>
    </dgm:pt>
    <dgm:pt modelId="{BFAF3F8C-65F5-41F9-A6EA-F18AF46F891D}">
      <dgm:prSet phldrT="[Текст]"/>
      <dgm:spPr>
        <a:xfrm>
          <a:off x="2791997" y="3375"/>
          <a:ext cx="2480900" cy="1488540"/>
        </a:xfrm>
        <a:solidFill>
          <a:srgbClr val="80716A">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Post Hoc</a:t>
          </a:r>
          <a:r>
            <a:rPr lang="ru-RU" dirty="0">
              <a:solidFill>
                <a:sysClr val="window" lastClr="FFFFFF"/>
              </a:solidFill>
              <a:latin typeface="Arial"/>
              <a:ea typeface="+mn-ea"/>
              <a:cs typeface="+mn-cs"/>
            </a:rPr>
            <a:t> (</a:t>
          </a:r>
          <a:r>
            <a:rPr lang="en-US" dirty="0">
              <a:solidFill>
                <a:sysClr val="window" lastClr="FFFFFF"/>
              </a:solidFill>
              <a:latin typeface="Arial"/>
              <a:ea typeface="+mn-ea"/>
              <a:cs typeface="+mn-cs"/>
            </a:rPr>
            <a:t>after this, therefore because of this</a:t>
          </a:r>
          <a:r>
            <a:rPr lang="ru-RU" dirty="0">
              <a:solidFill>
                <a:sysClr val="window" lastClr="FFFFFF"/>
              </a:solidFill>
              <a:latin typeface="Arial"/>
              <a:ea typeface="+mn-ea"/>
              <a:cs typeface="+mn-cs"/>
            </a:rPr>
            <a:t>)</a:t>
          </a:r>
        </a:p>
      </dgm:t>
    </dgm:pt>
    <dgm:pt modelId="{7AF0F452-92F2-4B76-9A17-A6DF7DD60A5D}" type="parTrans" cxnId="{10754BB3-1596-4A36-B037-B51F4811F20B}">
      <dgm:prSet/>
      <dgm:spPr/>
      <dgm:t>
        <a:bodyPr/>
        <a:lstStyle/>
        <a:p>
          <a:endParaRPr lang="ru-RU"/>
        </a:p>
      </dgm:t>
    </dgm:pt>
    <dgm:pt modelId="{84F9B577-E3A5-4BFE-BCC8-040E02CF27F5}" type="sibTrans" cxnId="{10754BB3-1596-4A36-B037-B51F4811F20B}">
      <dgm:prSet/>
      <dgm:spPr/>
      <dgm:t>
        <a:bodyPr/>
        <a:lstStyle/>
        <a:p>
          <a:endParaRPr lang="ru-RU"/>
        </a:p>
      </dgm:t>
    </dgm:pt>
    <dgm:pt modelId="{DAFC4215-0FB9-49C1-BA2B-252F94E5664A}">
      <dgm:prSet phldrT="[Текст]"/>
      <dgm:spPr>
        <a:xfrm>
          <a:off x="5472610" y="0"/>
          <a:ext cx="2480900" cy="1488540"/>
        </a:xfrm>
        <a:solidFill>
          <a:srgbClr val="94147C">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Hasty generalization (Jumping to conclusion) </a:t>
          </a:r>
          <a:endParaRPr lang="ru-RU" dirty="0">
            <a:solidFill>
              <a:sysClr val="window" lastClr="FFFFFF"/>
            </a:solidFill>
            <a:latin typeface="Arial"/>
            <a:ea typeface="+mn-ea"/>
            <a:cs typeface="+mn-cs"/>
          </a:endParaRPr>
        </a:p>
      </dgm:t>
    </dgm:pt>
    <dgm:pt modelId="{E0C04D36-02F8-45A7-A72E-88530FF76E7E}" type="parTrans" cxnId="{FEB6774B-3868-43A4-8146-537CB0897531}">
      <dgm:prSet/>
      <dgm:spPr/>
      <dgm:t>
        <a:bodyPr/>
        <a:lstStyle/>
        <a:p>
          <a:endParaRPr lang="ru-RU"/>
        </a:p>
      </dgm:t>
    </dgm:pt>
    <dgm:pt modelId="{83322807-1351-4433-84B5-8576B2247B1C}" type="sibTrans" cxnId="{FEB6774B-3868-43A4-8146-537CB0897531}">
      <dgm:prSet/>
      <dgm:spPr/>
      <dgm:t>
        <a:bodyPr/>
        <a:lstStyle/>
        <a:p>
          <a:endParaRPr lang="ru-RU"/>
        </a:p>
      </dgm:t>
    </dgm:pt>
    <dgm:pt modelId="{726A6719-6B43-46A6-83B2-2DF9A74920D7}">
      <dgm:prSet phldrT="[Текст]"/>
      <dgm:spPr>
        <a:xfrm>
          <a:off x="63006" y="1740005"/>
          <a:ext cx="2480900" cy="1488540"/>
        </a:xfrm>
        <a:solidFill>
          <a:srgbClr val="5D5AD2">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Unfinished claim</a:t>
          </a:r>
          <a:endParaRPr lang="ru-RU" dirty="0">
            <a:solidFill>
              <a:sysClr val="window" lastClr="FFFFFF"/>
            </a:solidFill>
            <a:latin typeface="Arial"/>
            <a:ea typeface="+mn-ea"/>
            <a:cs typeface="+mn-cs"/>
          </a:endParaRPr>
        </a:p>
      </dgm:t>
    </dgm:pt>
    <dgm:pt modelId="{A65EBD6D-EDD4-40EB-821D-36E9AFA4B853}" type="parTrans" cxnId="{4AF4418F-968E-40BC-A558-55B4D0A12F31}">
      <dgm:prSet/>
      <dgm:spPr/>
      <dgm:t>
        <a:bodyPr/>
        <a:lstStyle/>
        <a:p>
          <a:endParaRPr lang="ru-RU"/>
        </a:p>
      </dgm:t>
    </dgm:pt>
    <dgm:pt modelId="{21FCE235-7BA7-4FA8-9B7D-2B709732609B}" type="sibTrans" cxnId="{4AF4418F-968E-40BC-A558-55B4D0A12F31}">
      <dgm:prSet/>
      <dgm:spPr/>
      <dgm:t>
        <a:bodyPr/>
        <a:lstStyle/>
        <a:p>
          <a:endParaRPr lang="ru-RU"/>
        </a:p>
      </dgm:t>
    </dgm:pt>
    <dgm:pt modelId="{2542B083-7AAB-46BD-8AF4-1E86BBB20DEC}">
      <dgm:prSet/>
      <dgm:spPr>
        <a:xfrm>
          <a:off x="5520988" y="1740005"/>
          <a:ext cx="2480900" cy="1488540"/>
        </a:xfrm>
        <a:solidFill>
          <a:srgbClr val="D2610C">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ru-RU" dirty="0">
              <a:solidFill>
                <a:sysClr val="window" lastClr="FFFFFF"/>
              </a:solidFill>
              <a:latin typeface="Arial"/>
              <a:ea typeface="+mn-ea"/>
              <a:cs typeface="+mn-cs"/>
            </a:rPr>
            <a:t>«</a:t>
          </a:r>
          <a:r>
            <a:rPr lang="en-US" dirty="0">
              <a:solidFill>
                <a:sysClr val="window" lastClr="FFFFFF"/>
              </a:solidFill>
              <a:latin typeface="Arial"/>
              <a:ea typeface="+mn-ea"/>
              <a:cs typeface="+mn-cs"/>
            </a:rPr>
            <a:t>Slippery Slope</a:t>
          </a:r>
          <a:r>
            <a:rPr lang="ru-RU" dirty="0">
              <a:solidFill>
                <a:sysClr val="window" lastClr="FFFFFF"/>
              </a:solidFill>
              <a:latin typeface="Arial"/>
              <a:ea typeface="+mn-ea"/>
              <a:cs typeface="+mn-cs"/>
            </a:rPr>
            <a:t>» </a:t>
          </a:r>
        </a:p>
      </dgm:t>
    </dgm:pt>
    <dgm:pt modelId="{A7CA3924-1BD8-4765-AC0D-9B06D914BF0D}" type="parTrans" cxnId="{DF722E92-7041-4BED-8552-3D9D1B3A9372}">
      <dgm:prSet/>
      <dgm:spPr/>
      <dgm:t>
        <a:bodyPr/>
        <a:lstStyle/>
        <a:p>
          <a:endParaRPr lang="ru-RU"/>
        </a:p>
      </dgm:t>
    </dgm:pt>
    <dgm:pt modelId="{EAC66AC7-6569-45B3-BD0C-8F7036D02137}" type="sibTrans" cxnId="{DF722E92-7041-4BED-8552-3D9D1B3A9372}">
      <dgm:prSet/>
      <dgm:spPr/>
      <dgm:t>
        <a:bodyPr/>
        <a:lstStyle/>
        <a:p>
          <a:endParaRPr lang="ru-RU"/>
        </a:p>
      </dgm:t>
    </dgm:pt>
    <dgm:pt modelId="{849C902B-1C8C-440E-A67B-84E6A38D91B3}">
      <dgm:prSet/>
      <dgm:spPr>
        <a:xfrm>
          <a:off x="2791997" y="1740005"/>
          <a:ext cx="2480900" cy="1488540"/>
        </a:xfrm>
        <a:solidFill>
          <a:srgbClr val="6F6C7D">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 Circular Reasoning </a:t>
          </a:r>
          <a:endParaRPr lang="ru-RU" dirty="0">
            <a:solidFill>
              <a:sysClr val="window" lastClr="FFFFFF"/>
            </a:solidFill>
            <a:latin typeface="Arial"/>
            <a:ea typeface="+mn-ea"/>
            <a:cs typeface="+mn-cs"/>
          </a:endParaRPr>
        </a:p>
      </dgm:t>
    </dgm:pt>
    <dgm:pt modelId="{3FF92D40-8469-4F88-A285-545FB52A2496}" type="parTrans" cxnId="{50402E95-3F77-4D6F-9B21-0EBDE1B20F83}">
      <dgm:prSet/>
      <dgm:spPr/>
      <dgm:t>
        <a:bodyPr/>
        <a:lstStyle/>
        <a:p>
          <a:endParaRPr lang="ru-RU"/>
        </a:p>
      </dgm:t>
    </dgm:pt>
    <dgm:pt modelId="{32541B2D-F490-41CD-8216-FE98610A1A01}" type="sibTrans" cxnId="{50402E95-3F77-4D6F-9B21-0EBDE1B20F83}">
      <dgm:prSet/>
      <dgm:spPr/>
      <dgm:t>
        <a:bodyPr/>
        <a:lstStyle/>
        <a:p>
          <a:endParaRPr lang="ru-RU"/>
        </a:p>
      </dgm:t>
    </dgm:pt>
    <dgm:pt modelId="{CAF79F56-54F7-4A0F-9256-D1CB2C1702CE}">
      <dgm:prSet/>
      <dgm:spPr>
        <a:xfrm>
          <a:off x="63006" y="3476636"/>
          <a:ext cx="2480900" cy="1488540"/>
        </a:xfrm>
        <a:solidFill>
          <a:srgbClr val="80716A">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 </a:t>
          </a:r>
        </a:p>
        <a:p>
          <a:r>
            <a:rPr lang="en-US" dirty="0">
              <a:solidFill>
                <a:sysClr val="window" lastClr="FFFFFF"/>
              </a:solidFill>
              <a:latin typeface="Arial"/>
              <a:ea typeface="+mn-ea"/>
              <a:cs typeface="+mn-cs"/>
            </a:rPr>
            <a:t>Equivocation</a:t>
          </a:r>
          <a:endParaRPr lang="ru-RU" dirty="0">
            <a:solidFill>
              <a:sysClr val="window" lastClr="FFFFFF"/>
            </a:solidFill>
            <a:latin typeface="Arial"/>
            <a:ea typeface="+mn-ea"/>
            <a:cs typeface="+mn-cs"/>
          </a:endParaRPr>
        </a:p>
        <a:p>
          <a:endParaRPr lang="ru-RU" dirty="0">
            <a:solidFill>
              <a:sysClr val="window" lastClr="FFFFFF"/>
            </a:solidFill>
            <a:latin typeface="Arial"/>
            <a:ea typeface="+mn-ea"/>
            <a:cs typeface="+mn-cs"/>
          </a:endParaRPr>
        </a:p>
      </dgm:t>
    </dgm:pt>
    <dgm:pt modelId="{ECECE514-F6F2-4050-A731-0124385B2E6C}" type="parTrans" cxnId="{3EBA0CA8-0E65-4991-B6FC-BE030DA1CA89}">
      <dgm:prSet/>
      <dgm:spPr/>
      <dgm:t>
        <a:bodyPr/>
        <a:lstStyle/>
        <a:p>
          <a:endParaRPr lang="ru-RU"/>
        </a:p>
      </dgm:t>
    </dgm:pt>
    <dgm:pt modelId="{08A0AE68-A92E-4D68-BCE4-AFC6241DB566}" type="sibTrans" cxnId="{3EBA0CA8-0E65-4991-B6FC-BE030DA1CA89}">
      <dgm:prSet/>
      <dgm:spPr/>
      <dgm:t>
        <a:bodyPr/>
        <a:lstStyle/>
        <a:p>
          <a:endParaRPr lang="ru-RU"/>
        </a:p>
      </dgm:t>
    </dgm:pt>
    <dgm:pt modelId="{E9539AE1-C0F1-43FE-B2F6-C0ED13770AD8}">
      <dgm:prSet/>
      <dgm:spPr>
        <a:xfrm>
          <a:off x="2791997" y="3476636"/>
          <a:ext cx="2480900" cy="1488540"/>
        </a:xfrm>
        <a:solidFill>
          <a:srgbClr val="94147C">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“Red herring”</a:t>
          </a:r>
          <a:endParaRPr lang="ru-RU" dirty="0">
            <a:solidFill>
              <a:sysClr val="window" lastClr="FFFFFF"/>
            </a:solidFill>
            <a:latin typeface="Arial"/>
            <a:ea typeface="+mn-ea"/>
            <a:cs typeface="+mn-cs"/>
          </a:endParaRPr>
        </a:p>
      </dgm:t>
    </dgm:pt>
    <dgm:pt modelId="{FDA1AB40-637E-4C0F-B6FC-46BEF777656F}" type="parTrans" cxnId="{7737E601-8DA5-4C81-A38E-33DB8521C6A9}">
      <dgm:prSet/>
      <dgm:spPr/>
      <dgm:t>
        <a:bodyPr/>
        <a:lstStyle/>
        <a:p>
          <a:endParaRPr lang="ru-RU"/>
        </a:p>
      </dgm:t>
    </dgm:pt>
    <dgm:pt modelId="{6F3F7710-E635-4F41-91C5-BBBCA5884651}" type="sibTrans" cxnId="{7737E601-8DA5-4C81-A38E-33DB8521C6A9}">
      <dgm:prSet/>
      <dgm:spPr/>
      <dgm:t>
        <a:bodyPr/>
        <a:lstStyle/>
        <a:p>
          <a:endParaRPr lang="ru-RU"/>
        </a:p>
      </dgm:t>
    </dgm:pt>
    <dgm:pt modelId="{48FF61E9-B63B-40B0-82BB-7F81B5E911E2}">
      <dgm:prSet/>
      <dgm:spPr>
        <a:xfrm>
          <a:off x="5520988" y="3476636"/>
          <a:ext cx="2480900" cy="1488540"/>
        </a:xfrm>
        <a:solidFill>
          <a:srgbClr val="5D5AD2">
            <a:hueOff val="0"/>
            <a:satOff val="0"/>
            <a:lumOff val="0"/>
            <a:alphaOff val="0"/>
          </a:srgbClr>
        </a:solidFill>
        <a:ln w="19050" cap="flat" cmpd="sng" algn="ctr">
          <a:solidFill>
            <a:sysClr val="window" lastClr="FFFFFF">
              <a:hueOff val="0"/>
              <a:satOff val="0"/>
              <a:lumOff val="0"/>
              <a:alphaOff val="0"/>
            </a:sysClr>
          </a:solidFill>
          <a:prstDash val="solid"/>
        </a:ln>
        <a:effectLst/>
      </dgm:spPr>
      <dgm:t>
        <a:bodyPr/>
        <a:lstStyle/>
        <a:p>
          <a:r>
            <a:rPr lang="en-US" dirty="0">
              <a:solidFill>
                <a:sysClr val="window" lastClr="FFFFFF"/>
              </a:solidFill>
              <a:latin typeface="Arial"/>
              <a:ea typeface="+mn-ea"/>
              <a:cs typeface="+mn-cs"/>
            </a:rPr>
            <a:t> Composition fallacy</a:t>
          </a:r>
          <a:endParaRPr lang="ru-RU" dirty="0">
            <a:solidFill>
              <a:sysClr val="window" lastClr="FFFFFF"/>
            </a:solidFill>
            <a:latin typeface="Arial"/>
            <a:ea typeface="+mn-ea"/>
            <a:cs typeface="+mn-cs"/>
          </a:endParaRPr>
        </a:p>
      </dgm:t>
    </dgm:pt>
    <dgm:pt modelId="{879FDEAD-2571-4EB3-9074-8FA0D386DD54}" type="parTrans" cxnId="{C2BE2E8A-FABA-4445-900D-3F3BB727DDCC}">
      <dgm:prSet/>
      <dgm:spPr/>
      <dgm:t>
        <a:bodyPr/>
        <a:lstStyle/>
        <a:p>
          <a:endParaRPr lang="ru-RU"/>
        </a:p>
      </dgm:t>
    </dgm:pt>
    <dgm:pt modelId="{B4D78239-A288-4CF3-9E0E-028E7AA0E29D}" type="sibTrans" cxnId="{C2BE2E8A-FABA-4445-900D-3F3BB727DDCC}">
      <dgm:prSet/>
      <dgm:spPr/>
      <dgm:t>
        <a:bodyPr/>
        <a:lstStyle/>
        <a:p>
          <a:endParaRPr lang="ru-RU"/>
        </a:p>
      </dgm:t>
    </dgm:pt>
    <dgm:pt modelId="{1B92DD91-7F2D-48F6-915E-3D0D34A34252}" type="pres">
      <dgm:prSet presAssocID="{DABA1CD4-8E8F-454C-AAE6-B9AD91B67D3C}" presName="diagram" presStyleCnt="0">
        <dgm:presLayoutVars>
          <dgm:dir/>
          <dgm:resizeHandles val="exact"/>
        </dgm:presLayoutVars>
      </dgm:prSet>
      <dgm:spPr/>
    </dgm:pt>
    <dgm:pt modelId="{1D504221-4E16-4A28-A2FC-0806E0A292CD}" type="pres">
      <dgm:prSet presAssocID="{CE619070-60E8-4D60-8E5F-8C799E9D4CB1}" presName="node" presStyleLbl="node1" presStyleIdx="0" presStyleCnt="9">
        <dgm:presLayoutVars>
          <dgm:bulletEnabled val="1"/>
        </dgm:presLayoutVars>
      </dgm:prSet>
      <dgm:spPr>
        <a:prstGeom prst="rect">
          <a:avLst/>
        </a:prstGeom>
      </dgm:spPr>
    </dgm:pt>
    <dgm:pt modelId="{755EFBBC-AA70-4FDB-ADB6-9F03E4FEDF37}" type="pres">
      <dgm:prSet presAssocID="{DA9FB152-AB9E-46A6-A369-17A957E316D9}" presName="sibTrans" presStyleCnt="0"/>
      <dgm:spPr/>
    </dgm:pt>
    <dgm:pt modelId="{89C43FCC-99E9-439F-B13D-6E589A327772}" type="pres">
      <dgm:prSet presAssocID="{BFAF3F8C-65F5-41F9-A6EA-F18AF46F891D}" presName="node" presStyleLbl="node1" presStyleIdx="1" presStyleCnt="9">
        <dgm:presLayoutVars>
          <dgm:bulletEnabled val="1"/>
        </dgm:presLayoutVars>
      </dgm:prSet>
      <dgm:spPr>
        <a:prstGeom prst="rect">
          <a:avLst/>
        </a:prstGeom>
      </dgm:spPr>
    </dgm:pt>
    <dgm:pt modelId="{10948AAE-9CAD-402B-BC18-DBE281C36076}" type="pres">
      <dgm:prSet presAssocID="{84F9B577-E3A5-4BFE-BCC8-040E02CF27F5}" presName="sibTrans" presStyleCnt="0"/>
      <dgm:spPr/>
    </dgm:pt>
    <dgm:pt modelId="{7D1B62C5-C38E-424D-8294-9D67771EECF1}" type="pres">
      <dgm:prSet presAssocID="{DAFC4215-0FB9-49C1-BA2B-252F94E5664A}" presName="node" presStyleLbl="node1" presStyleIdx="2" presStyleCnt="9" custLinFactNeighborX="-1950" custLinFactNeighborY="-227">
        <dgm:presLayoutVars>
          <dgm:bulletEnabled val="1"/>
        </dgm:presLayoutVars>
      </dgm:prSet>
      <dgm:spPr>
        <a:prstGeom prst="rect">
          <a:avLst/>
        </a:prstGeom>
      </dgm:spPr>
    </dgm:pt>
    <dgm:pt modelId="{658EC66D-1C1C-4425-8457-E4C806C4BC5C}" type="pres">
      <dgm:prSet presAssocID="{83322807-1351-4433-84B5-8576B2247B1C}" presName="sibTrans" presStyleCnt="0"/>
      <dgm:spPr/>
    </dgm:pt>
    <dgm:pt modelId="{EAC7FE4E-C9C1-4784-9EDF-06B1161E056F}" type="pres">
      <dgm:prSet presAssocID="{726A6719-6B43-46A6-83B2-2DF9A74920D7}" presName="node" presStyleLbl="node1" presStyleIdx="3" presStyleCnt="9">
        <dgm:presLayoutVars>
          <dgm:bulletEnabled val="1"/>
        </dgm:presLayoutVars>
      </dgm:prSet>
      <dgm:spPr>
        <a:prstGeom prst="rect">
          <a:avLst/>
        </a:prstGeom>
      </dgm:spPr>
    </dgm:pt>
    <dgm:pt modelId="{6D018297-38AB-4970-BDC2-E8AC1D4D3950}" type="pres">
      <dgm:prSet presAssocID="{21FCE235-7BA7-4FA8-9B7D-2B709732609B}" presName="sibTrans" presStyleCnt="0"/>
      <dgm:spPr/>
    </dgm:pt>
    <dgm:pt modelId="{B4840835-CD8F-4766-87E2-99E409C0C03F}" type="pres">
      <dgm:prSet presAssocID="{849C902B-1C8C-440E-A67B-84E6A38D91B3}" presName="node" presStyleLbl="node1" presStyleIdx="4" presStyleCnt="9">
        <dgm:presLayoutVars>
          <dgm:bulletEnabled val="1"/>
        </dgm:presLayoutVars>
      </dgm:prSet>
      <dgm:spPr>
        <a:prstGeom prst="rect">
          <a:avLst/>
        </a:prstGeom>
      </dgm:spPr>
    </dgm:pt>
    <dgm:pt modelId="{CC6D364B-3FAB-40FF-BD91-E2A6DADCD4CE}" type="pres">
      <dgm:prSet presAssocID="{32541B2D-F490-41CD-8216-FE98610A1A01}" presName="sibTrans" presStyleCnt="0"/>
      <dgm:spPr/>
    </dgm:pt>
    <dgm:pt modelId="{50861E88-D62A-4EF6-93B9-4075A1B28D4D}" type="pres">
      <dgm:prSet presAssocID="{2542B083-7AAB-46BD-8AF4-1E86BBB20DEC}" presName="node" presStyleLbl="node1" presStyleIdx="5" presStyleCnt="9">
        <dgm:presLayoutVars>
          <dgm:bulletEnabled val="1"/>
        </dgm:presLayoutVars>
      </dgm:prSet>
      <dgm:spPr>
        <a:prstGeom prst="rect">
          <a:avLst/>
        </a:prstGeom>
      </dgm:spPr>
    </dgm:pt>
    <dgm:pt modelId="{647EFCA9-D719-4C7D-A644-64BB5942FBC7}" type="pres">
      <dgm:prSet presAssocID="{EAC66AC7-6569-45B3-BD0C-8F7036D02137}" presName="sibTrans" presStyleCnt="0"/>
      <dgm:spPr/>
    </dgm:pt>
    <dgm:pt modelId="{5107F71F-3F33-4588-B89E-0B8AEE622954}" type="pres">
      <dgm:prSet presAssocID="{CAF79F56-54F7-4A0F-9256-D1CB2C1702CE}" presName="node" presStyleLbl="node1" presStyleIdx="6" presStyleCnt="9">
        <dgm:presLayoutVars>
          <dgm:bulletEnabled val="1"/>
        </dgm:presLayoutVars>
      </dgm:prSet>
      <dgm:spPr>
        <a:prstGeom prst="rect">
          <a:avLst/>
        </a:prstGeom>
      </dgm:spPr>
    </dgm:pt>
    <dgm:pt modelId="{CD593067-8A29-4C8F-AEAD-16F6BCE6BAED}" type="pres">
      <dgm:prSet presAssocID="{08A0AE68-A92E-4D68-BCE4-AFC6241DB566}" presName="sibTrans" presStyleCnt="0"/>
      <dgm:spPr/>
    </dgm:pt>
    <dgm:pt modelId="{E982B224-30D9-4CB7-9E49-810673033C69}" type="pres">
      <dgm:prSet presAssocID="{E9539AE1-C0F1-43FE-B2F6-C0ED13770AD8}" presName="node" presStyleLbl="node1" presStyleIdx="7" presStyleCnt="9">
        <dgm:presLayoutVars>
          <dgm:bulletEnabled val="1"/>
        </dgm:presLayoutVars>
      </dgm:prSet>
      <dgm:spPr>
        <a:prstGeom prst="rect">
          <a:avLst/>
        </a:prstGeom>
      </dgm:spPr>
    </dgm:pt>
    <dgm:pt modelId="{F34A006A-5592-4723-9BEF-8089E6DFDE1D}" type="pres">
      <dgm:prSet presAssocID="{6F3F7710-E635-4F41-91C5-BBBCA5884651}" presName="sibTrans" presStyleCnt="0"/>
      <dgm:spPr/>
    </dgm:pt>
    <dgm:pt modelId="{1DD5571B-4392-4230-9C40-B1F49C831336}" type="pres">
      <dgm:prSet presAssocID="{48FF61E9-B63B-40B0-82BB-7F81B5E911E2}" presName="node" presStyleLbl="node1" presStyleIdx="8" presStyleCnt="9">
        <dgm:presLayoutVars>
          <dgm:bulletEnabled val="1"/>
        </dgm:presLayoutVars>
      </dgm:prSet>
      <dgm:spPr>
        <a:prstGeom prst="rect">
          <a:avLst/>
        </a:prstGeom>
      </dgm:spPr>
    </dgm:pt>
  </dgm:ptLst>
  <dgm:cxnLst>
    <dgm:cxn modelId="{7737E601-8DA5-4C81-A38E-33DB8521C6A9}" srcId="{DABA1CD4-8E8F-454C-AAE6-B9AD91B67D3C}" destId="{E9539AE1-C0F1-43FE-B2F6-C0ED13770AD8}" srcOrd="7" destOrd="0" parTransId="{FDA1AB40-637E-4C0F-B6FC-46BEF777656F}" sibTransId="{6F3F7710-E635-4F41-91C5-BBBCA5884651}"/>
    <dgm:cxn modelId="{484F7005-5749-476B-9625-7327DC7A5867}" type="presOf" srcId="{BFAF3F8C-65F5-41F9-A6EA-F18AF46F891D}" destId="{89C43FCC-99E9-439F-B13D-6E589A327772}" srcOrd="0" destOrd="0" presId="urn:microsoft.com/office/officeart/2005/8/layout/default"/>
    <dgm:cxn modelId="{357EE80A-AC36-4B2B-8B61-B876F9E72DD2}" type="presOf" srcId="{849C902B-1C8C-440E-A67B-84E6A38D91B3}" destId="{B4840835-CD8F-4766-87E2-99E409C0C03F}" srcOrd="0" destOrd="0" presId="urn:microsoft.com/office/officeart/2005/8/layout/default"/>
    <dgm:cxn modelId="{C31D0415-4725-4AE3-9BDB-2A8DF609389C}" type="presOf" srcId="{CE619070-60E8-4D60-8E5F-8C799E9D4CB1}" destId="{1D504221-4E16-4A28-A2FC-0806E0A292CD}" srcOrd="0" destOrd="0" presId="urn:microsoft.com/office/officeart/2005/8/layout/default"/>
    <dgm:cxn modelId="{AEC1305E-ED92-4B41-A847-03CC1CF0D9E0}" type="presOf" srcId="{2542B083-7AAB-46BD-8AF4-1E86BBB20DEC}" destId="{50861E88-D62A-4EF6-93B9-4075A1B28D4D}" srcOrd="0" destOrd="0" presId="urn:microsoft.com/office/officeart/2005/8/layout/default"/>
    <dgm:cxn modelId="{62545061-4CA5-469F-8EE9-95172EB29A21}" srcId="{DABA1CD4-8E8F-454C-AAE6-B9AD91B67D3C}" destId="{CE619070-60E8-4D60-8E5F-8C799E9D4CB1}" srcOrd="0" destOrd="0" parTransId="{90DA2D2F-F08A-4772-B34D-36A5A750E498}" sibTransId="{DA9FB152-AB9E-46A6-A369-17A957E316D9}"/>
    <dgm:cxn modelId="{FEB6774B-3868-43A4-8146-537CB0897531}" srcId="{DABA1CD4-8E8F-454C-AAE6-B9AD91B67D3C}" destId="{DAFC4215-0FB9-49C1-BA2B-252F94E5664A}" srcOrd="2" destOrd="0" parTransId="{E0C04D36-02F8-45A7-A72E-88530FF76E7E}" sibTransId="{83322807-1351-4433-84B5-8576B2247B1C}"/>
    <dgm:cxn modelId="{C2BE2E8A-FABA-4445-900D-3F3BB727DDCC}" srcId="{DABA1CD4-8E8F-454C-AAE6-B9AD91B67D3C}" destId="{48FF61E9-B63B-40B0-82BB-7F81B5E911E2}" srcOrd="8" destOrd="0" parTransId="{879FDEAD-2571-4EB3-9074-8FA0D386DD54}" sibTransId="{B4D78239-A288-4CF3-9E0E-028E7AA0E29D}"/>
    <dgm:cxn modelId="{4AF4418F-968E-40BC-A558-55B4D0A12F31}" srcId="{DABA1CD4-8E8F-454C-AAE6-B9AD91B67D3C}" destId="{726A6719-6B43-46A6-83B2-2DF9A74920D7}" srcOrd="3" destOrd="0" parTransId="{A65EBD6D-EDD4-40EB-821D-36E9AFA4B853}" sibTransId="{21FCE235-7BA7-4FA8-9B7D-2B709732609B}"/>
    <dgm:cxn modelId="{DF722E92-7041-4BED-8552-3D9D1B3A9372}" srcId="{DABA1CD4-8E8F-454C-AAE6-B9AD91B67D3C}" destId="{2542B083-7AAB-46BD-8AF4-1E86BBB20DEC}" srcOrd="5" destOrd="0" parTransId="{A7CA3924-1BD8-4765-AC0D-9B06D914BF0D}" sibTransId="{EAC66AC7-6569-45B3-BD0C-8F7036D02137}"/>
    <dgm:cxn modelId="{50402E95-3F77-4D6F-9B21-0EBDE1B20F83}" srcId="{DABA1CD4-8E8F-454C-AAE6-B9AD91B67D3C}" destId="{849C902B-1C8C-440E-A67B-84E6A38D91B3}" srcOrd="4" destOrd="0" parTransId="{3FF92D40-8469-4F88-A285-545FB52A2496}" sibTransId="{32541B2D-F490-41CD-8216-FE98610A1A01}"/>
    <dgm:cxn modelId="{5F487BA2-5198-413A-83B4-B9631E6A9CB5}" type="presOf" srcId="{48FF61E9-B63B-40B0-82BB-7F81B5E911E2}" destId="{1DD5571B-4392-4230-9C40-B1F49C831336}" srcOrd="0" destOrd="0" presId="urn:microsoft.com/office/officeart/2005/8/layout/default"/>
    <dgm:cxn modelId="{520BE2A3-7E0F-46BD-98E6-36683DD098E8}" type="presOf" srcId="{726A6719-6B43-46A6-83B2-2DF9A74920D7}" destId="{EAC7FE4E-C9C1-4784-9EDF-06B1161E056F}" srcOrd="0" destOrd="0" presId="urn:microsoft.com/office/officeart/2005/8/layout/default"/>
    <dgm:cxn modelId="{3EBA0CA8-0E65-4991-B6FC-BE030DA1CA89}" srcId="{DABA1CD4-8E8F-454C-AAE6-B9AD91B67D3C}" destId="{CAF79F56-54F7-4A0F-9256-D1CB2C1702CE}" srcOrd="6" destOrd="0" parTransId="{ECECE514-F6F2-4050-A731-0124385B2E6C}" sibTransId="{08A0AE68-A92E-4D68-BCE4-AFC6241DB566}"/>
    <dgm:cxn modelId="{10754BB3-1596-4A36-B037-B51F4811F20B}" srcId="{DABA1CD4-8E8F-454C-AAE6-B9AD91B67D3C}" destId="{BFAF3F8C-65F5-41F9-A6EA-F18AF46F891D}" srcOrd="1" destOrd="0" parTransId="{7AF0F452-92F2-4B76-9A17-A6DF7DD60A5D}" sibTransId="{84F9B577-E3A5-4BFE-BCC8-040E02CF27F5}"/>
    <dgm:cxn modelId="{C9A14ABA-B912-4342-A99D-CF24D4EBC122}" type="presOf" srcId="{DABA1CD4-8E8F-454C-AAE6-B9AD91B67D3C}" destId="{1B92DD91-7F2D-48F6-915E-3D0D34A34252}" srcOrd="0" destOrd="0" presId="urn:microsoft.com/office/officeart/2005/8/layout/default"/>
    <dgm:cxn modelId="{DFDB16C0-7678-48E7-A216-DD7EFC460741}" type="presOf" srcId="{CAF79F56-54F7-4A0F-9256-D1CB2C1702CE}" destId="{5107F71F-3F33-4588-B89E-0B8AEE622954}" srcOrd="0" destOrd="0" presId="urn:microsoft.com/office/officeart/2005/8/layout/default"/>
    <dgm:cxn modelId="{392C9AC8-9A1C-415E-92D1-A9094D48503F}" type="presOf" srcId="{DAFC4215-0FB9-49C1-BA2B-252F94E5664A}" destId="{7D1B62C5-C38E-424D-8294-9D67771EECF1}" srcOrd="0" destOrd="0" presId="urn:microsoft.com/office/officeart/2005/8/layout/default"/>
    <dgm:cxn modelId="{B66CCFD3-A7E9-4ED2-AA18-F18E5C25A61B}" type="presOf" srcId="{E9539AE1-C0F1-43FE-B2F6-C0ED13770AD8}" destId="{E982B224-30D9-4CB7-9E49-810673033C69}" srcOrd="0" destOrd="0" presId="urn:microsoft.com/office/officeart/2005/8/layout/default"/>
    <dgm:cxn modelId="{C6D0406D-F327-4755-BDD5-7E1C697C6651}" type="presParOf" srcId="{1B92DD91-7F2D-48F6-915E-3D0D34A34252}" destId="{1D504221-4E16-4A28-A2FC-0806E0A292CD}" srcOrd="0" destOrd="0" presId="urn:microsoft.com/office/officeart/2005/8/layout/default"/>
    <dgm:cxn modelId="{6B24D71E-9E8F-4DB0-8541-2F9D699D36FA}" type="presParOf" srcId="{1B92DD91-7F2D-48F6-915E-3D0D34A34252}" destId="{755EFBBC-AA70-4FDB-ADB6-9F03E4FEDF37}" srcOrd="1" destOrd="0" presId="urn:microsoft.com/office/officeart/2005/8/layout/default"/>
    <dgm:cxn modelId="{2F5AB89A-844D-4598-B6A6-9020ADF9E7C0}" type="presParOf" srcId="{1B92DD91-7F2D-48F6-915E-3D0D34A34252}" destId="{89C43FCC-99E9-439F-B13D-6E589A327772}" srcOrd="2" destOrd="0" presId="urn:microsoft.com/office/officeart/2005/8/layout/default"/>
    <dgm:cxn modelId="{A82430A7-FE58-49F4-87FA-CAFCE8AFFB46}" type="presParOf" srcId="{1B92DD91-7F2D-48F6-915E-3D0D34A34252}" destId="{10948AAE-9CAD-402B-BC18-DBE281C36076}" srcOrd="3" destOrd="0" presId="urn:microsoft.com/office/officeart/2005/8/layout/default"/>
    <dgm:cxn modelId="{53A5BBB8-5DE8-4E97-9B65-F3428458D680}" type="presParOf" srcId="{1B92DD91-7F2D-48F6-915E-3D0D34A34252}" destId="{7D1B62C5-C38E-424D-8294-9D67771EECF1}" srcOrd="4" destOrd="0" presId="urn:microsoft.com/office/officeart/2005/8/layout/default"/>
    <dgm:cxn modelId="{0953D8B5-93CF-40B9-88DD-E56A813A508D}" type="presParOf" srcId="{1B92DD91-7F2D-48F6-915E-3D0D34A34252}" destId="{658EC66D-1C1C-4425-8457-E4C806C4BC5C}" srcOrd="5" destOrd="0" presId="urn:microsoft.com/office/officeart/2005/8/layout/default"/>
    <dgm:cxn modelId="{C56487A1-BF55-4CCA-821E-AA0ABA8D4105}" type="presParOf" srcId="{1B92DD91-7F2D-48F6-915E-3D0D34A34252}" destId="{EAC7FE4E-C9C1-4784-9EDF-06B1161E056F}" srcOrd="6" destOrd="0" presId="urn:microsoft.com/office/officeart/2005/8/layout/default"/>
    <dgm:cxn modelId="{E108AD73-AF1F-4F3F-9350-6B7EEF1628CD}" type="presParOf" srcId="{1B92DD91-7F2D-48F6-915E-3D0D34A34252}" destId="{6D018297-38AB-4970-BDC2-E8AC1D4D3950}" srcOrd="7" destOrd="0" presId="urn:microsoft.com/office/officeart/2005/8/layout/default"/>
    <dgm:cxn modelId="{83091235-0D2F-481D-A358-65B4EB95F179}" type="presParOf" srcId="{1B92DD91-7F2D-48F6-915E-3D0D34A34252}" destId="{B4840835-CD8F-4766-87E2-99E409C0C03F}" srcOrd="8" destOrd="0" presId="urn:microsoft.com/office/officeart/2005/8/layout/default"/>
    <dgm:cxn modelId="{881298F8-E9E3-4967-B7E2-142324EFDD04}" type="presParOf" srcId="{1B92DD91-7F2D-48F6-915E-3D0D34A34252}" destId="{CC6D364B-3FAB-40FF-BD91-E2A6DADCD4CE}" srcOrd="9" destOrd="0" presId="urn:microsoft.com/office/officeart/2005/8/layout/default"/>
    <dgm:cxn modelId="{E62E9C2C-1285-4ED1-B628-6A674B31C805}" type="presParOf" srcId="{1B92DD91-7F2D-48F6-915E-3D0D34A34252}" destId="{50861E88-D62A-4EF6-93B9-4075A1B28D4D}" srcOrd="10" destOrd="0" presId="urn:microsoft.com/office/officeart/2005/8/layout/default"/>
    <dgm:cxn modelId="{17DA89F0-16E3-4AB0-8054-6CD4845FD861}" type="presParOf" srcId="{1B92DD91-7F2D-48F6-915E-3D0D34A34252}" destId="{647EFCA9-D719-4C7D-A644-64BB5942FBC7}" srcOrd="11" destOrd="0" presId="urn:microsoft.com/office/officeart/2005/8/layout/default"/>
    <dgm:cxn modelId="{110B7DB7-D80E-4F84-95A7-3AD48BFF0B30}" type="presParOf" srcId="{1B92DD91-7F2D-48F6-915E-3D0D34A34252}" destId="{5107F71F-3F33-4588-B89E-0B8AEE622954}" srcOrd="12" destOrd="0" presId="urn:microsoft.com/office/officeart/2005/8/layout/default"/>
    <dgm:cxn modelId="{5F60596C-D1B9-4C42-8F28-A1CCA3F27B3A}" type="presParOf" srcId="{1B92DD91-7F2D-48F6-915E-3D0D34A34252}" destId="{CD593067-8A29-4C8F-AEAD-16F6BCE6BAED}" srcOrd="13" destOrd="0" presId="urn:microsoft.com/office/officeart/2005/8/layout/default"/>
    <dgm:cxn modelId="{B6725FE6-34DA-4D6B-9221-6A53477D64A3}" type="presParOf" srcId="{1B92DD91-7F2D-48F6-915E-3D0D34A34252}" destId="{E982B224-30D9-4CB7-9E49-810673033C69}" srcOrd="14" destOrd="0" presId="urn:microsoft.com/office/officeart/2005/8/layout/default"/>
    <dgm:cxn modelId="{C41F4A73-786E-4EC0-A3A1-69B4F9915C12}" type="presParOf" srcId="{1B92DD91-7F2D-48F6-915E-3D0D34A34252}" destId="{F34A006A-5592-4723-9BEF-8089E6DFDE1D}" srcOrd="15" destOrd="0" presId="urn:microsoft.com/office/officeart/2005/8/layout/default"/>
    <dgm:cxn modelId="{E7048F77-05DC-404C-845C-0D0BA757D58F}" type="presParOf" srcId="{1B92DD91-7F2D-48F6-915E-3D0D34A34252}" destId="{1DD5571B-4392-4230-9C40-B1F49C831336}"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04221-4E16-4A28-A2FC-0806E0A292CD}">
      <dsp:nvSpPr>
        <dsp:cNvPr id="0" name=""/>
        <dsp:cNvSpPr/>
      </dsp:nvSpPr>
      <dsp:spPr>
        <a:xfrm>
          <a:off x="63006" y="3375"/>
          <a:ext cx="2480900" cy="1488540"/>
        </a:xfrm>
        <a:prstGeom prst="rect">
          <a:avLst/>
        </a:prstGeom>
        <a:solidFill>
          <a:srgbClr val="D2610C">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False Dilemma </a:t>
          </a:r>
          <a:endParaRPr lang="ru-RU" sz="2400" kern="1200" dirty="0">
            <a:solidFill>
              <a:sysClr val="window" lastClr="FFFFFF"/>
            </a:solidFill>
            <a:latin typeface="Arial"/>
            <a:ea typeface="+mn-ea"/>
            <a:cs typeface="+mn-cs"/>
          </a:endParaRPr>
        </a:p>
      </dsp:txBody>
      <dsp:txXfrm>
        <a:off x="63006" y="3375"/>
        <a:ext cx="2480900" cy="1488540"/>
      </dsp:txXfrm>
    </dsp:sp>
    <dsp:sp modelId="{89C43FCC-99E9-439F-B13D-6E589A327772}">
      <dsp:nvSpPr>
        <dsp:cNvPr id="0" name=""/>
        <dsp:cNvSpPr/>
      </dsp:nvSpPr>
      <dsp:spPr>
        <a:xfrm>
          <a:off x="2791997" y="3375"/>
          <a:ext cx="2480900" cy="1488540"/>
        </a:xfrm>
        <a:prstGeom prst="rect">
          <a:avLst/>
        </a:prstGeom>
        <a:solidFill>
          <a:srgbClr val="80716A">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Post Hoc</a:t>
          </a:r>
          <a:r>
            <a:rPr lang="ru-RU" sz="2400" kern="1200" dirty="0">
              <a:solidFill>
                <a:sysClr val="window" lastClr="FFFFFF"/>
              </a:solidFill>
              <a:latin typeface="Arial"/>
              <a:ea typeface="+mn-ea"/>
              <a:cs typeface="+mn-cs"/>
            </a:rPr>
            <a:t> (</a:t>
          </a:r>
          <a:r>
            <a:rPr lang="en-US" sz="2400" kern="1200" dirty="0">
              <a:solidFill>
                <a:sysClr val="window" lastClr="FFFFFF"/>
              </a:solidFill>
              <a:latin typeface="Arial"/>
              <a:ea typeface="+mn-ea"/>
              <a:cs typeface="+mn-cs"/>
            </a:rPr>
            <a:t>after this, therefore because of this</a:t>
          </a:r>
          <a:r>
            <a:rPr lang="ru-RU" sz="2400" kern="1200" dirty="0">
              <a:solidFill>
                <a:sysClr val="window" lastClr="FFFFFF"/>
              </a:solidFill>
              <a:latin typeface="Arial"/>
              <a:ea typeface="+mn-ea"/>
              <a:cs typeface="+mn-cs"/>
            </a:rPr>
            <a:t>)</a:t>
          </a:r>
        </a:p>
      </dsp:txBody>
      <dsp:txXfrm>
        <a:off x="2791997" y="3375"/>
        <a:ext cx="2480900" cy="1488540"/>
      </dsp:txXfrm>
    </dsp:sp>
    <dsp:sp modelId="{7D1B62C5-C38E-424D-8294-9D67771EECF1}">
      <dsp:nvSpPr>
        <dsp:cNvPr id="0" name=""/>
        <dsp:cNvSpPr/>
      </dsp:nvSpPr>
      <dsp:spPr>
        <a:xfrm>
          <a:off x="5472610" y="0"/>
          <a:ext cx="2480900" cy="1488540"/>
        </a:xfrm>
        <a:prstGeom prst="rect">
          <a:avLst/>
        </a:prstGeom>
        <a:solidFill>
          <a:srgbClr val="94147C">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Hasty generalization (Jumping to conclusion) </a:t>
          </a:r>
          <a:endParaRPr lang="ru-RU" sz="2400" kern="1200" dirty="0">
            <a:solidFill>
              <a:sysClr val="window" lastClr="FFFFFF"/>
            </a:solidFill>
            <a:latin typeface="Arial"/>
            <a:ea typeface="+mn-ea"/>
            <a:cs typeface="+mn-cs"/>
          </a:endParaRPr>
        </a:p>
      </dsp:txBody>
      <dsp:txXfrm>
        <a:off x="5472610" y="0"/>
        <a:ext cx="2480900" cy="1488540"/>
      </dsp:txXfrm>
    </dsp:sp>
    <dsp:sp modelId="{EAC7FE4E-C9C1-4784-9EDF-06B1161E056F}">
      <dsp:nvSpPr>
        <dsp:cNvPr id="0" name=""/>
        <dsp:cNvSpPr/>
      </dsp:nvSpPr>
      <dsp:spPr>
        <a:xfrm>
          <a:off x="63006" y="1740005"/>
          <a:ext cx="2480900" cy="1488540"/>
        </a:xfrm>
        <a:prstGeom prst="rect">
          <a:avLst/>
        </a:prstGeom>
        <a:solidFill>
          <a:srgbClr val="5D5AD2">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Unfinished claim</a:t>
          </a:r>
          <a:endParaRPr lang="ru-RU" sz="2400" kern="1200" dirty="0">
            <a:solidFill>
              <a:sysClr val="window" lastClr="FFFFFF"/>
            </a:solidFill>
            <a:latin typeface="Arial"/>
            <a:ea typeface="+mn-ea"/>
            <a:cs typeface="+mn-cs"/>
          </a:endParaRPr>
        </a:p>
      </dsp:txBody>
      <dsp:txXfrm>
        <a:off x="63006" y="1740005"/>
        <a:ext cx="2480900" cy="1488540"/>
      </dsp:txXfrm>
    </dsp:sp>
    <dsp:sp modelId="{B4840835-CD8F-4766-87E2-99E409C0C03F}">
      <dsp:nvSpPr>
        <dsp:cNvPr id="0" name=""/>
        <dsp:cNvSpPr/>
      </dsp:nvSpPr>
      <dsp:spPr>
        <a:xfrm>
          <a:off x="2791997" y="1740005"/>
          <a:ext cx="2480900" cy="1488540"/>
        </a:xfrm>
        <a:prstGeom prst="rect">
          <a:avLst/>
        </a:prstGeom>
        <a:solidFill>
          <a:srgbClr val="6F6C7D">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 Circular Reasoning </a:t>
          </a:r>
          <a:endParaRPr lang="ru-RU" sz="2400" kern="1200" dirty="0">
            <a:solidFill>
              <a:sysClr val="window" lastClr="FFFFFF"/>
            </a:solidFill>
            <a:latin typeface="Arial"/>
            <a:ea typeface="+mn-ea"/>
            <a:cs typeface="+mn-cs"/>
          </a:endParaRPr>
        </a:p>
      </dsp:txBody>
      <dsp:txXfrm>
        <a:off x="2791997" y="1740005"/>
        <a:ext cx="2480900" cy="1488540"/>
      </dsp:txXfrm>
    </dsp:sp>
    <dsp:sp modelId="{50861E88-D62A-4EF6-93B9-4075A1B28D4D}">
      <dsp:nvSpPr>
        <dsp:cNvPr id="0" name=""/>
        <dsp:cNvSpPr/>
      </dsp:nvSpPr>
      <dsp:spPr>
        <a:xfrm>
          <a:off x="5520988" y="1740005"/>
          <a:ext cx="2480900" cy="1488540"/>
        </a:xfrm>
        <a:prstGeom prst="rect">
          <a:avLst/>
        </a:prstGeom>
        <a:solidFill>
          <a:srgbClr val="D2610C">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kern="1200" dirty="0">
              <a:solidFill>
                <a:sysClr val="window" lastClr="FFFFFF"/>
              </a:solidFill>
              <a:latin typeface="Arial"/>
              <a:ea typeface="+mn-ea"/>
              <a:cs typeface="+mn-cs"/>
            </a:rPr>
            <a:t>«</a:t>
          </a:r>
          <a:r>
            <a:rPr lang="en-US" sz="2400" kern="1200" dirty="0">
              <a:solidFill>
                <a:sysClr val="window" lastClr="FFFFFF"/>
              </a:solidFill>
              <a:latin typeface="Arial"/>
              <a:ea typeface="+mn-ea"/>
              <a:cs typeface="+mn-cs"/>
            </a:rPr>
            <a:t>Slippery Slope</a:t>
          </a:r>
          <a:r>
            <a:rPr lang="ru-RU" sz="2400" kern="1200" dirty="0">
              <a:solidFill>
                <a:sysClr val="window" lastClr="FFFFFF"/>
              </a:solidFill>
              <a:latin typeface="Arial"/>
              <a:ea typeface="+mn-ea"/>
              <a:cs typeface="+mn-cs"/>
            </a:rPr>
            <a:t>» </a:t>
          </a:r>
        </a:p>
      </dsp:txBody>
      <dsp:txXfrm>
        <a:off x="5520988" y="1740005"/>
        <a:ext cx="2480900" cy="1488540"/>
      </dsp:txXfrm>
    </dsp:sp>
    <dsp:sp modelId="{5107F71F-3F33-4588-B89E-0B8AEE622954}">
      <dsp:nvSpPr>
        <dsp:cNvPr id="0" name=""/>
        <dsp:cNvSpPr/>
      </dsp:nvSpPr>
      <dsp:spPr>
        <a:xfrm>
          <a:off x="63006" y="3476636"/>
          <a:ext cx="2480900" cy="1488540"/>
        </a:xfrm>
        <a:prstGeom prst="rect">
          <a:avLst/>
        </a:prstGeom>
        <a:solidFill>
          <a:srgbClr val="80716A">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 </a:t>
          </a:r>
        </a:p>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Equivocation</a:t>
          </a:r>
          <a:endParaRPr lang="ru-RU" sz="2400" kern="1200" dirty="0">
            <a:solidFill>
              <a:sysClr val="window" lastClr="FFFFFF"/>
            </a:solidFill>
            <a:latin typeface="Arial"/>
            <a:ea typeface="+mn-ea"/>
            <a:cs typeface="+mn-cs"/>
          </a:endParaRPr>
        </a:p>
        <a:p>
          <a:pPr marL="0" lvl="0" indent="0" algn="ctr" defTabSz="1066800">
            <a:lnSpc>
              <a:spcPct val="90000"/>
            </a:lnSpc>
            <a:spcBef>
              <a:spcPct val="0"/>
            </a:spcBef>
            <a:spcAft>
              <a:spcPct val="35000"/>
            </a:spcAft>
            <a:buNone/>
          </a:pPr>
          <a:endParaRPr lang="ru-RU" sz="2400" kern="1200" dirty="0">
            <a:solidFill>
              <a:sysClr val="window" lastClr="FFFFFF"/>
            </a:solidFill>
            <a:latin typeface="Arial"/>
            <a:ea typeface="+mn-ea"/>
            <a:cs typeface="+mn-cs"/>
          </a:endParaRPr>
        </a:p>
      </dsp:txBody>
      <dsp:txXfrm>
        <a:off x="63006" y="3476636"/>
        <a:ext cx="2480900" cy="1488540"/>
      </dsp:txXfrm>
    </dsp:sp>
    <dsp:sp modelId="{E982B224-30D9-4CB7-9E49-810673033C69}">
      <dsp:nvSpPr>
        <dsp:cNvPr id="0" name=""/>
        <dsp:cNvSpPr/>
      </dsp:nvSpPr>
      <dsp:spPr>
        <a:xfrm>
          <a:off x="2791997" y="3476636"/>
          <a:ext cx="2480900" cy="1488540"/>
        </a:xfrm>
        <a:prstGeom prst="rect">
          <a:avLst/>
        </a:prstGeom>
        <a:solidFill>
          <a:srgbClr val="94147C">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“Red herring”</a:t>
          </a:r>
          <a:endParaRPr lang="ru-RU" sz="2400" kern="1200" dirty="0">
            <a:solidFill>
              <a:sysClr val="window" lastClr="FFFFFF"/>
            </a:solidFill>
            <a:latin typeface="Arial"/>
            <a:ea typeface="+mn-ea"/>
            <a:cs typeface="+mn-cs"/>
          </a:endParaRPr>
        </a:p>
      </dsp:txBody>
      <dsp:txXfrm>
        <a:off x="2791997" y="3476636"/>
        <a:ext cx="2480900" cy="1488540"/>
      </dsp:txXfrm>
    </dsp:sp>
    <dsp:sp modelId="{1DD5571B-4392-4230-9C40-B1F49C831336}">
      <dsp:nvSpPr>
        <dsp:cNvPr id="0" name=""/>
        <dsp:cNvSpPr/>
      </dsp:nvSpPr>
      <dsp:spPr>
        <a:xfrm>
          <a:off x="5520988" y="3476636"/>
          <a:ext cx="2480900" cy="1488540"/>
        </a:xfrm>
        <a:prstGeom prst="rect">
          <a:avLst/>
        </a:prstGeom>
        <a:solidFill>
          <a:srgbClr val="5D5AD2">
            <a:hueOff val="0"/>
            <a:satOff val="0"/>
            <a:lumOff val="0"/>
            <a:alphaOff val="0"/>
          </a:srgbClr>
        </a:solidFill>
        <a:ln w="1905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 lastClr="FFFFFF"/>
              </a:solidFill>
              <a:latin typeface="Arial"/>
              <a:ea typeface="+mn-ea"/>
              <a:cs typeface="+mn-cs"/>
            </a:rPr>
            <a:t> Composition fallacy</a:t>
          </a:r>
          <a:endParaRPr lang="ru-RU" sz="2400" kern="1200" dirty="0">
            <a:solidFill>
              <a:sysClr val="window" lastClr="FFFFFF"/>
            </a:solidFill>
            <a:latin typeface="Arial"/>
            <a:ea typeface="+mn-ea"/>
            <a:cs typeface="+mn-cs"/>
          </a:endParaRPr>
        </a:p>
      </dsp:txBody>
      <dsp:txXfrm>
        <a:off x="5520988" y="3476636"/>
        <a:ext cx="2480900" cy="14885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055BA-9A04-4D0A-969D-C6CCAEBA6E58}" type="datetimeFigureOut">
              <a:rPr lang="uk-UA" smtClean="0"/>
              <a:t>24.10.2019</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22177B-1151-4E39-AC01-26D4FD1AB961}" type="slidenum">
              <a:rPr lang="uk-UA" smtClean="0"/>
              <a:t>‹#›</a:t>
            </a:fld>
            <a:endParaRPr lang="uk-UA"/>
          </a:p>
        </p:txBody>
      </p:sp>
    </p:spTree>
    <p:extLst>
      <p:ext uri="{BB962C8B-B14F-4D97-AF65-F5344CB8AC3E}">
        <p14:creationId xmlns:p14="http://schemas.microsoft.com/office/powerpoint/2010/main" val="312863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D63C1464-E2F3-46E0-B611-E7FB8E0E0C65}" type="slidenum">
              <a:rPr lang="uk-UA" altLang="en-US">
                <a:solidFill>
                  <a:srgbClr val="000000"/>
                </a:solidFill>
                <a:latin typeface="Times New Roman" pitchFamily="18" charset="0"/>
              </a:rPr>
              <a:pPr/>
              <a:t>31</a:t>
            </a:fld>
            <a:endParaRPr lang="uk-UA" altLang="en-US">
              <a:solidFill>
                <a:srgbClr val="000000"/>
              </a:solidFill>
              <a:latin typeface="Times New Roman" pitchFamily="18" charset="0"/>
            </a:endParaRPr>
          </a:p>
        </p:txBody>
      </p:sp>
      <p:sp>
        <p:nvSpPr>
          <p:cNvPr id="819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FF992FDE-BBE4-4461-9ED2-BC5E600E6CA2}" type="slidenum">
              <a:rPr lang="uk-UA" altLang="en-US">
                <a:solidFill>
                  <a:srgbClr val="000000"/>
                </a:solidFill>
                <a:latin typeface="Times New Roman" pitchFamily="18" charset="0"/>
              </a:rPr>
              <a:pPr/>
              <a:t>56</a:t>
            </a:fld>
            <a:endParaRPr lang="uk-UA" altLang="en-US">
              <a:solidFill>
                <a:srgbClr val="000000"/>
              </a:solidFill>
              <a:latin typeface="Times New Roman" pitchFamily="18" charset="0"/>
            </a:endParaRPr>
          </a:p>
        </p:txBody>
      </p:sp>
      <p:sp>
        <p:nvSpPr>
          <p:cNvPr id="47107"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E23416CD-FDA7-4554-8C13-29D5BF5F43D5}" type="slidenum">
              <a:rPr lang="uk-UA" altLang="en-US">
                <a:solidFill>
                  <a:srgbClr val="000000"/>
                </a:solidFill>
                <a:latin typeface="Times New Roman" pitchFamily="18" charset="0"/>
              </a:rPr>
              <a:pPr/>
              <a:t>57</a:t>
            </a:fld>
            <a:endParaRPr lang="uk-UA" altLang="en-US">
              <a:solidFill>
                <a:srgbClr val="000000"/>
              </a:solidFill>
              <a:latin typeface="Times New Roman" pitchFamily="18" charset="0"/>
            </a:endParaRPr>
          </a:p>
        </p:txBody>
      </p:sp>
      <p:sp>
        <p:nvSpPr>
          <p:cNvPr id="4915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txBox="1">
            <a:spLocks noGrp="1" noChangeArrowheads="1"/>
          </p:cNvSpPr>
          <p:nvPr/>
        </p:nvSpPr>
        <p:spPr bwMode="auto">
          <a:xfrm>
            <a:off x="3882648" y="8686461"/>
            <a:ext cx="2971032" cy="45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1pPr>
            <a:lvl2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2pPr>
            <a:lvl3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3pPr>
            <a:lvl4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4pPr>
            <a:lvl5pPr defTabSz="447675" eaLnBrk="0" hangingPunct="0">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5pPr>
            <a:lvl6pPr marL="25146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6pPr>
            <a:lvl7pPr marL="29718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7pPr>
            <a:lvl8pPr marL="34290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8pPr>
            <a:lvl9pPr marL="3886200" indent="-228600" defTabSz="447675"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bg1"/>
                </a:solidFill>
                <a:latin typeface="Arial" charset="0"/>
                <a:ea typeface="Microsoft YaHei" pitchFamily="34" charset="-122"/>
              </a:defRPr>
            </a:lvl9pPr>
          </a:lstStyle>
          <a:p>
            <a:pPr algn="r" eaLnBrk="1">
              <a:lnSpc>
                <a:spcPct val="95000"/>
              </a:lnSpc>
              <a:buSzPct val="100000"/>
            </a:pPr>
            <a:fld id="{1217AD55-9975-47A1-95E0-B938DED2D388}" type="slidenum">
              <a:rPr lang="uk-UA" altLang="uk-UA" sz="1200">
                <a:solidFill>
                  <a:srgbClr val="000000"/>
                </a:solidFill>
                <a:latin typeface="Times New Roman" pitchFamily="18" charset="0"/>
              </a:rPr>
              <a:pPr algn="r" eaLnBrk="1">
                <a:lnSpc>
                  <a:spcPct val="95000"/>
                </a:lnSpc>
                <a:buSzPct val="100000"/>
              </a:pPr>
              <a:t>59</a:t>
            </a:fld>
            <a:endParaRPr lang="uk-UA" altLang="uk-UA" sz="1200">
              <a:solidFill>
                <a:srgbClr val="000000"/>
              </a:solidFill>
              <a:latin typeface="Times New Roman" pitchFamily="18" charset="0"/>
            </a:endParaRPr>
          </a:p>
        </p:txBody>
      </p:sp>
      <p:sp>
        <p:nvSpPr>
          <p:cNvPr id="40963" name="Rectangle 1"/>
          <p:cNvSpPr>
            <a:spLocks noGrp="1" noRot="1" noChangeAspect="1" noChangeArrowheads="1" noTextEdit="1"/>
          </p:cNvSpPr>
          <p:nvPr>
            <p:ph type="sldImg"/>
          </p:nvPr>
        </p:nvSpPr>
        <p:spPr>
          <a:xfrm>
            <a:off x="1144588" y="695325"/>
            <a:ext cx="4568825" cy="3427413"/>
          </a:xfrm>
          <a:solidFill>
            <a:srgbClr val="FFFFFF"/>
          </a:solidFill>
          <a:ln>
            <a:solidFill>
              <a:srgbClr val="000000"/>
            </a:solidFill>
            <a:miter lim="800000"/>
            <a:headEnd/>
            <a:tailEnd/>
          </a:ln>
        </p:spPr>
      </p:sp>
      <p:sp>
        <p:nvSpPr>
          <p:cNvPr id="40964" name="Text Box 2"/>
          <p:cNvSpPr txBox="1">
            <a:spLocks noChangeArrowheads="1"/>
          </p:cNvSpPr>
          <p:nvPr/>
        </p:nvSpPr>
        <p:spPr bwMode="auto">
          <a:xfrm>
            <a:off x="685512" y="4343230"/>
            <a:ext cx="5486976" cy="41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nchor="ctr"/>
          <a:lstStyle>
            <a:lvl1pPr defTabSz="446088" eaLnBrk="0" hangingPunct="0">
              <a:defRPr>
                <a:solidFill>
                  <a:schemeClr val="bg1"/>
                </a:solidFill>
                <a:latin typeface="Arial" charset="0"/>
                <a:ea typeface="Microsoft YaHei" pitchFamily="34" charset="-122"/>
              </a:defRPr>
            </a:lvl1pPr>
            <a:lvl2pPr defTabSz="446088" eaLnBrk="0" hangingPunct="0">
              <a:defRPr>
                <a:solidFill>
                  <a:schemeClr val="bg1"/>
                </a:solidFill>
                <a:latin typeface="Arial" charset="0"/>
                <a:ea typeface="Microsoft YaHei" pitchFamily="34" charset="-122"/>
              </a:defRPr>
            </a:lvl2pPr>
            <a:lvl3pPr defTabSz="446088" eaLnBrk="0" hangingPunct="0">
              <a:defRPr>
                <a:solidFill>
                  <a:schemeClr val="bg1"/>
                </a:solidFill>
                <a:latin typeface="Arial" charset="0"/>
                <a:ea typeface="Microsoft YaHei" pitchFamily="34" charset="-122"/>
              </a:defRPr>
            </a:lvl3pPr>
            <a:lvl4pPr defTabSz="446088" eaLnBrk="0" hangingPunct="0">
              <a:defRPr>
                <a:solidFill>
                  <a:schemeClr val="bg1"/>
                </a:solidFill>
                <a:latin typeface="Arial" charset="0"/>
                <a:ea typeface="Microsoft YaHei" pitchFamily="34" charset="-122"/>
              </a:defRPr>
            </a:lvl4pPr>
            <a:lvl5pPr defTabSz="446088" eaLnBrk="0" hangingPunct="0">
              <a:defRPr>
                <a:solidFill>
                  <a:schemeClr val="bg1"/>
                </a:solidFill>
                <a:latin typeface="Arial" charset="0"/>
                <a:ea typeface="Microsoft YaHei" pitchFamily="34" charset="-122"/>
              </a:defRPr>
            </a:lvl5pPr>
            <a:lvl6pPr marL="2514600" indent="-228600" defTabSz="446088" eaLnBrk="0" fontAlgn="base" hangingPunct="0">
              <a:spcBef>
                <a:spcPct val="0"/>
              </a:spcBef>
              <a:spcAft>
                <a:spcPct val="0"/>
              </a:spcAft>
              <a:defRPr>
                <a:solidFill>
                  <a:schemeClr val="bg1"/>
                </a:solidFill>
                <a:latin typeface="Arial" charset="0"/>
                <a:ea typeface="Microsoft YaHei" pitchFamily="34" charset="-122"/>
              </a:defRPr>
            </a:lvl6pPr>
            <a:lvl7pPr marL="2971800" indent="-228600" defTabSz="446088" eaLnBrk="0" fontAlgn="base" hangingPunct="0">
              <a:spcBef>
                <a:spcPct val="0"/>
              </a:spcBef>
              <a:spcAft>
                <a:spcPct val="0"/>
              </a:spcAft>
              <a:defRPr>
                <a:solidFill>
                  <a:schemeClr val="bg1"/>
                </a:solidFill>
                <a:latin typeface="Arial" charset="0"/>
                <a:ea typeface="Microsoft YaHei" pitchFamily="34" charset="-122"/>
              </a:defRPr>
            </a:lvl7pPr>
            <a:lvl8pPr marL="3429000" indent="-228600" defTabSz="446088" eaLnBrk="0" fontAlgn="base" hangingPunct="0">
              <a:spcBef>
                <a:spcPct val="0"/>
              </a:spcBef>
              <a:spcAft>
                <a:spcPct val="0"/>
              </a:spcAft>
              <a:defRPr>
                <a:solidFill>
                  <a:schemeClr val="bg1"/>
                </a:solidFill>
                <a:latin typeface="Arial" charset="0"/>
                <a:ea typeface="Microsoft YaHei" pitchFamily="34" charset="-122"/>
              </a:defRPr>
            </a:lvl8pPr>
            <a:lvl9pPr marL="3886200" indent="-228600" defTabSz="446088" eaLnBrk="0" fontAlgn="base" hangingPunct="0">
              <a:spcBef>
                <a:spcPct val="0"/>
              </a:spcBef>
              <a:spcAft>
                <a:spcPct val="0"/>
              </a:spcAft>
              <a:defRPr>
                <a:solidFill>
                  <a:schemeClr val="bg1"/>
                </a:solidFill>
                <a:latin typeface="Arial" charset="0"/>
                <a:ea typeface="Microsoft YaHei" pitchFamily="34" charset="-122"/>
              </a:defRPr>
            </a:lvl9pPr>
          </a:lstStyle>
          <a:p>
            <a:pPr eaLnBrk="1">
              <a:lnSpc>
                <a:spcPct val="93000"/>
              </a:lnSpc>
              <a:buClr>
                <a:srgbClr val="000000"/>
              </a:buClr>
              <a:buSzPct val="100000"/>
              <a:buFont typeface="Times New Roman" pitchFamily="18" charset="0"/>
              <a:buNone/>
            </a:pPr>
            <a:endParaRPr lang="uk-UA" altLang="uk-U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6DB7088A-EDDD-4576-8C5F-D0DFCED12AE0}" type="slidenum">
              <a:rPr lang="uk-UA" altLang="en-US">
                <a:solidFill>
                  <a:srgbClr val="000000"/>
                </a:solidFill>
                <a:latin typeface="Times New Roman" pitchFamily="18" charset="0"/>
              </a:rPr>
              <a:pPr/>
              <a:t>33</a:t>
            </a:fld>
            <a:endParaRPr lang="uk-UA" altLang="en-US">
              <a:solidFill>
                <a:srgbClr val="000000"/>
              </a:solidFill>
              <a:latin typeface="Times New Roman" pitchFamily="18" charset="0"/>
            </a:endParaRPr>
          </a:p>
        </p:txBody>
      </p:sp>
      <p:sp>
        <p:nvSpPr>
          <p:cNvPr id="12291"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3519DA54-2D09-4DEB-8092-2A682667D6D6}" type="slidenum">
              <a:rPr lang="uk-UA" altLang="en-US">
                <a:solidFill>
                  <a:srgbClr val="000000"/>
                </a:solidFill>
                <a:latin typeface="Times New Roman" pitchFamily="18" charset="0"/>
              </a:rPr>
              <a:pPr/>
              <a:t>34</a:t>
            </a:fld>
            <a:endParaRPr lang="uk-UA" altLang="en-US">
              <a:solidFill>
                <a:srgbClr val="000000"/>
              </a:solidFill>
              <a:latin typeface="Times New Roman" pitchFamily="18" charset="0"/>
            </a:endParaRPr>
          </a:p>
        </p:txBody>
      </p:sp>
      <p:sp>
        <p:nvSpPr>
          <p:cNvPr id="14339"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723D4DA3-C968-4606-8696-4DED9980F173}" type="slidenum">
              <a:rPr lang="uk-UA" altLang="en-US">
                <a:solidFill>
                  <a:srgbClr val="000000"/>
                </a:solidFill>
                <a:latin typeface="Times New Roman" pitchFamily="18" charset="0"/>
              </a:rPr>
              <a:pPr/>
              <a:t>40</a:t>
            </a:fld>
            <a:endParaRPr lang="uk-UA" altLang="en-US">
              <a:solidFill>
                <a:srgbClr val="000000"/>
              </a:solidFill>
              <a:latin typeface="Times New Roman" pitchFamily="18" charset="0"/>
            </a:endParaRPr>
          </a:p>
        </p:txBody>
      </p:sp>
      <p:sp>
        <p:nvSpPr>
          <p:cNvPr id="27651"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FC0B2553-AA40-4586-A8F2-A261C804D2F0}" type="slidenum">
              <a:rPr lang="uk-UA" altLang="en-US">
                <a:solidFill>
                  <a:srgbClr val="000000"/>
                </a:solidFill>
                <a:latin typeface="Times New Roman" pitchFamily="18" charset="0"/>
              </a:rPr>
              <a:pPr/>
              <a:t>41</a:t>
            </a:fld>
            <a:endParaRPr lang="uk-UA" altLang="en-US">
              <a:solidFill>
                <a:srgbClr val="000000"/>
              </a:solidFill>
              <a:latin typeface="Times New Roman" pitchFamily="18" charset="0"/>
            </a:endParaRPr>
          </a:p>
        </p:txBody>
      </p:sp>
      <p:sp>
        <p:nvSpPr>
          <p:cNvPr id="29699"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D80F0DB3-44DD-435D-A7A8-B40DC36E81F4}" type="slidenum">
              <a:rPr lang="uk-UA" altLang="en-US">
                <a:solidFill>
                  <a:srgbClr val="000000"/>
                </a:solidFill>
                <a:latin typeface="Times New Roman" pitchFamily="18" charset="0"/>
              </a:rPr>
              <a:pPr/>
              <a:t>42</a:t>
            </a:fld>
            <a:endParaRPr lang="uk-UA" altLang="en-US">
              <a:solidFill>
                <a:srgbClr val="000000"/>
              </a:solidFill>
              <a:latin typeface="Times New Roman" pitchFamily="18" charset="0"/>
            </a:endParaRPr>
          </a:p>
        </p:txBody>
      </p:sp>
      <p:sp>
        <p:nvSpPr>
          <p:cNvPr id="31747"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06CB5C66-13EA-4D9C-A58D-6FEBF5722EFF}" type="slidenum">
              <a:rPr lang="uk-UA" altLang="en-US">
                <a:solidFill>
                  <a:srgbClr val="000000"/>
                </a:solidFill>
                <a:latin typeface="Times New Roman" pitchFamily="18" charset="0"/>
              </a:rPr>
              <a:pPr/>
              <a:t>43</a:t>
            </a:fld>
            <a:endParaRPr lang="uk-UA" altLang="en-US">
              <a:solidFill>
                <a:srgbClr val="000000"/>
              </a:solidFill>
              <a:latin typeface="Times New Roman" pitchFamily="18" charset="0"/>
            </a:endParaRPr>
          </a:p>
        </p:txBody>
      </p:sp>
      <p:sp>
        <p:nvSpPr>
          <p:cNvPr id="33795"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AB3F84CC-1EE2-4B35-A219-5C5F77FF48E7}" type="slidenum">
              <a:rPr lang="uk-UA" altLang="en-US">
                <a:solidFill>
                  <a:srgbClr val="000000"/>
                </a:solidFill>
                <a:latin typeface="Times New Roman" pitchFamily="18" charset="0"/>
              </a:rPr>
              <a:pPr/>
              <a:t>46</a:t>
            </a:fld>
            <a:endParaRPr lang="uk-UA" altLang="en-US">
              <a:solidFill>
                <a:srgbClr val="000000"/>
              </a:solidFill>
              <a:latin typeface="Times New Roman" pitchFamily="18" charset="0"/>
            </a:endParaRPr>
          </a:p>
        </p:txBody>
      </p:sp>
      <p:sp>
        <p:nvSpPr>
          <p:cNvPr id="37891"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1pPr>
            <a:lvl2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2pPr>
            <a:lvl3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3pPr>
            <a:lvl4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4pPr>
            <a:lvl5pP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5pPr>
            <a:lvl6pPr marL="2204550"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6pPr>
            <a:lvl7pPr marL="2605377"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7pPr>
            <a:lvl8pPr marL="3006204"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8pPr>
            <a:lvl9pPr marL="3407032" indent="-200414" defTabSz="393869" eaLnBrk="0" fontAlgn="base" hangingPunct="0">
              <a:spcBef>
                <a:spcPct val="0"/>
              </a:spcBef>
              <a:spcAft>
                <a:spcPct val="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defRPr>
                <a:solidFill>
                  <a:schemeClr val="bg1"/>
                </a:solidFill>
                <a:latin typeface="Arial" charset="0"/>
                <a:ea typeface="Microsoft YaHei" pitchFamily="34" charset="-122"/>
              </a:defRPr>
            </a:lvl9pPr>
          </a:lstStyle>
          <a:p>
            <a:fld id="{2E5D1FF2-37C7-4AE1-91AE-9558B896335D}" type="slidenum">
              <a:rPr lang="uk-UA" altLang="en-US">
                <a:solidFill>
                  <a:srgbClr val="000000"/>
                </a:solidFill>
                <a:latin typeface="Times New Roman" pitchFamily="18" charset="0"/>
              </a:rPr>
              <a:pPr/>
              <a:t>48</a:t>
            </a:fld>
            <a:endParaRPr lang="uk-UA" altLang="en-US">
              <a:solidFill>
                <a:srgbClr val="000000"/>
              </a:solidFill>
              <a:latin typeface="Times New Roman" pitchFamily="18" charset="0"/>
            </a:endParaRPr>
          </a:p>
        </p:txBody>
      </p:sp>
      <p:sp>
        <p:nvSpPr>
          <p:cNvPr id="4096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p:cNvSpPr txBox="1">
            <a:spLocks noChangeArrowheads="1"/>
          </p:cNvSpPr>
          <p:nvPr/>
        </p:nvSpPr>
        <p:spPr bwMode="auto">
          <a:xfrm>
            <a:off x="685512" y="4343230"/>
            <a:ext cx="5486976" cy="4115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pPr eaLnBrk="1">
              <a:lnSpc>
                <a:spcPct val="93000"/>
              </a:lnSpc>
              <a:buClr>
                <a:srgbClr val="000000"/>
              </a:buClr>
              <a:buSzPct val="100000"/>
              <a:buFont typeface="Times New Roman" pitchFamily="18" charset="0"/>
              <a:buNone/>
            </a:pPr>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uk-UA"/>
          </a:p>
        </p:txBody>
      </p:sp>
      <p:sp>
        <p:nvSpPr>
          <p:cNvPr id="4" name="Дата 3"/>
          <p:cNvSpPr>
            <a:spLocks noGrp="1"/>
          </p:cNvSpPr>
          <p:nvPr>
            <p:ph type="dt" sz="half" idx="10"/>
          </p:nvPr>
        </p:nvSpPr>
        <p:spPr/>
        <p:txBody>
          <a:bodyPr/>
          <a:lstStyle/>
          <a:p>
            <a:fld id="{E905B004-FBD1-4953-B013-22B2FEC2632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407380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E905B004-FBD1-4953-B013-22B2FEC2632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36243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E905B004-FBD1-4953-B013-22B2FEC2632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150945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10"/>
          </p:nvPr>
        </p:nvSpPr>
        <p:spPr/>
        <p:txBody>
          <a:bodyPr/>
          <a:lstStyle/>
          <a:p>
            <a:fld id="{E905B004-FBD1-4953-B013-22B2FEC2632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415433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905B004-FBD1-4953-B013-22B2FEC2632B}" type="datetimeFigureOut">
              <a:rPr lang="uk-UA" smtClean="0"/>
              <a:t>24.10.2019</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179567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Дата 4"/>
          <p:cNvSpPr>
            <a:spLocks noGrp="1"/>
          </p:cNvSpPr>
          <p:nvPr>
            <p:ph type="dt" sz="half" idx="10"/>
          </p:nvPr>
        </p:nvSpPr>
        <p:spPr/>
        <p:txBody>
          <a:bodyPr/>
          <a:lstStyle/>
          <a:p>
            <a:fld id="{E905B004-FBD1-4953-B013-22B2FEC2632B}" type="datetimeFigureOut">
              <a:rPr lang="uk-UA" smtClean="0"/>
              <a:t>24.10.2019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1973915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7" name="Дата 6"/>
          <p:cNvSpPr>
            <a:spLocks noGrp="1"/>
          </p:cNvSpPr>
          <p:nvPr>
            <p:ph type="dt" sz="half" idx="10"/>
          </p:nvPr>
        </p:nvSpPr>
        <p:spPr/>
        <p:txBody>
          <a:bodyPr/>
          <a:lstStyle/>
          <a:p>
            <a:fld id="{E905B004-FBD1-4953-B013-22B2FEC2632B}" type="datetimeFigureOut">
              <a:rPr lang="uk-UA" smtClean="0"/>
              <a:t>24.10.2019</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276379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uk-UA"/>
          </a:p>
        </p:txBody>
      </p:sp>
      <p:sp>
        <p:nvSpPr>
          <p:cNvPr id="3" name="Дата 2"/>
          <p:cNvSpPr>
            <a:spLocks noGrp="1"/>
          </p:cNvSpPr>
          <p:nvPr>
            <p:ph type="dt" sz="half" idx="10"/>
          </p:nvPr>
        </p:nvSpPr>
        <p:spPr/>
        <p:txBody>
          <a:bodyPr/>
          <a:lstStyle/>
          <a:p>
            <a:fld id="{E905B004-FBD1-4953-B013-22B2FEC2632B}" type="datetimeFigureOut">
              <a:rPr lang="uk-UA" smtClean="0"/>
              <a:t>24.10.2019</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1028500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905B004-FBD1-4953-B013-22B2FEC2632B}" type="datetimeFigureOut">
              <a:rPr lang="uk-UA" smtClean="0"/>
              <a:t>24.10.2019</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310736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uk-UA"/>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905B004-FBD1-4953-B013-22B2FEC2632B}" type="datetimeFigureOut">
              <a:rPr lang="uk-UA" smtClean="0"/>
              <a:t>24.10.2019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1943818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905B004-FBD1-4953-B013-22B2FEC2632B}" type="datetimeFigureOut">
              <a:rPr lang="uk-UA" smtClean="0"/>
              <a:t>24.10.2019</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BB8C9514-529D-4D27-801D-2CA362B681E2}" type="slidenum">
              <a:rPr lang="uk-UA" smtClean="0"/>
              <a:t>‹#›</a:t>
            </a:fld>
            <a:endParaRPr lang="uk-UA"/>
          </a:p>
        </p:txBody>
      </p:sp>
    </p:spTree>
    <p:extLst>
      <p:ext uri="{BB962C8B-B14F-4D97-AF65-F5344CB8AC3E}">
        <p14:creationId xmlns:p14="http://schemas.microsoft.com/office/powerpoint/2010/main" val="10469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5B004-FBD1-4953-B013-22B2FEC2632B}" type="datetimeFigureOut">
              <a:rPr lang="uk-UA" smtClean="0"/>
              <a:t>24.10.2019</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8C9514-529D-4D27-801D-2CA362B681E2}" type="slidenum">
              <a:rPr lang="uk-UA" smtClean="0"/>
              <a:t>‹#›</a:t>
            </a:fld>
            <a:endParaRPr lang="uk-UA"/>
          </a:p>
        </p:txBody>
      </p:sp>
    </p:spTree>
    <p:extLst>
      <p:ext uri="{BB962C8B-B14F-4D97-AF65-F5344CB8AC3E}">
        <p14:creationId xmlns:p14="http://schemas.microsoft.com/office/powerpoint/2010/main" val="214739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652328"/>
            <a:ext cx="7772400" cy="2691731"/>
          </a:xfrm>
        </p:spPr>
        <p:txBody>
          <a:bodyPr>
            <a:normAutofit fontScale="90000"/>
          </a:bodyPr>
          <a:lstStyle/>
          <a:p>
            <a:r>
              <a:rPr lang="en-US" dirty="0"/>
              <a:t>Course: </a:t>
            </a:r>
            <a:r>
              <a:rPr lang="en-US" dirty="0">
                <a:solidFill>
                  <a:srgbClr val="FF0000"/>
                </a:solidFill>
              </a:rPr>
              <a:t>Psychology of Communication</a:t>
            </a:r>
            <a:br>
              <a:rPr lang="en-US" dirty="0"/>
            </a:br>
            <a:r>
              <a:rPr lang="en-US" dirty="0"/>
              <a:t>General topic: </a:t>
            </a:r>
            <a:r>
              <a:rPr lang="en-US" dirty="0">
                <a:solidFill>
                  <a:srgbClr val="0070C0"/>
                </a:solidFill>
              </a:rPr>
              <a:t>Critical thinking and presentation skills</a:t>
            </a:r>
            <a:endParaRPr lang="uk-UA" dirty="0">
              <a:solidFill>
                <a:srgbClr val="0070C0"/>
              </a:solidFill>
            </a:endParaRPr>
          </a:p>
        </p:txBody>
      </p:sp>
      <p:sp>
        <p:nvSpPr>
          <p:cNvPr id="3" name="Подзаголовок 2"/>
          <p:cNvSpPr>
            <a:spLocks noGrp="1"/>
          </p:cNvSpPr>
          <p:nvPr>
            <p:ph type="subTitle" idx="1"/>
          </p:nvPr>
        </p:nvSpPr>
        <p:spPr>
          <a:xfrm>
            <a:off x="179512" y="5877271"/>
            <a:ext cx="8856984" cy="967439"/>
          </a:xfrm>
        </p:spPr>
        <p:txBody>
          <a:bodyPr>
            <a:normAutofit/>
          </a:bodyPr>
          <a:lstStyle/>
          <a:p>
            <a:pPr algn="l"/>
            <a:r>
              <a:rPr lang="en-US" sz="2400" dirty="0">
                <a:solidFill>
                  <a:schemeClr val="tx1"/>
                </a:solidFill>
              </a:rPr>
              <a:t>Lecturer: </a:t>
            </a:r>
            <a:r>
              <a:rPr lang="en-US" sz="2400" i="1" dirty="0" err="1">
                <a:solidFill>
                  <a:schemeClr val="tx1"/>
                </a:solidFill>
              </a:rPr>
              <a:t>Olena</a:t>
            </a:r>
            <a:r>
              <a:rPr lang="en-US" sz="2400" i="1" dirty="0">
                <a:solidFill>
                  <a:schemeClr val="tx1"/>
                </a:solidFill>
              </a:rPr>
              <a:t> </a:t>
            </a:r>
            <a:r>
              <a:rPr lang="en-US" sz="2400" i="1" dirty="0" err="1">
                <a:solidFill>
                  <a:schemeClr val="tx1"/>
                </a:solidFill>
              </a:rPr>
              <a:t>Lutsenko</a:t>
            </a:r>
            <a:endParaRPr lang="en-US" sz="2400" i="1" dirty="0">
              <a:solidFill>
                <a:schemeClr val="tx1"/>
              </a:solidFill>
            </a:endParaRPr>
          </a:p>
          <a:p>
            <a:pPr algn="l"/>
            <a:r>
              <a:rPr lang="en-US" sz="2300" dirty="0">
                <a:solidFill>
                  <a:schemeClr val="tx1"/>
                </a:solidFill>
              </a:rPr>
              <a:t>Professor of Department of Clinical Neurology, Psychiatry and </a:t>
            </a:r>
            <a:r>
              <a:rPr lang="en-US" sz="2300" dirty="0" err="1">
                <a:solidFill>
                  <a:schemeClr val="tx1"/>
                </a:solidFill>
              </a:rPr>
              <a:t>Narcology</a:t>
            </a:r>
            <a:endParaRPr lang="uk-UA" sz="2300" dirty="0">
              <a:solidFill>
                <a:schemeClr val="tx1"/>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3429000"/>
            <a:ext cx="4352483"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474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332656"/>
            <a:ext cx="8229600" cy="4525963"/>
          </a:xfrm>
        </p:spPr>
        <p:txBody>
          <a:bodyPr/>
          <a:lstStyle/>
          <a:p>
            <a:pPr marL="0" indent="0">
              <a:buNone/>
            </a:pPr>
            <a:r>
              <a:rPr lang="en-US" dirty="0">
                <a:solidFill>
                  <a:srgbClr val="7030A0"/>
                </a:solidFill>
              </a:rPr>
              <a:t> When? </a:t>
            </a:r>
            <a:r>
              <a:rPr lang="en-US" dirty="0">
                <a:solidFill>
                  <a:prstClr val="black"/>
                </a:solidFill>
              </a:rPr>
              <a:t>Look at the novelty of information. Is there a publication date? When was it last updated? Are the links still active (the site)?</a:t>
            </a:r>
            <a:endParaRPr lang="ru-RU"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485719"/>
            <a:ext cx="6408712" cy="435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10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38138"/>
          </a:xfrm>
        </p:spPr>
        <p:txBody>
          <a:bodyPr>
            <a:noAutofit/>
          </a:bodyPr>
          <a:lstStyle/>
          <a:p>
            <a:r>
              <a:rPr lang="en-US" b="1" dirty="0">
                <a:solidFill>
                  <a:srgbClr val="002060"/>
                </a:solidFill>
              </a:rPr>
              <a:t>Recommendations for effective report writing</a:t>
            </a:r>
            <a:endParaRPr lang="ru-RU" b="1" dirty="0">
              <a:solidFill>
                <a:srgbClr val="002060"/>
              </a:solidFill>
            </a:endParaRPr>
          </a:p>
        </p:txBody>
      </p:sp>
      <p:sp>
        <p:nvSpPr>
          <p:cNvPr id="3" name="Содержимое 2"/>
          <p:cNvSpPr>
            <a:spLocks noGrp="1"/>
          </p:cNvSpPr>
          <p:nvPr>
            <p:ph idx="1"/>
          </p:nvPr>
        </p:nvSpPr>
        <p:spPr>
          <a:xfrm>
            <a:off x="457200" y="1600200"/>
            <a:ext cx="8229600" cy="5257800"/>
          </a:xfrm>
        </p:spPr>
        <p:txBody>
          <a:bodyPr>
            <a:normAutofit/>
          </a:bodyPr>
          <a:lstStyle/>
          <a:p>
            <a:pPr marL="0" indent="0">
              <a:buNone/>
            </a:pPr>
            <a:r>
              <a:rPr lang="en-US" sz="2600" dirty="0">
                <a:solidFill>
                  <a:srgbClr val="FF0000"/>
                </a:solidFill>
              </a:rPr>
              <a:t>To write well-structured report it need to involve such writing abilities:</a:t>
            </a:r>
          </a:p>
          <a:p>
            <a:endParaRPr lang="en-US" sz="2600" dirty="0"/>
          </a:p>
          <a:p>
            <a:r>
              <a:rPr lang="en-US" sz="2600" dirty="0"/>
              <a:t>Ability to draft an outline plan.</a:t>
            </a:r>
          </a:p>
          <a:p>
            <a:r>
              <a:rPr lang="en-US" sz="2600" dirty="0"/>
              <a:t>Ability to formulate the head of report.</a:t>
            </a:r>
          </a:p>
          <a:p>
            <a:r>
              <a:rPr lang="en-US" sz="2600" dirty="0"/>
              <a:t>Skills to write abstract if the report is long.</a:t>
            </a:r>
          </a:p>
          <a:p>
            <a:r>
              <a:rPr lang="en-US" sz="2600" dirty="0"/>
              <a:t>Ability to set up the goal and the tasks of your report.</a:t>
            </a:r>
          </a:p>
          <a:p>
            <a:r>
              <a:rPr lang="en-US" sz="2600" dirty="0"/>
              <a:t>Skills to structure materials and to design the detailed plan of your report.</a:t>
            </a:r>
          </a:p>
          <a:p>
            <a:r>
              <a:rPr lang="en-US" sz="2600" dirty="0"/>
              <a:t>Ability to formulate conclusions, to add necessary appendix.</a:t>
            </a:r>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2276872"/>
            <a:ext cx="2314636" cy="157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15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002060"/>
                </a:solidFill>
              </a:rPr>
              <a:t>Academic style of writing </a:t>
            </a:r>
            <a:endParaRPr lang="ru-RU" b="1" dirty="0">
              <a:solidFill>
                <a:srgbClr val="002060"/>
              </a:solidFill>
            </a:endParaRPr>
          </a:p>
        </p:txBody>
      </p:sp>
      <p:sp>
        <p:nvSpPr>
          <p:cNvPr id="3" name="Содержимое 2"/>
          <p:cNvSpPr>
            <a:spLocks noGrp="1"/>
          </p:cNvSpPr>
          <p:nvPr>
            <p:ph idx="1"/>
          </p:nvPr>
        </p:nvSpPr>
        <p:spPr/>
        <p:txBody>
          <a:bodyPr>
            <a:normAutofit/>
          </a:bodyPr>
          <a:lstStyle/>
          <a:p>
            <a:pPr marL="0" indent="0">
              <a:buNone/>
            </a:pPr>
            <a:r>
              <a:rPr lang="en-US" sz="2800" dirty="0">
                <a:solidFill>
                  <a:srgbClr val="FF0000"/>
                </a:solidFill>
              </a:rPr>
              <a:t>The following characteristics are typical of academic writing:</a:t>
            </a:r>
          </a:p>
          <a:p>
            <a:pPr marL="0" indent="0">
              <a:buNone/>
            </a:pPr>
            <a:endParaRPr lang="en-US" sz="2400" dirty="0"/>
          </a:p>
          <a:p>
            <a:r>
              <a:rPr lang="en-US" sz="2400" dirty="0"/>
              <a:t>Use of correct grammar and punctuation;</a:t>
            </a:r>
          </a:p>
          <a:p>
            <a:r>
              <a:rPr lang="en-US" sz="2400" dirty="0"/>
              <a:t>Use cautious </a:t>
            </a:r>
            <a:r>
              <a:rPr lang="ru-RU" sz="2400" dirty="0"/>
              <a:t>(</a:t>
            </a:r>
            <a:r>
              <a:rPr lang="en-US" sz="2400" dirty="0"/>
              <a:t>probabilistic</a:t>
            </a:r>
            <a:r>
              <a:rPr lang="ru-RU" sz="2400" dirty="0"/>
              <a:t>) </a:t>
            </a:r>
            <a:r>
              <a:rPr lang="en-US" sz="2400" dirty="0"/>
              <a:t>language;</a:t>
            </a:r>
          </a:p>
          <a:p>
            <a:r>
              <a:rPr lang="en-US" sz="2400" dirty="0"/>
              <a:t>Avoid subjective and emotive language;</a:t>
            </a:r>
          </a:p>
          <a:p>
            <a:r>
              <a:rPr lang="en-US" sz="2400" dirty="0"/>
              <a:t>Use linking words and phrases;</a:t>
            </a:r>
          </a:p>
          <a:p>
            <a:r>
              <a:rPr lang="en-US" sz="2400" dirty="0"/>
              <a:t>Use correct referencing;</a:t>
            </a:r>
          </a:p>
          <a:p>
            <a:r>
              <a:rPr lang="en-US" sz="2400" dirty="0"/>
              <a:t>Clear and concise language;</a:t>
            </a:r>
          </a:p>
          <a:p>
            <a:r>
              <a:rPr lang="en-US" sz="2400" dirty="0"/>
              <a:t>Formal writing style.</a:t>
            </a:r>
            <a:endParaRPr lang="ru-RU"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026" y="4725144"/>
            <a:ext cx="4087974"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446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noAutofit/>
          </a:bodyPr>
          <a:lstStyle/>
          <a:p>
            <a:r>
              <a:rPr lang="en-US" b="1" dirty="0">
                <a:solidFill>
                  <a:srgbClr val="002060"/>
                </a:solidFill>
              </a:rPr>
              <a:t>Techniques of verbal and written persuasion </a:t>
            </a:r>
            <a:endParaRPr lang="ru-RU" b="1" dirty="0">
              <a:solidFill>
                <a:srgbClr val="002060"/>
              </a:solidFill>
            </a:endParaRPr>
          </a:p>
        </p:txBody>
      </p:sp>
      <p:sp>
        <p:nvSpPr>
          <p:cNvPr id="3" name="Содержимое 2"/>
          <p:cNvSpPr>
            <a:spLocks noGrp="1"/>
          </p:cNvSpPr>
          <p:nvPr>
            <p:ph idx="1"/>
          </p:nvPr>
        </p:nvSpPr>
        <p:spPr>
          <a:xfrm>
            <a:off x="251520" y="1600200"/>
            <a:ext cx="8784976" cy="5257800"/>
          </a:xfrm>
        </p:spPr>
        <p:txBody>
          <a:bodyPr>
            <a:normAutofit fontScale="85000" lnSpcReduction="20000"/>
          </a:bodyPr>
          <a:lstStyle/>
          <a:p>
            <a:pPr marL="0" indent="0">
              <a:buNone/>
            </a:pPr>
            <a:r>
              <a:rPr lang="en-US" dirty="0">
                <a:solidFill>
                  <a:srgbClr val="FF0000"/>
                </a:solidFill>
              </a:rPr>
              <a:t>These techniques show the reader that the point of view of the author should act as their own point of view. </a:t>
            </a:r>
          </a:p>
          <a:p>
            <a:pPr marL="0" indent="0">
              <a:buNone/>
            </a:pPr>
            <a:endParaRPr lang="en-US" dirty="0">
              <a:solidFill>
                <a:srgbClr val="FF0000"/>
              </a:solidFill>
            </a:endParaRPr>
          </a:p>
          <a:p>
            <a:pPr marL="0" indent="0">
              <a:buNone/>
            </a:pPr>
            <a:r>
              <a:rPr lang="en-US" dirty="0"/>
              <a:t>1. Rhetorical question: means that the answer is so obvious that other answer is not required . </a:t>
            </a:r>
          </a:p>
          <a:p>
            <a:pPr marL="0" indent="0">
              <a:buNone/>
            </a:pPr>
            <a:r>
              <a:rPr lang="en-US" dirty="0">
                <a:solidFill>
                  <a:srgbClr val="00B050"/>
                </a:solidFill>
              </a:rPr>
              <a:t>Example:</a:t>
            </a:r>
            <a:r>
              <a:rPr lang="en-US" dirty="0"/>
              <a:t> Can we expect that our teachers will maintain a high level of professionalism, if we do not pay them a fair wage? </a:t>
            </a:r>
          </a:p>
          <a:p>
            <a:pPr marL="0" indent="0">
              <a:buNone/>
            </a:pPr>
            <a:endParaRPr lang="en-US" dirty="0"/>
          </a:p>
          <a:p>
            <a:pPr marL="0" indent="0">
              <a:buNone/>
            </a:pPr>
            <a:r>
              <a:rPr lang="en-US" dirty="0"/>
              <a:t>2. The Rule of ‘Three’: based on the theory that people remember things when they are listed in three. The same idea can be told in 3 different ways. </a:t>
            </a:r>
          </a:p>
          <a:p>
            <a:pPr marL="0" indent="0">
              <a:buNone/>
            </a:pPr>
            <a:r>
              <a:rPr lang="en-US" dirty="0">
                <a:solidFill>
                  <a:srgbClr val="00B050"/>
                </a:solidFill>
              </a:rPr>
              <a:t>Example: </a:t>
            </a:r>
            <a:r>
              <a:rPr lang="en-US" dirty="0"/>
              <a:t>"Stop, look, and listen"; “Is your car old? rusting? ready to be replaced?”</a:t>
            </a:r>
          </a:p>
          <a:p>
            <a:endParaRPr lang="en-US" dirty="0"/>
          </a:p>
          <a:p>
            <a:endParaRPr lang="ru-RU" dirty="0"/>
          </a:p>
        </p:txBody>
      </p:sp>
    </p:spTree>
    <p:extLst>
      <p:ext uri="{BB962C8B-B14F-4D97-AF65-F5344CB8AC3E}">
        <p14:creationId xmlns:p14="http://schemas.microsoft.com/office/powerpoint/2010/main" val="3572553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solidFill>
                  <a:srgbClr val="002060"/>
                </a:solidFill>
              </a:rPr>
              <a:t>Techniques of verbal and written persuasion (continuation)</a:t>
            </a:r>
            <a:endParaRPr lang="ru-RU" dirty="0"/>
          </a:p>
        </p:txBody>
      </p:sp>
      <p:sp>
        <p:nvSpPr>
          <p:cNvPr id="3" name="Объект 2"/>
          <p:cNvSpPr>
            <a:spLocks noGrp="1"/>
          </p:cNvSpPr>
          <p:nvPr>
            <p:ph idx="1"/>
          </p:nvPr>
        </p:nvSpPr>
        <p:spPr/>
        <p:txBody>
          <a:bodyPr>
            <a:normAutofit fontScale="85000" lnSpcReduction="10000"/>
          </a:bodyPr>
          <a:lstStyle/>
          <a:p>
            <a:pPr marL="0" indent="0">
              <a:buNone/>
            </a:pPr>
            <a:r>
              <a:rPr lang="en-US" dirty="0"/>
              <a:t>3. Emotional language: it is using adjectives (nouns, verbs), so that the reader could feel a certain emotion. </a:t>
            </a:r>
          </a:p>
          <a:p>
            <a:pPr marL="0" indent="0">
              <a:buNone/>
            </a:pPr>
            <a:r>
              <a:rPr lang="en-US" dirty="0">
                <a:solidFill>
                  <a:srgbClr val="00B050"/>
                </a:solidFill>
              </a:rPr>
              <a:t>Example:</a:t>
            </a:r>
            <a:r>
              <a:rPr lang="en-US" dirty="0"/>
              <a:t> Management will not stop these cuts, and all of our children will go hungry. Then they close the plant and leave us without work and on the street. </a:t>
            </a:r>
          </a:p>
          <a:p>
            <a:pPr marL="0" indent="0">
              <a:buNone/>
            </a:pPr>
            <a:endParaRPr lang="en-US" dirty="0"/>
          </a:p>
          <a:p>
            <a:pPr marL="0" indent="0">
              <a:buNone/>
            </a:pPr>
            <a:r>
              <a:rPr lang="en-US" dirty="0"/>
              <a:t>4. Hyperbole: The use of exaggeration for extravagant effect; often used humor. </a:t>
            </a:r>
          </a:p>
          <a:p>
            <a:pPr marL="0" indent="0">
              <a:buNone/>
            </a:pPr>
            <a:r>
              <a:rPr lang="en-US" dirty="0">
                <a:solidFill>
                  <a:srgbClr val="00B050"/>
                </a:solidFill>
              </a:rPr>
              <a:t>Examples:</a:t>
            </a:r>
            <a:r>
              <a:rPr lang="en-US" dirty="0"/>
              <a:t> "A hundred years have not seen," "I've said it a thousand times." </a:t>
            </a:r>
          </a:p>
          <a:p>
            <a:endParaRPr lang="ru-RU" dirty="0"/>
          </a:p>
        </p:txBody>
      </p:sp>
    </p:spTree>
    <p:extLst>
      <p:ext uri="{BB962C8B-B14F-4D97-AF65-F5344CB8AC3E}">
        <p14:creationId xmlns:p14="http://schemas.microsoft.com/office/powerpoint/2010/main" val="336269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251520" y="0"/>
            <a:ext cx="5976664" cy="1268760"/>
          </a:xfrm>
        </p:spPr>
        <p:txBody>
          <a:bodyPr>
            <a:normAutofit fontScale="90000"/>
          </a:bodyPr>
          <a:lstStyle/>
          <a:p>
            <a:r>
              <a:rPr lang="en-US" b="1" dirty="0">
                <a:solidFill>
                  <a:srgbClr val="002060"/>
                </a:solidFill>
              </a:rPr>
              <a:t>Techniques of verbal and written persuasion</a:t>
            </a:r>
          </a:p>
        </p:txBody>
      </p:sp>
      <p:sp>
        <p:nvSpPr>
          <p:cNvPr id="8195" name="Rectangle 1027"/>
          <p:cNvSpPr>
            <a:spLocks noGrp="1" noChangeArrowheads="1"/>
          </p:cNvSpPr>
          <p:nvPr>
            <p:ph type="body" idx="1"/>
          </p:nvPr>
        </p:nvSpPr>
        <p:spPr>
          <a:xfrm>
            <a:off x="179512" y="1700808"/>
            <a:ext cx="8964488" cy="5157192"/>
          </a:xfrm>
        </p:spPr>
        <p:txBody>
          <a:bodyPr>
            <a:normAutofit/>
          </a:bodyPr>
          <a:lstStyle/>
          <a:p>
            <a:pPr marL="0" indent="0">
              <a:buSzPct val="100000"/>
              <a:buNone/>
            </a:pPr>
            <a:r>
              <a:rPr lang="en-US" sz="2400" dirty="0"/>
              <a:t>5. Sound model: designed to attract the </a:t>
            </a:r>
          </a:p>
          <a:p>
            <a:pPr marL="0" indent="0">
              <a:buSzPct val="100000"/>
              <a:buNone/>
            </a:pPr>
            <a:r>
              <a:rPr lang="en-US" sz="2400" dirty="0"/>
              <a:t>reader's attention and remember the contents better: </a:t>
            </a:r>
          </a:p>
          <a:p>
            <a:pPr marL="0" indent="0">
              <a:buSzPct val="100000"/>
              <a:buNone/>
            </a:pPr>
            <a:r>
              <a:rPr lang="en-US" sz="2400" dirty="0"/>
              <a:t>- Rhyme, - alliteration (repeated one the same sound at the beginning of words), the repetition of the same consonant sound, repetition of vowel sounds.</a:t>
            </a:r>
            <a:br>
              <a:rPr lang="en-US" sz="2400" dirty="0"/>
            </a:br>
            <a:r>
              <a:rPr lang="en-US" sz="2400" dirty="0">
                <a:solidFill>
                  <a:srgbClr val="00B050"/>
                </a:solidFill>
              </a:rPr>
              <a:t> Examples: </a:t>
            </a:r>
            <a:r>
              <a:rPr lang="en-US" sz="2400" dirty="0"/>
              <a:t>sweet smell of success; dime a dozen…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 y="4199765"/>
            <a:ext cx="4859043" cy="265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352512"/>
            <a:ext cx="4125368" cy="250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7822" y="-1"/>
            <a:ext cx="2449850" cy="220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14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solidFill>
                  <a:srgbClr val="002060"/>
                </a:solidFill>
              </a:rPr>
              <a:t>Techniques of verbal and written persuasion (continuation)</a:t>
            </a:r>
            <a:endParaRPr lang="ru-RU" dirty="0"/>
          </a:p>
        </p:txBody>
      </p:sp>
      <p:sp>
        <p:nvSpPr>
          <p:cNvPr id="3" name="Объект 2"/>
          <p:cNvSpPr>
            <a:spLocks noGrp="1"/>
          </p:cNvSpPr>
          <p:nvPr>
            <p:ph idx="1"/>
          </p:nvPr>
        </p:nvSpPr>
        <p:spPr>
          <a:xfrm>
            <a:off x="457200" y="1600200"/>
            <a:ext cx="8291264" cy="5259314"/>
          </a:xfrm>
        </p:spPr>
        <p:txBody>
          <a:bodyPr>
            <a:normAutofit fontScale="85000" lnSpcReduction="20000"/>
          </a:bodyPr>
          <a:lstStyle/>
          <a:p>
            <a:pPr marL="0" indent="0">
              <a:buSzPct val="100000"/>
              <a:buNone/>
            </a:pPr>
            <a:r>
              <a:rPr lang="en-US" dirty="0"/>
              <a:t>6. Comparisons: show a relationship between two unlike items in one of three ways:</a:t>
            </a:r>
          </a:p>
          <a:p>
            <a:pPr marL="0" indent="0">
              <a:buSzPct val="100000"/>
              <a:buNone/>
            </a:pPr>
            <a:r>
              <a:rPr lang="en-US" dirty="0">
                <a:solidFill>
                  <a:srgbClr val="FF0000"/>
                </a:solidFill>
              </a:rPr>
              <a:t>metaphor</a:t>
            </a:r>
            <a:r>
              <a:rPr lang="en-US" dirty="0"/>
              <a:t> </a:t>
            </a:r>
          </a:p>
          <a:p>
            <a:pPr marL="0" indent="0">
              <a:buSzPct val="100000"/>
              <a:buNone/>
            </a:pPr>
            <a:r>
              <a:rPr lang="en-US" dirty="0">
                <a:solidFill>
                  <a:srgbClr val="00B050"/>
                </a:solidFill>
              </a:rPr>
              <a:t>Examples of metaphor: </a:t>
            </a:r>
            <a:r>
              <a:rPr lang="en-US" dirty="0"/>
              <a:t>‘‘golden hair’’, ‘’sunny smile’’ .  </a:t>
            </a:r>
          </a:p>
          <a:p>
            <a:pPr marL="0" indent="0">
              <a:buSzPct val="100000"/>
              <a:buNone/>
            </a:pPr>
            <a:r>
              <a:rPr lang="en-US" dirty="0">
                <a:solidFill>
                  <a:srgbClr val="FF0000"/>
                </a:solidFill>
              </a:rPr>
              <a:t>simile (uses “like” or “as”)</a:t>
            </a:r>
          </a:p>
          <a:p>
            <a:pPr marL="0" indent="0">
              <a:buSzPct val="100000"/>
              <a:buNone/>
            </a:pPr>
            <a:r>
              <a:rPr lang="en-US" dirty="0">
                <a:solidFill>
                  <a:srgbClr val="00B050"/>
                </a:solidFill>
              </a:rPr>
              <a:t>Examples of simile: </a:t>
            </a:r>
            <a:r>
              <a:rPr lang="en-US" dirty="0"/>
              <a:t>the foreman is tough as nails. </a:t>
            </a:r>
          </a:p>
          <a:p>
            <a:pPr marL="0" indent="0">
              <a:buSzPct val="100000"/>
              <a:buNone/>
            </a:pPr>
            <a:r>
              <a:rPr lang="en-US" dirty="0">
                <a:solidFill>
                  <a:srgbClr val="FF0000"/>
                </a:solidFill>
              </a:rPr>
              <a:t>personification (uses an animal compared to a non-animal)</a:t>
            </a:r>
          </a:p>
          <a:p>
            <a:pPr marL="0" indent="0">
              <a:buSzPct val="100000"/>
              <a:buNone/>
            </a:pPr>
            <a:r>
              <a:rPr lang="en-US" dirty="0">
                <a:solidFill>
                  <a:srgbClr val="00B050"/>
                </a:solidFill>
              </a:rPr>
              <a:t>Examples of personification: </a:t>
            </a:r>
            <a:endParaRPr lang="ru-RU" dirty="0">
              <a:solidFill>
                <a:srgbClr val="00B050"/>
              </a:solidFill>
            </a:endParaRPr>
          </a:p>
          <a:p>
            <a:pPr marL="0" indent="0">
              <a:buSzPct val="100000"/>
              <a:buNone/>
            </a:pPr>
            <a:r>
              <a:rPr lang="en-US" dirty="0"/>
              <a:t>she eats like a pig; </a:t>
            </a:r>
            <a:endParaRPr lang="ru-RU" dirty="0"/>
          </a:p>
          <a:p>
            <a:pPr marL="0" indent="0">
              <a:buSzPct val="100000"/>
              <a:buNone/>
            </a:pPr>
            <a:r>
              <a:rPr lang="en-US" dirty="0"/>
              <a:t>he’s an ostrich</a:t>
            </a:r>
            <a:r>
              <a:rPr lang="ru-RU" dirty="0"/>
              <a:t> </a:t>
            </a:r>
            <a:r>
              <a:rPr lang="en-US" dirty="0"/>
              <a:t>—</a:t>
            </a:r>
            <a:r>
              <a:rPr lang="ru-RU" dirty="0"/>
              <a:t> </a:t>
            </a:r>
            <a:r>
              <a:rPr lang="en-US" dirty="0"/>
              <a:t>he won’t face </a:t>
            </a:r>
            <a:endParaRPr lang="ru-RU" dirty="0"/>
          </a:p>
          <a:p>
            <a:pPr marL="0" indent="0">
              <a:buSzPct val="100000"/>
              <a:buNone/>
            </a:pPr>
            <a:r>
              <a:rPr lang="en-US" dirty="0"/>
              <a:t>his problems.</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594" y="4437112"/>
            <a:ext cx="3065638" cy="242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395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49796" y="106824"/>
            <a:ext cx="8676456" cy="1143000"/>
          </a:xfrm>
        </p:spPr>
        <p:txBody>
          <a:bodyPr>
            <a:normAutofit fontScale="90000"/>
          </a:bodyPr>
          <a:lstStyle/>
          <a:p>
            <a:pPr algn="l"/>
            <a:r>
              <a:rPr lang="en-US" b="1" dirty="0">
                <a:solidFill>
                  <a:srgbClr val="FF0000"/>
                </a:solidFill>
              </a:rPr>
              <a:t>Activity 1. Recognize rhetorical</a:t>
            </a:r>
            <a:br>
              <a:rPr lang="en-US" b="1" dirty="0">
                <a:solidFill>
                  <a:srgbClr val="FF0000"/>
                </a:solidFill>
              </a:rPr>
            </a:br>
            <a:r>
              <a:rPr lang="en-US" b="1" dirty="0">
                <a:solidFill>
                  <a:srgbClr val="FF0000"/>
                </a:solidFill>
              </a:rPr>
              <a:t>techniques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176" y="188640"/>
            <a:ext cx="1901825"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1260634"/>
            <a:ext cx="1614460" cy="461665"/>
          </a:xfrm>
          <a:prstGeom prst="rect">
            <a:avLst/>
          </a:prstGeom>
          <a:noFill/>
        </p:spPr>
        <p:txBody>
          <a:bodyPr wrap="square" rtlCol="0">
            <a:spAutoFit/>
          </a:bodyPr>
          <a:lstStyle/>
          <a:p>
            <a:r>
              <a:rPr lang="en-US" sz="2400" b="1" dirty="0">
                <a:solidFill>
                  <a:srgbClr val="00B050"/>
                </a:solidFill>
              </a:rPr>
              <a:t>Texts</a:t>
            </a:r>
          </a:p>
        </p:txBody>
      </p:sp>
      <p:sp>
        <p:nvSpPr>
          <p:cNvPr id="3" name="TextBox 2"/>
          <p:cNvSpPr txBox="1"/>
          <p:nvPr/>
        </p:nvSpPr>
        <p:spPr>
          <a:xfrm>
            <a:off x="179512" y="1722299"/>
            <a:ext cx="4968552" cy="4524315"/>
          </a:xfrm>
          <a:prstGeom prst="rect">
            <a:avLst/>
          </a:prstGeom>
          <a:noFill/>
        </p:spPr>
        <p:txBody>
          <a:bodyPr wrap="square" rtlCol="0">
            <a:spAutoFit/>
          </a:bodyPr>
          <a:lstStyle/>
          <a:p>
            <a:r>
              <a:rPr lang="en-US" sz="2400" dirty="0">
                <a:solidFill>
                  <a:srgbClr val="FF0000"/>
                </a:solidFill>
              </a:rPr>
              <a:t>1.</a:t>
            </a:r>
            <a:r>
              <a:rPr lang="en-US" sz="2400" dirty="0"/>
              <a:t> ‘’In conclusion, let me say that voting for this candidate - is a vote for a perfect world’’.</a:t>
            </a:r>
          </a:p>
          <a:p>
            <a:r>
              <a:rPr lang="en-US" sz="2400" dirty="0">
                <a:solidFill>
                  <a:srgbClr val="FF0000"/>
                </a:solidFill>
              </a:rPr>
              <a:t>2.</a:t>
            </a:r>
            <a:r>
              <a:rPr lang="en-US" sz="2400" dirty="0"/>
              <a:t> </a:t>
            </a:r>
            <a:r>
              <a:rPr lang="en-US" sz="2400" dirty="0">
                <a:solidFill>
                  <a:srgbClr val="002060"/>
                </a:solidFill>
              </a:rPr>
              <a:t>She is smart, sincere and successful. </a:t>
            </a:r>
          </a:p>
          <a:p>
            <a:r>
              <a:rPr lang="en-US" sz="2400" dirty="0">
                <a:solidFill>
                  <a:srgbClr val="FF0000"/>
                </a:solidFill>
              </a:rPr>
              <a:t>3. </a:t>
            </a:r>
            <a:r>
              <a:rPr lang="en-US" sz="2400" dirty="0"/>
              <a:t>She knows how to get things done. Other candidates want to take us back to a time when jobs are scarce, people were scared and the government intervened in the lives of people. Let's not let that happen. </a:t>
            </a:r>
          </a:p>
          <a:p>
            <a:r>
              <a:rPr lang="en-US" sz="2400" dirty="0">
                <a:solidFill>
                  <a:srgbClr val="FF0000"/>
                </a:solidFill>
              </a:rPr>
              <a:t>4.</a:t>
            </a:r>
            <a:r>
              <a:rPr lang="en-US" sz="2400" dirty="0"/>
              <a:t> </a:t>
            </a:r>
            <a:r>
              <a:rPr lang="en-US" sz="2400" dirty="0">
                <a:solidFill>
                  <a:srgbClr val="002060"/>
                </a:solidFill>
              </a:rPr>
              <a:t>Why turn the clock back, if we can move forward to a brighter future ? </a:t>
            </a:r>
          </a:p>
        </p:txBody>
      </p:sp>
      <p:sp>
        <p:nvSpPr>
          <p:cNvPr id="4" name="TextBox 3"/>
          <p:cNvSpPr txBox="1"/>
          <p:nvPr/>
        </p:nvSpPr>
        <p:spPr>
          <a:xfrm>
            <a:off x="5436096" y="2967335"/>
            <a:ext cx="2955168" cy="461665"/>
          </a:xfrm>
          <a:prstGeom prst="rect">
            <a:avLst/>
          </a:prstGeom>
          <a:noFill/>
        </p:spPr>
        <p:txBody>
          <a:bodyPr wrap="none" rtlCol="0">
            <a:spAutoFit/>
          </a:bodyPr>
          <a:lstStyle/>
          <a:p>
            <a:r>
              <a:rPr lang="en-US" sz="2400" b="1" dirty="0">
                <a:solidFill>
                  <a:srgbClr val="00B050"/>
                </a:solidFill>
              </a:rPr>
              <a:t>Rhetorical techniques</a:t>
            </a:r>
          </a:p>
        </p:txBody>
      </p:sp>
      <p:sp>
        <p:nvSpPr>
          <p:cNvPr id="5" name="TextBox 4"/>
          <p:cNvSpPr txBox="1"/>
          <p:nvPr/>
        </p:nvSpPr>
        <p:spPr>
          <a:xfrm>
            <a:off x="5436096" y="4005064"/>
            <a:ext cx="3413883" cy="2462213"/>
          </a:xfrm>
          <a:prstGeom prst="rect">
            <a:avLst/>
          </a:prstGeom>
          <a:noFill/>
        </p:spPr>
        <p:txBody>
          <a:bodyPr wrap="none" rtlCol="0">
            <a:spAutoFit/>
          </a:bodyPr>
          <a:lstStyle/>
          <a:p>
            <a:r>
              <a:rPr lang="en-US" sz="2200" b="1" dirty="0"/>
              <a:t>Hyperbole _____</a:t>
            </a:r>
          </a:p>
          <a:p>
            <a:endParaRPr lang="en-US" sz="2200" b="1" dirty="0"/>
          </a:p>
          <a:p>
            <a:r>
              <a:rPr lang="en-US" sz="2200" b="1" dirty="0"/>
              <a:t>Rhetorical question _____</a:t>
            </a:r>
          </a:p>
          <a:p>
            <a:endParaRPr lang="en-US" sz="2200" b="1" dirty="0"/>
          </a:p>
          <a:p>
            <a:r>
              <a:rPr lang="en-US" sz="2200" b="1" dirty="0"/>
              <a:t>“The Rule of Three” ______</a:t>
            </a:r>
          </a:p>
          <a:p>
            <a:endParaRPr lang="en-US" sz="2200" b="1" dirty="0"/>
          </a:p>
          <a:p>
            <a:r>
              <a:rPr lang="en-US" sz="2200" b="1" dirty="0"/>
              <a:t>Emotional language ______</a:t>
            </a:r>
          </a:p>
        </p:txBody>
      </p:sp>
      <p:sp>
        <p:nvSpPr>
          <p:cNvPr id="6" name="Прямоугольник 5">
            <a:extLst>
              <a:ext uri="{FF2B5EF4-FFF2-40B4-BE49-F238E27FC236}">
                <a16:creationId xmlns:a16="http://schemas.microsoft.com/office/drawing/2014/main" id="{A6250B46-14FA-4C9E-BD53-A151E45CC976}"/>
              </a:ext>
            </a:extLst>
          </p:cNvPr>
          <p:cNvSpPr/>
          <p:nvPr/>
        </p:nvSpPr>
        <p:spPr>
          <a:xfrm>
            <a:off x="5436096" y="3486253"/>
            <a:ext cx="2499402" cy="430887"/>
          </a:xfrm>
          <a:prstGeom prst="rect">
            <a:avLst/>
          </a:prstGeom>
        </p:spPr>
        <p:txBody>
          <a:bodyPr wrap="none">
            <a:spAutoFit/>
          </a:bodyPr>
          <a:lstStyle/>
          <a:p>
            <a:r>
              <a:rPr lang="en-US" sz="2200" b="1" dirty="0"/>
              <a:t>Sound model _____</a:t>
            </a:r>
            <a:endParaRPr lang="ru-RU" sz="2200" b="1" dirty="0"/>
          </a:p>
        </p:txBody>
      </p:sp>
    </p:spTree>
    <p:extLst>
      <p:ext uri="{BB962C8B-B14F-4D97-AF65-F5344CB8AC3E}">
        <p14:creationId xmlns:p14="http://schemas.microsoft.com/office/powerpoint/2010/main" val="346983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l"/>
            <a:r>
              <a:rPr lang="en-US" b="1" dirty="0">
                <a:solidFill>
                  <a:srgbClr val="002060"/>
                </a:solidFill>
              </a:rPr>
              <a:t>Logical Fallacies</a:t>
            </a:r>
          </a:p>
        </p:txBody>
      </p:sp>
      <p:sp>
        <p:nvSpPr>
          <p:cNvPr id="10243" name="Rectangle 3"/>
          <p:cNvSpPr>
            <a:spLocks noGrp="1" noChangeArrowheads="1"/>
          </p:cNvSpPr>
          <p:nvPr>
            <p:ph type="body" idx="1"/>
          </p:nvPr>
        </p:nvSpPr>
        <p:spPr/>
        <p:txBody>
          <a:bodyPr/>
          <a:lstStyle/>
          <a:p>
            <a:pPr marL="0" indent="0" eaLnBrk="1" hangingPunct="1">
              <a:buSzPct val="150000"/>
              <a:buNone/>
            </a:pPr>
            <a:endParaRPr lang="en-US"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069688935"/>
              </p:ext>
            </p:extLst>
          </p:nvPr>
        </p:nvGraphicFramePr>
        <p:xfrm>
          <a:off x="611560" y="1628800"/>
          <a:ext cx="8064896"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436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1143000"/>
          </a:xfrm>
        </p:spPr>
        <p:txBody>
          <a:bodyPr/>
          <a:lstStyle/>
          <a:p>
            <a:pPr algn="l"/>
            <a:r>
              <a:rPr lang="en-US" b="1" dirty="0">
                <a:solidFill>
                  <a:srgbClr val="002060"/>
                </a:solidFill>
              </a:rPr>
              <a:t>Logical Fallacies Examples</a:t>
            </a:r>
          </a:p>
        </p:txBody>
      </p:sp>
      <p:sp>
        <p:nvSpPr>
          <p:cNvPr id="11267" name="Rectangle 3"/>
          <p:cNvSpPr>
            <a:spLocks noGrp="1" noChangeArrowheads="1"/>
          </p:cNvSpPr>
          <p:nvPr>
            <p:ph type="body" idx="1"/>
          </p:nvPr>
        </p:nvSpPr>
        <p:spPr>
          <a:xfrm>
            <a:off x="251520" y="1484784"/>
            <a:ext cx="8712968" cy="5105400"/>
          </a:xfrm>
        </p:spPr>
        <p:txBody>
          <a:bodyPr>
            <a:normAutofit fontScale="92500" lnSpcReduction="10000"/>
          </a:bodyPr>
          <a:lstStyle/>
          <a:p>
            <a:pPr>
              <a:lnSpc>
                <a:spcPct val="90000"/>
              </a:lnSpc>
              <a:buNone/>
            </a:pPr>
            <a:r>
              <a:rPr lang="en-US" sz="2800" dirty="0">
                <a:solidFill>
                  <a:srgbClr val="FF0000"/>
                </a:solidFill>
              </a:rPr>
              <a:t>«Slippery slope»</a:t>
            </a:r>
            <a:r>
              <a:rPr lang="en-US" sz="2800" dirty="0"/>
              <a:t>. The argument might have two true premises, and a conclusion that takes them to an extreme.</a:t>
            </a:r>
          </a:p>
          <a:p>
            <a:pPr>
              <a:lnSpc>
                <a:spcPct val="90000"/>
              </a:lnSpc>
              <a:buNone/>
            </a:pPr>
            <a:r>
              <a:rPr lang="en-US" sz="2800" dirty="0"/>
              <a:t>	</a:t>
            </a:r>
          </a:p>
          <a:p>
            <a:pPr>
              <a:lnSpc>
                <a:spcPct val="90000"/>
              </a:lnSpc>
              <a:buNone/>
            </a:pPr>
            <a:r>
              <a:rPr lang="en-US" sz="2800" dirty="0"/>
              <a:t>	</a:t>
            </a:r>
            <a:r>
              <a:rPr lang="en-US" sz="2800" dirty="0">
                <a:solidFill>
                  <a:srgbClr val="00B050"/>
                </a:solidFill>
              </a:rPr>
              <a:t>Example:</a:t>
            </a:r>
            <a:r>
              <a:rPr lang="en-US" sz="2800" dirty="0"/>
              <a:t> “We have to stop the tuition increase! Today, it’s $5,000; tomorrow, they will be charging $40,000 a semester!”</a:t>
            </a:r>
          </a:p>
          <a:p>
            <a:pPr>
              <a:lnSpc>
                <a:spcPct val="90000"/>
              </a:lnSpc>
              <a:buNone/>
            </a:pPr>
            <a:endParaRPr lang="en-US" sz="2800" dirty="0"/>
          </a:p>
          <a:p>
            <a:pPr>
              <a:lnSpc>
                <a:spcPct val="90000"/>
              </a:lnSpc>
              <a:buNone/>
            </a:pPr>
            <a:r>
              <a:rPr lang="en-US" sz="2800" dirty="0">
                <a:solidFill>
                  <a:srgbClr val="FF0000"/>
                </a:solidFill>
              </a:rPr>
              <a:t>False dilemma </a:t>
            </a:r>
            <a:r>
              <a:rPr lang="en-US" sz="2800" dirty="0"/>
              <a:t>- which presents in its major premise just two options (“either-or”) when in reality there are others.</a:t>
            </a:r>
          </a:p>
          <a:p>
            <a:pPr>
              <a:lnSpc>
                <a:spcPct val="90000"/>
              </a:lnSpc>
              <a:buNone/>
            </a:pPr>
            <a:endParaRPr lang="en-US" sz="2800" dirty="0"/>
          </a:p>
          <a:p>
            <a:pPr>
              <a:lnSpc>
                <a:spcPct val="90000"/>
              </a:lnSpc>
              <a:buNone/>
            </a:pPr>
            <a:r>
              <a:rPr lang="en-US" sz="2800" dirty="0"/>
              <a:t>	</a:t>
            </a:r>
            <a:r>
              <a:rPr lang="en-US" sz="2800" dirty="0">
                <a:solidFill>
                  <a:srgbClr val="00B050"/>
                </a:solidFill>
              </a:rPr>
              <a:t>Example:  </a:t>
            </a:r>
            <a:r>
              <a:rPr lang="en-US" sz="2800" dirty="0"/>
              <a:t>“Stop wasting my time in this store! Either decide you can afford the stereo, or go without music in your room!”</a:t>
            </a:r>
          </a:p>
          <a:p>
            <a:pPr eaLnBrk="1" hangingPunct="1">
              <a:lnSpc>
                <a:spcPct val="90000"/>
              </a:lnSpc>
              <a:buNone/>
            </a:pPr>
            <a:endParaRPr lang="en-US" sz="2800" dirty="0"/>
          </a:p>
        </p:txBody>
      </p:sp>
    </p:spTree>
    <p:extLst>
      <p:ext uri="{BB962C8B-B14F-4D97-AF65-F5344CB8AC3E}">
        <p14:creationId xmlns:p14="http://schemas.microsoft.com/office/powerpoint/2010/main" val="216504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rgbClr val="FF0000"/>
                </a:solidFill>
              </a:rPr>
              <a:t>Today’s learning outcomes</a:t>
            </a:r>
            <a:endParaRPr lang="uk-UA" dirty="0">
              <a:solidFill>
                <a:srgbClr val="FF0000"/>
              </a:solidFill>
            </a:endParaRPr>
          </a:p>
        </p:txBody>
      </p:sp>
      <p:sp>
        <p:nvSpPr>
          <p:cNvPr id="3" name="Объект 2"/>
          <p:cNvSpPr>
            <a:spLocks noGrp="1"/>
          </p:cNvSpPr>
          <p:nvPr>
            <p:ph idx="1"/>
          </p:nvPr>
        </p:nvSpPr>
        <p:spPr/>
        <p:txBody>
          <a:bodyPr>
            <a:normAutofit fontScale="85000" lnSpcReduction="10000"/>
          </a:bodyPr>
          <a:lstStyle/>
          <a:p>
            <a:r>
              <a:rPr lang="en-US" dirty="0">
                <a:solidFill>
                  <a:srgbClr val="FF0000"/>
                </a:solidFill>
              </a:rPr>
              <a:t>Topic 3.</a:t>
            </a:r>
            <a:r>
              <a:rPr lang="en-US" dirty="0"/>
              <a:t> </a:t>
            </a:r>
            <a:r>
              <a:rPr lang="en-US" u="sng" dirty="0"/>
              <a:t>Principles of critical thinking</a:t>
            </a:r>
            <a:endParaRPr lang="uk-UA" dirty="0"/>
          </a:p>
          <a:p>
            <a:pPr marL="0" indent="0">
              <a:buNone/>
            </a:pPr>
            <a:r>
              <a:rPr lang="en-US" dirty="0"/>
              <a:t>Comparison of critical thinking and general intelligence. Basic definitions. A comparison of critical and ordinary thinking. Recommendations for critical reading and evaluation of information. Recommendations for effective writing of reports. The main elements of critical thinking. Techniques of verbal and written persuasion. Logical errors. </a:t>
            </a:r>
            <a:endParaRPr lang="en-US" sz="2800" dirty="0"/>
          </a:p>
          <a:p>
            <a:r>
              <a:rPr lang="en-US" dirty="0">
                <a:solidFill>
                  <a:srgbClr val="FF0000"/>
                </a:solidFill>
              </a:rPr>
              <a:t>Topic 2.</a:t>
            </a:r>
            <a:r>
              <a:rPr lang="en-US" dirty="0"/>
              <a:t> </a:t>
            </a:r>
            <a:r>
              <a:rPr lang="en-US" u="sng" dirty="0"/>
              <a:t>Presentation and self-presentation skills.</a:t>
            </a:r>
            <a:endParaRPr lang="uk-UA" dirty="0"/>
          </a:p>
          <a:p>
            <a:pPr marL="0" indent="0">
              <a:buNone/>
            </a:pPr>
            <a:r>
              <a:rPr lang="en-US" dirty="0"/>
              <a:t>Basic definitions. Impression management. Visual, verbal and nonverbal means. Nervous control. Rehearsals. </a:t>
            </a:r>
            <a:endParaRPr lang="uk-UA" dirty="0"/>
          </a:p>
        </p:txBody>
      </p:sp>
    </p:spTree>
    <p:extLst>
      <p:ext uri="{BB962C8B-B14F-4D97-AF65-F5344CB8AC3E}">
        <p14:creationId xmlns:p14="http://schemas.microsoft.com/office/powerpoint/2010/main" val="1158180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12968" cy="850106"/>
          </a:xfrm>
        </p:spPr>
        <p:txBody>
          <a:bodyPr>
            <a:normAutofit fontScale="90000"/>
          </a:bodyPr>
          <a:lstStyle/>
          <a:p>
            <a:r>
              <a:rPr lang="en-US" b="1" dirty="0">
                <a:solidFill>
                  <a:srgbClr val="002060"/>
                </a:solidFill>
                <a:latin typeface="Arial" charset="0"/>
              </a:rPr>
              <a:t>Logical Fallacies Examples (continuation)</a:t>
            </a:r>
            <a:endParaRPr lang="ru-RU" dirty="0"/>
          </a:p>
        </p:txBody>
      </p:sp>
      <p:sp>
        <p:nvSpPr>
          <p:cNvPr id="3" name="Объект 2"/>
          <p:cNvSpPr>
            <a:spLocks noGrp="1"/>
          </p:cNvSpPr>
          <p:nvPr>
            <p:ph idx="1"/>
          </p:nvPr>
        </p:nvSpPr>
        <p:spPr/>
        <p:txBody>
          <a:bodyPr>
            <a:normAutofit fontScale="85000" lnSpcReduction="10000"/>
          </a:bodyPr>
          <a:lstStyle/>
          <a:p>
            <a:pPr marL="0" indent="0">
              <a:buNone/>
            </a:pPr>
            <a:r>
              <a:rPr lang="en-US" dirty="0">
                <a:solidFill>
                  <a:srgbClr val="FF0000"/>
                </a:solidFill>
              </a:rPr>
              <a:t>Circular reasoning </a:t>
            </a:r>
            <a:r>
              <a:rPr lang="en-US" dirty="0"/>
              <a:t>- there is just one premise, and the conclusion simply restates it in a slightly different form. </a:t>
            </a:r>
          </a:p>
          <a:p>
            <a:pPr marL="0" indent="0">
              <a:buNone/>
            </a:pPr>
            <a:r>
              <a:rPr lang="en-US" dirty="0"/>
              <a:t>	</a:t>
            </a:r>
            <a:r>
              <a:rPr lang="en-US" dirty="0">
                <a:solidFill>
                  <a:srgbClr val="00B050"/>
                </a:solidFill>
              </a:rPr>
              <a:t>Example</a:t>
            </a:r>
            <a:r>
              <a:rPr lang="en-US" dirty="0"/>
              <a:t>: “I told you to clean your room!” “Why?” “Because I said so!” </a:t>
            </a:r>
          </a:p>
          <a:p>
            <a:pPr marL="0" indent="0">
              <a:buNone/>
            </a:pPr>
            <a:r>
              <a:rPr lang="en-US" dirty="0">
                <a:solidFill>
                  <a:srgbClr val="FF0000"/>
                </a:solidFill>
              </a:rPr>
              <a:t>Equivocation</a:t>
            </a:r>
            <a:r>
              <a:rPr lang="en-US" dirty="0"/>
              <a:t> - uses a word twice, each time implying a different meaning of that word, or uses one word that could mean at least two different things. </a:t>
            </a:r>
          </a:p>
          <a:p>
            <a:pPr marL="0" indent="0">
              <a:buNone/>
            </a:pPr>
            <a:r>
              <a:rPr lang="en-US" dirty="0"/>
              <a:t>	</a:t>
            </a:r>
            <a:r>
              <a:rPr lang="en-US" dirty="0">
                <a:solidFill>
                  <a:srgbClr val="00B050"/>
                </a:solidFill>
              </a:rPr>
              <a:t>Example</a:t>
            </a:r>
            <a:r>
              <a:rPr lang="en-US" dirty="0"/>
              <a:t>: “Hot dogs are better than nothing. Nothing is better than steak. Therefore, hot dogs are better than steak.“</a:t>
            </a:r>
          </a:p>
          <a:p>
            <a:endParaRPr lang="ru-RU"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352" y="2492896"/>
            <a:ext cx="1115616" cy="111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5558572"/>
            <a:ext cx="2088232" cy="130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78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a:xfrm>
            <a:off x="251520" y="3071"/>
            <a:ext cx="8507288" cy="850106"/>
          </a:xfrm>
        </p:spPr>
        <p:txBody>
          <a:bodyPr>
            <a:normAutofit fontScale="90000"/>
          </a:bodyPr>
          <a:lstStyle/>
          <a:p>
            <a:br>
              <a:rPr lang="ru-RU" sz="2000" dirty="0">
                <a:solidFill>
                  <a:srgbClr val="000000"/>
                </a:solidFill>
                <a:latin typeface="Arial" charset="0"/>
              </a:rPr>
            </a:br>
            <a:r>
              <a:rPr lang="en-US" b="1" dirty="0">
                <a:solidFill>
                  <a:srgbClr val="002060"/>
                </a:solidFill>
                <a:latin typeface="Arial" charset="0"/>
              </a:rPr>
              <a:t>Logical Fallacies Examples (continuation)</a:t>
            </a:r>
            <a:endParaRPr lang="ru-RU" b="1" dirty="0">
              <a:solidFill>
                <a:srgbClr val="002060"/>
              </a:solidFill>
            </a:endParaRPr>
          </a:p>
        </p:txBody>
      </p:sp>
      <p:sp>
        <p:nvSpPr>
          <p:cNvPr id="12291" name="Содержимое 2"/>
          <p:cNvSpPr>
            <a:spLocks noGrp="1"/>
          </p:cNvSpPr>
          <p:nvPr>
            <p:ph idx="1"/>
          </p:nvPr>
        </p:nvSpPr>
        <p:spPr>
          <a:xfrm>
            <a:off x="457200" y="1052736"/>
            <a:ext cx="8435280" cy="5805264"/>
          </a:xfrm>
        </p:spPr>
        <p:txBody>
          <a:bodyPr>
            <a:noAutofit/>
          </a:bodyPr>
          <a:lstStyle/>
          <a:p>
            <a:pPr marL="0" indent="0">
              <a:buNone/>
            </a:pPr>
            <a:r>
              <a:rPr lang="en-US" sz="2400" dirty="0"/>
              <a:t> </a:t>
            </a:r>
            <a:r>
              <a:rPr lang="en-US" sz="2400" dirty="0">
                <a:solidFill>
                  <a:srgbClr val="FF0000"/>
                </a:solidFill>
              </a:rPr>
              <a:t>“Red herrings”  </a:t>
            </a:r>
            <a:r>
              <a:rPr lang="en-US" sz="2400" dirty="0"/>
              <a:t>– are simply any unrelated topic that is brought  into an argument to divert attention from the subject at hand.</a:t>
            </a:r>
          </a:p>
          <a:p>
            <a:pPr marL="0" indent="0">
              <a:buNone/>
            </a:pPr>
            <a:r>
              <a:rPr lang="en-US" sz="2400" dirty="0"/>
              <a:t>	</a:t>
            </a:r>
            <a:r>
              <a:rPr lang="en-US" sz="2400" dirty="0">
                <a:solidFill>
                  <a:srgbClr val="00B050"/>
                </a:solidFill>
              </a:rPr>
              <a:t>Example</a:t>
            </a:r>
            <a:r>
              <a:rPr lang="en-US" sz="2400" dirty="0"/>
              <a:t>: “Nuclear power is a necessity, even though it has the potential to be dangerous. You know what is really dangerous, though? Bathtubs. More people die in accidents in their bathtubs every year than you can imagine.”</a:t>
            </a:r>
            <a:endParaRPr lang="ru-RU"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810000"/>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672" y="4048336"/>
            <a:ext cx="2571328" cy="257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descr="Похожее изображени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293096"/>
            <a:ext cx="2322667" cy="232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246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solidFill>
                  <a:srgbClr val="002060"/>
                </a:solidFill>
              </a:rPr>
              <a:t>Logical Fallacies Examples</a:t>
            </a:r>
            <a:r>
              <a:rPr lang="ru-RU" b="1" dirty="0">
                <a:solidFill>
                  <a:srgbClr val="002060"/>
                </a:solidFill>
              </a:rPr>
              <a:t> (</a:t>
            </a:r>
            <a:r>
              <a:rPr lang="en-US" b="1" dirty="0">
                <a:solidFill>
                  <a:srgbClr val="002060"/>
                </a:solidFill>
              </a:rPr>
              <a:t>continuation</a:t>
            </a:r>
            <a:r>
              <a:rPr lang="ru-RU" b="1" dirty="0">
                <a:solidFill>
                  <a:srgbClr val="002060"/>
                </a:solidFill>
              </a:rPr>
              <a:t>)</a:t>
            </a:r>
            <a:endParaRPr lang="ru-RU" dirty="0"/>
          </a:p>
        </p:txBody>
      </p:sp>
      <p:sp>
        <p:nvSpPr>
          <p:cNvPr id="3" name="Объект 2"/>
          <p:cNvSpPr>
            <a:spLocks noGrp="1"/>
          </p:cNvSpPr>
          <p:nvPr>
            <p:ph idx="1"/>
          </p:nvPr>
        </p:nvSpPr>
        <p:spPr>
          <a:xfrm>
            <a:off x="467544" y="1628800"/>
            <a:ext cx="8229600" cy="4525963"/>
          </a:xfrm>
        </p:spPr>
        <p:txBody>
          <a:bodyPr>
            <a:normAutofit lnSpcReduction="10000"/>
          </a:bodyPr>
          <a:lstStyle/>
          <a:p>
            <a:pPr marL="0" indent="0">
              <a:buNone/>
              <a:defRPr/>
            </a:pPr>
            <a:r>
              <a:rPr lang="en-US" sz="2800" b="1" dirty="0">
                <a:solidFill>
                  <a:srgbClr val="FF0000"/>
                </a:solidFill>
              </a:rPr>
              <a:t>Post Hoc</a:t>
            </a:r>
            <a:r>
              <a:rPr lang="ru-RU" sz="2800" b="1" dirty="0">
                <a:solidFill>
                  <a:srgbClr val="FF0000"/>
                </a:solidFill>
              </a:rPr>
              <a:t> (</a:t>
            </a:r>
            <a:r>
              <a:rPr lang="en-US" sz="2800" b="1" dirty="0">
                <a:solidFill>
                  <a:srgbClr val="FF0000"/>
                </a:solidFill>
              </a:rPr>
              <a:t>after this, therefore because of this</a:t>
            </a:r>
            <a:r>
              <a:rPr lang="ru-RU" sz="2800" b="1" dirty="0">
                <a:solidFill>
                  <a:srgbClr val="FF0000"/>
                </a:solidFill>
              </a:rPr>
              <a:t>)</a:t>
            </a:r>
            <a:r>
              <a:rPr lang="ru-RU" sz="2800" dirty="0">
                <a:solidFill>
                  <a:srgbClr val="FF0000"/>
                </a:solidFill>
              </a:rPr>
              <a:t> </a:t>
            </a:r>
            <a:r>
              <a:rPr lang="ru-RU" sz="2800" dirty="0"/>
              <a:t>– </a:t>
            </a:r>
            <a:r>
              <a:rPr lang="en-US" sz="2800" dirty="0"/>
              <a:t> occurs when an assumption is made, because one event precedes another</a:t>
            </a:r>
            <a:r>
              <a:rPr lang="ru-RU" sz="2800" dirty="0"/>
              <a:t>. </a:t>
            </a:r>
          </a:p>
          <a:p>
            <a:pPr marL="0" lvl="1" indent="0">
              <a:spcBef>
                <a:spcPts val="0"/>
              </a:spcBef>
              <a:buNone/>
              <a:defRPr/>
            </a:pPr>
            <a:r>
              <a:rPr lang="en-US" dirty="0">
                <a:solidFill>
                  <a:srgbClr val="00B050"/>
                </a:solidFill>
                <a:latin typeface="Arial" pitchFamily="34" charset="0"/>
                <a:cs typeface="Arial" pitchFamily="34" charset="0"/>
              </a:rPr>
              <a:t>     Example</a:t>
            </a:r>
            <a:r>
              <a:rPr lang="en-US" dirty="0">
                <a:latin typeface="Arial" pitchFamily="34" charset="0"/>
                <a:cs typeface="Arial" pitchFamily="34" charset="0"/>
              </a:rPr>
              <a:t>:</a:t>
            </a:r>
            <a:r>
              <a:rPr lang="ru-RU" dirty="0">
                <a:latin typeface="Arial" pitchFamily="34" charset="0"/>
                <a:cs typeface="Arial" pitchFamily="34" charset="0"/>
              </a:rPr>
              <a:t> </a:t>
            </a:r>
            <a:r>
              <a:rPr lang="en-US" dirty="0">
                <a:latin typeface="Arial" pitchFamily="34" charset="0"/>
                <a:cs typeface="Arial" pitchFamily="34" charset="0"/>
              </a:rPr>
              <a:t>A tenant moves into an apartment and the building's furnace goes faulty. The manager blames the tenant's arrival for the malfunction.  </a:t>
            </a:r>
          </a:p>
          <a:p>
            <a:pPr marL="0" lvl="1" indent="0">
              <a:spcBef>
                <a:spcPts val="0"/>
              </a:spcBef>
              <a:buNone/>
              <a:defRPr/>
            </a:pPr>
            <a:r>
              <a:rPr lang="en-US" sz="2800" b="1" dirty="0">
                <a:solidFill>
                  <a:srgbClr val="FF0000"/>
                </a:solidFill>
                <a:latin typeface="Arial" pitchFamily="34" charset="0"/>
                <a:cs typeface="Arial" pitchFamily="34" charset="0"/>
              </a:rPr>
              <a:t>Hasty generalization </a:t>
            </a:r>
            <a:r>
              <a:rPr lang="ru-RU" sz="2800" i="1" dirty="0">
                <a:latin typeface="Arial" pitchFamily="34" charset="0"/>
                <a:cs typeface="Arial" pitchFamily="34" charset="0"/>
              </a:rPr>
              <a:t>– </a:t>
            </a:r>
            <a:r>
              <a:rPr lang="en-US" sz="2800" dirty="0">
                <a:latin typeface="Arial" pitchFamily="34" charset="0"/>
                <a:cs typeface="Arial" pitchFamily="34" charset="0"/>
              </a:rPr>
              <a:t>when premises do not contain enough evidence to draw a conclusion.</a:t>
            </a:r>
            <a:endParaRPr lang="ru-RU" sz="2800" dirty="0">
              <a:latin typeface="Arial" pitchFamily="34" charset="0"/>
              <a:cs typeface="Arial" pitchFamily="34" charset="0"/>
            </a:endParaRPr>
          </a:p>
          <a:p>
            <a:pPr marL="0" lvl="1" indent="0">
              <a:spcBef>
                <a:spcPts val="0"/>
              </a:spcBef>
              <a:buNone/>
              <a:defRPr/>
            </a:pPr>
            <a:r>
              <a:rPr lang="en-US" dirty="0">
                <a:solidFill>
                  <a:srgbClr val="00B050"/>
                </a:solidFill>
                <a:latin typeface="Arial" pitchFamily="34" charset="0"/>
                <a:cs typeface="Arial" pitchFamily="34" charset="0"/>
              </a:rPr>
              <a:t>     Example</a:t>
            </a:r>
            <a:r>
              <a:rPr lang="en-US" dirty="0">
                <a:latin typeface="Arial" pitchFamily="34" charset="0"/>
                <a:cs typeface="Arial" pitchFamily="34" charset="0"/>
              </a:rPr>
              <a:t>:</a:t>
            </a:r>
            <a:r>
              <a:rPr lang="ru-RU" dirty="0">
                <a:latin typeface="Arial" pitchFamily="34" charset="0"/>
                <a:cs typeface="Arial" pitchFamily="34" charset="0"/>
              </a:rPr>
              <a:t> </a:t>
            </a:r>
            <a:r>
              <a:rPr lang="en-US" dirty="0">
                <a:latin typeface="Arial" pitchFamily="34" charset="0"/>
                <a:cs typeface="Arial" pitchFamily="34" charset="0"/>
              </a:rPr>
              <a:t>That new police drama is a really well done show. All police dramas are great shows. </a:t>
            </a:r>
          </a:p>
        </p:txBody>
      </p:sp>
    </p:spTree>
    <p:extLst>
      <p:ext uri="{BB962C8B-B14F-4D97-AF65-F5344CB8AC3E}">
        <p14:creationId xmlns:p14="http://schemas.microsoft.com/office/powerpoint/2010/main" val="1803124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6588224" cy="850106"/>
          </a:xfrm>
        </p:spPr>
        <p:txBody>
          <a:bodyPr>
            <a:noAutofit/>
          </a:bodyPr>
          <a:lstStyle/>
          <a:p>
            <a:r>
              <a:rPr lang="en-US" sz="3200" b="1" dirty="0">
                <a:solidFill>
                  <a:srgbClr val="002060"/>
                </a:solidFill>
              </a:rPr>
              <a:t>Logical Fallacies Examples</a:t>
            </a:r>
            <a:endParaRPr lang="ru-RU" sz="3200" b="1" dirty="0">
              <a:solidFill>
                <a:srgbClr val="002060"/>
              </a:solidFill>
            </a:endParaRPr>
          </a:p>
        </p:txBody>
      </p:sp>
      <p:sp>
        <p:nvSpPr>
          <p:cNvPr id="3" name="Содержимое 2"/>
          <p:cNvSpPr>
            <a:spLocks noGrp="1"/>
          </p:cNvSpPr>
          <p:nvPr>
            <p:ph idx="1"/>
          </p:nvPr>
        </p:nvSpPr>
        <p:spPr>
          <a:xfrm>
            <a:off x="251520" y="1412776"/>
            <a:ext cx="8640960" cy="5445224"/>
          </a:xfrm>
        </p:spPr>
        <p:txBody>
          <a:bodyPr>
            <a:noAutofit/>
          </a:bodyPr>
          <a:lstStyle/>
          <a:p>
            <a:pPr marL="0" indent="0">
              <a:buNone/>
              <a:defRPr/>
            </a:pPr>
            <a:r>
              <a:rPr lang="en-US" sz="2600" b="1" dirty="0">
                <a:solidFill>
                  <a:srgbClr val="FF0000"/>
                </a:solidFill>
              </a:rPr>
              <a:t>“Chicken and egg” fallacy </a:t>
            </a:r>
            <a:r>
              <a:rPr lang="ru-RU" sz="2600" dirty="0"/>
              <a:t>- </a:t>
            </a:r>
            <a:r>
              <a:rPr lang="en-US" sz="2600" dirty="0"/>
              <a:t> an error by confusing cause and effect. </a:t>
            </a:r>
          </a:p>
          <a:p>
            <a:pPr marL="0" indent="0">
              <a:buNone/>
              <a:defRPr/>
            </a:pPr>
            <a:r>
              <a:rPr lang="en-US" sz="2600" dirty="0">
                <a:solidFill>
                  <a:srgbClr val="00B050"/>
                </a:solidFill>
                <a:latin typeface="Arial" pitchFamily="34" charset="0"/>
                <a:cs typeface="Arial" pitchFamily="34" charset="0"/>
              </a:rPr>
              <a:t>Example</a:t>
            </a:r>
            <a:r>
              <a:rPr lang="ru-RU" sz="2600" dirty="0">
                <a:latin typeface="Arial" pitchFamily="34" charset="0"/>
                <a:cs typeface="Arial" pitchFamily="34" charset="0"/>
              </a:rPr>
              <a:t>:  </a:t>
            </a:r>
            <a:r>
              <a:rPr lang="en-US" sz="2600" dirty="0">
                <a:latin typeface="Arial" pitchFamily="34" charset="0"/>
                <a:cs typeface="Arial" pitchFamily="34" charset="0"/>
              </a:rPr>
              <a:t> Last night I had a fever. This morning, I have a cold and a fever. The fever caused the cold.</a:t>
            </a:r>
          </a:p>
          <a:p>
            <a:pPr marL="0" indent="0">
              <a:buNone/>
              <a:defRPr/>
            </a:pPr>
            <a:r>
              <a:rPr lang="en-US" sz="2600" b="1" i="1" dirty="0"/>
              <a:t> </a:t>
            </a:r>
            <a:r>
              <a:rPr lang="en-US" sz="2600" b="1" dirty="0">
                <a:solidFill>
                  <a:srgbClr val="FF0000"/>
                </a:solidFill>
              </a:rPr>
              <a:t>Composition fallacy </a:t>
            </a:r>
            <a:r>
              <a:rPr lang="ru-RU" sz="2600" dirty="0"/>
              <a:t>– </a:t>
            </a:r>
            <a:r>
              <a:rPr lang="en-US" sz="2600" dirty="0"/>
              <a:t>by focusing on parts of a whole and drawing a conclusion based only on those parts. </a:t>
            </a:r>
            <a:r>
              <a:rPr lang="en-US" sz="2600" dirty="0">
                <a:solidFill>
                  <a:srgbClr val="00B050"/>
                </a:solidFill>
              </a:rPr>
              <a:t>Example</a:t>
            </a:r>
            <a:r>
              <a:rPr lang="en-US" sz="2600" dirty="0"/>
              <a:t>:</a:t>
            </a:r>
            <a:r>
              <a:rPr lang="ru-RU" sz="2600" dirty="0"/>
              <a:t> </a:t>
            </a:r>
            <a:r>
              <a:rPr lang="en-US" sz="2600" dirty="0"/>
              <a:t>Every player on their team is excellent. So their team must be excellent, too. </a:t>
            </a:r>
            <a:endParaRPr lang="ru-RU" sz="2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090" y="13626"/>
            <a:ext cx="2446910" cy="152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560922"/>
            <a:ext cx="3675325" cy="2297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683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solidFill>
                  <a:srgbClr val="002060"/>
                </a:solidFill>
              </a:rPr>
              <a:t>Logical Fallacies Examples</a:t>
            </a:r>
            <a:r>
              <a:rPr lang="ru-RU" b="1" dirty="0">
                <a:solidFill>
                  <a:srgbClr val="002060"/>
                </a:solidFill>
              </a:rPr>
              <a:t> (</a:t>
            </a:r>
            <a:r>
              <a:rPr lang="en-US" b="1" dirty="0">
                <a:solidFill>
                  <a:srgbClr val="002060"/>
                </a:solidFill>
              </a:rPr>
              <a:t>continuation</a:t>
            </a:r>
            <a:r>
              <a:rPr lang="ru-RU" b="1" dirty="0">
                <a:solidFill>
                  <a:srgbClr val="002060"/>
                </a:solidFill>
              </a:rPr>
              <a:t>)</a:t>
            </a:r>
            <a:endParaRPr lang="ru-RU" dirty="0"/>
          </a:p>
        </p:txBody>
      </p:sp>
      <p:sp>
        <p:nvSpPr>
          <p:cNvPr id="3" name="Объект 2"/>
          <p:cNvSpPr>
            <a:spLocks noGrp="1"/>
          </p:cNvSpPr>
          <p:nvPr>
            <p:ph idx="1"/>
          </p:nvPr>
        </p:nvSpPr>
        <p:spPr/>
        <p:txBody>
          <a:bodyPr>
            <a:normAutofit lnSpcReduction="10000"/>
          </a:bodyPr>
          <a:lstStyle/>
          <a:p>
            <a:pPr marL="0" indent="0">
              <a:buNone/>
            </a:pPr>
            <a:r>
              <a:rPr lang="en-US" b="1" dirty="0">
                <a:solidFill>
                  <a:srgbClr val="FF0000"/>
                </a:solidFill>
              </a:rPr>
              <a:t>Unfinished claim </a:t>
            </a:r>
            <a:r>
              <a:rPr lang="ru-RU" dirty="0"/>
              <a:t>– </a:t>
            </a:r>
            <a:r>
              <a:rPr lang="en-US" dirty="0"/>
              <a:t>when advertising claims the product is better, or has more of something, but does not finish the comparison.</a:t>
            </a:r>
          </a:p>
          <a:p>
            <a:pPr marL="0" indent="0">
              <a:buNone/>
            </a:pPr>
            <a:r>
              <a:rPr lang="en-US" dirty="0">
                <a:solidFill>
                  <a:srgbClr val="00B050"/>
                </a:solidFill>
              </a:rPr>
              <a:t>Examples</a:t>
            </a:r>
            <a:r>
              <a:rPr lang="en-US" dirty="0"/>
              <a:t>: "Magnavox gives you more." </a:t>
            </a:r>
            <a:r>
              <a:rPr lang="en-US" i="1" dirty="0">
                <a:solidFill>
                  <a:srgbClr val="FF0000"/>
                </a:solidFill>
              </a:rPr>
              <a:t>More what?</a:t>
            </a:r>
          </a:p>
          <a:p>
            <a:pPr marL="0" indent="0">
              <a:buNone/>
            </a:pPr>
            <a:r>
              <a:rPr lang="en-US" dirty="0"/>
              <a:t>"Anacin: Twice as much of the pain reliever doctors recommend most." </a:t>
            </a:r>
          </a:p>
          <a:p>
            <a:pPr marL="0" indent="0">
              <a:buNone/>
            </a:pPr>
            <a:r>
              <a:rPr lang="en-US" i="1" dirty="0"/>
              <a:t>Does not say </a:t>
            </a:r>
            <a:r>
              <a:rPr lang="en-US" i="1" dirty="0">
                <a:solidFill>
                  <a:srgbClr val="FF0000"/>
                </a:solidFill>
              </a:rPr>
              <a:t>twice as much of what </a:t>
            </a:r>
            <a:r>
              <a:rPr lang="en-US" i="1" dirty="0"/>
              <a:t>pain reliever.</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497" y="5373216"/>
            <a:ext cx="2218504"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114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7308304" cy="850106"/>
          </a:xfrm>
        </p:spPr>
        <p:txBody>
          <a:bodyPr>
            <a:normAutofit fontScale="90000"/>
          </a:bodyPr>
          <a:lstStyle/>
          <a:p>
            <a:r>
              <a:rPr lang="en-US" b="1" dirty="0">
                <a:solidFill>
                  <a:srgbClr val="F8971D"/>
                </a:solidFill>
              </a:rPr>
              <a:t>Example of statistics manipulation</a:t>
            </a:r>
            <a:endParaRPr lang="ru-RU" b="1" dirty="0">
              <a:solidFill>
                <a:srgbClr val="F8971D"/>
              </a:solidFill>
            </a:endParaRPr>
          </a:p>
        </p:txBody>
      </p:sp>
      <p:sp>
        <p:nvSpPr>
          <p:cNvPr id="3" name="Объект 2"/>
          <p:cNvSpPr>
            <a:spLocks noGrp="1"/>
          </p:cNvSpPr>
          <p:nvPr>
            <p:ph idx="1"/>
          </p:nvPr>
        </p:nvSpPr>
        <p:spPr>
          <a:xfrm>
            <a:off x="457200" y="1600200"/>
            <a:ext cx="8229600" cy="5257800"/>
          </a:xfrm>
        </p:spPr>
        <p:txBody>
          <a:bodyPr>
            <a:normAutofit/>
          </a:bodyPr>
          <a:lstStyle/>
          <a:p>
            <a:pPr marL="0" indent="0">
              <a:buNone/>
            </a:pPr>
            <a:r>
              <a:rPr lang="en-US" dirty="0"/>
              <a:t>Company claims it is edging out its competitor</a:t>
            </a:r>
          </a:p>
          <a:p>
            <a:pPr marL="0" indent="0">
              <a:buNone/>
            </a:pPr>
            <a:r>
              <a:rPr lang="en-US" dirty="0"/>
              <a:t>with higher sales. They are stated that</a:t>
            </a:r>
          </a:p>
          <a:p>
            <a:pPr marL="0" indent="0">
              <a:buNone/>
            </a:pPr>
            <a:r>
              <a:rPr lang="en-US" dirty="0"/>
              <a:t>they have had a </a:t>
            </a:r>
            <a:r>
              <a:rPr lang="en-US" dirty="0">
                <a:solidFill>
                  <a:srgbClr val="FF0000"/>
                </a:solidFill>
              </a:rPr>
              <a:t>50%</a:t>
            </a:r>
            <a:r>
              <a:rPr lang="en-US" dirty="0"/>
              <a:t> increase in sales, compared with only a </a:t>
            </a:r>
            <a:r>
              <a:rPr lang="en-US" dirty="0">
                <a:solidFill>
                  <a:srgbClr val="FF0000"/>
                </a:solidFill>
              </a:rPr>
              <a:t>25%</a:t>
            </a:r>
            <a:r>
              <a:rPr lang="en-US" dirty="0"/>
              <a:t> increase for their competitors. </a:t>
            </a:r>
          </a:p>
          <a:p>
            <a:pPr marL="0" indent="0">
              <a:buNone/>
            </a:pPr>
            <a:r>
              <a:rPr lang="en-US" b="1" dirty="0"/>
              <a:t> </a:t>
            </a:r>
            <a:r>
              <a:rPr lang="en-US" b="1" dirty="0">
                <a:solidFill>
                  <a:srgbClr val="F8971D"/>
                </a:solidFill>
              </a:rPr>
              <a:t>Is their claim  valid? </a:t>
            </a:r>
          </a:p>
          <a:p>
            <a:pPr marL="0" indent="0">
              <a:buNone/>
            </a:pPr>
            <a:r>
              <a:rPr lang="en-US" dirty="0"/>
              <a:t>What if the competitor sold </a:t>
            </a:r>
            <a:r>
              <a:rPr lang="en-US" dirty="0">
                <a:solidFill>
                  <a:srgbClr val="FF0000"/>
                </a:solidFill>
              </a:rPr>
              <a:t>2000</a:t>
            </a:r>
            <a:r>
              <a:rPr lang="en-US" dirty="0"/>
              <a:t> bicycles last year, and </a:t>
            </a:r>
            <a:r>
              <a:rPr lang="en-US" dirty="0">
                <a:solidFill>
                  <a:srgbClr val="FF0000"/>
                </a:solidFill>
              </a:rPr>
              <a:t>2400</a:t>
            </a:r>
            <a:r>
              <a:rPr lang="en-US" dirty="0"/>
              <a:t> this year; </a:t>
            </a:r>
          </a:p>
          <a:p>
            <a:pPr marL="0" indent="0">
              <a:buNone/>
            </a:pPr>
            <a:r>
              <a:rPr lang="en-US" dirty="0"/>
              <a:t>but the other company sold </a:t>
            </a:r>
            <a:r>
              <a:rPr lang="en-US" dirty="0">
                <a:solidFill>
                  <a:srgbClr val="FF0000"/>
                </a:solidFill>
              </a:rPr>
              <a:t>40</a:t>
            </a:r>
            <a:r>
              <a:rPr lang="en-US" dirty="0"/>
              <a:t> bicycles last year, and </a:t>
            </a:r>
            <a:r>
              <a:rPr lang="en-US" dirty="0">
                <a:solidFill>
                  <a:srgbClr val="FF0000"/>
                </a:solidFill>
              </a:rPr>
              <a:t>60</a:t>
            </a:r>
            <a:r>
              <a:rPr lang="en-US" dirty="0"/>
              <a:t> this year. Did they won the competition? </a:t>
            </a:r>
            <a:endParaRPr lang="ru-RU"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2114" y="23638"/>
            <a:ext cx="2011928" cy="149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A8F9D143-39BE-41EF-8621-44205C134E72}" type="slidenum">
              <a:rPr lang="en-GB" smtClean="0">
                <a:solidFill>
                  <a:prstClr val="black">
                    <a:tint val="75000"/>
                  </a:prstClr>
                </a:solidFill>
              </a:rPr>
              <a:pPr/>
              <a:t>25</a:t>
            </a:fld>
            <a:endParaRPr lang="en-GB">
              <a:solidFill>
                <a:prstClr val="black">
                  <a:tint val="75000"/>
                </a:prstClr>
              </a:solidFill>
            </a:endParaRPr>
          </a:p>
        </p:txBody>
      </p:sp>
    </p:spTree>
    <p:extLst>
      <p:ext uri="{BB962C8B-B14F-4D97-AF65-F5344CB8AC3E}">
        <p14:creationId xmlns:p14="http://schemas.microsoft.com/office/powerpoint/2010/main" val="60845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solidFill>
                  <a:srgbClr val="FF0000"/>
                </a:solidFill>
              </a:rPr>
              <a:t>Prevention of statistics manipulation</a:t>
            </a:r>
            <a:endParaRPr lang="uk-UA" dirty="0">
              <a:solidFill>
                <a:srgbClr val="FF0000"/>
              </a:solidFill>
            </a:endParaRPr>
          </a:p>
        </p:txBody>
      </p:sp>
      <p:sp>
        <p:nvSpPr>
          <p:cNvPr id="3" name="Объект 2"/>
          <p:cNvSpPr>
            <a:spLocks noGrp="1"/>
          </p:cNvSpPr>
          <p:nvPr>
            <p:ph idx="1"/>
          </p:nvPr>
        </p:nvSpPr>
        <p:spPr/>
        <p:txBody>
          <a:bodyPr/>
          <a:lstStyle/>
          <a:p>
            <a:pPr marL="0" indent="0">
              <a:buNone/>
            </a:pPr>
            <a:r>
              <a:rPr lang="en-US" dirty="0">
                <a:solidFill>
                  <a:srgbClr val="0070C0"/>
                </a:solidFill>
              </a:rPr>
              <a:t>Control questions:</a:t>
            </a:r>
          </a:p>
          <a:p>
            <a:r>
              <a:rPr lang="en-US" dirty="0"/>
              <a:t>Is this statistic reliable?</a:t>
            </a:r>
          </a:p>
          <a:p>
            <a:r>
              <a:rPr lang="en-US" dirty="0"/>
              <a:t>Is there no deliberate misrepresentation here?</a:t>
            </a:r>
          </a:p>
          <a:p>
            <a:r>
              <a:rPr lang="en-US" dirty="0"/>
              <a:t>Do they provide you with all the information you need to evaluate?</a:t>
            </a:r>
          </a:p>
          <a:p>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975776"/>
            <a:ext cx="3399439" cy="2875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15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solidFill>
                  <a:srgbClr val="FF0000"/>
                </a:solidFill>
              </a:rPr>
              <a:t>Activity 2. The distinction between facts and opinions</a:t>
            </a:r>
            <a:endParaRPr lang="ru-RU" dirty="0">
              <a:solidFill>
                <a:srgbClr val="FF0000"/>
              </a:solidFill>
            </a:endParaRPr>
          </a:p>
        </p:txBody>
      </p:sp>
      <p:sp>
        <p:nvSpPr>
          <p:cNvPr id="3" name="Содержимое 2"/>
          <p:cNvSpPr>
            <a:spLocks noGrp="1"/>
          </p:cNvSpPr>
          <p:nvPr>
            <p:ph idx="1"/>
          </p:nvPr>
        </p:nvSpPr>
        <p:spPr>
          <a:xfrm>
            <a:off x="457200" y="1600200"/>
            <a:ext cx="8435280" cy="5253481"/>
          </a:xfrm>
        </p:spPr>
        <p:txBody>
          <a:bodyPr>
            <a:normAutofit fontScale="92500" lnSpcReduction="20000"/>
          </a:bodyPr>
          <a:lstStyle/>
          <a:p>
            <a:pPr marL="0" indent="0">
              <a:buNone/>
            </a:pPr>
            <a:r>
              <a:rPr lang="en-US" sz="2800" b="1" dirty="0"/>
              <a:t>Mark each statement as (F) of fact or (O) opinion.  </a:t>
            </a:r>
          </a:p>
          <a:p>
            <a:pPr marL="0" indent="0">
              <a:buNone/>
            </a:pPr>
            <a:r>
              <a:rPr lang="en-US" sz="2800" dirty="0"/>
              <a:t>___ 1. World War II began on September 1, 1939.</a:t>
            </a:r>
          </a:p>
          <a:p>
            <a:pPr marL="0" indent="0">
              <a:buNone/>
            </a:pPr>
            <a:r>
              <a:rPr lang="en-US" sz="2800" dirty="0"/>
              <a:t>___ 2. Cream </a:t>
            </a:r>
            <a:r>
              <a:rPr lang="en-US" sz="2800" dirty="0" err="1"/>
              <a:t>Brylle</a:t>
            </a:r>
            <a:r>
              <a:rPr lang="en-US" sz="2800" dirty="0"/>
              <a:t> is the most </a:t>
            </a:r>
          </a:p>
          <a:p>
            <a:pPr marL="0" indent="0">
              <a:buNone/>
            </a:pPr>
            <a:r>
              <a:rPr lang="en-US" sz="2800" dirty="0"/>
              <a:t>           delicious dessert. </a:t>
            </a:r>
          </a:p>
          <a:p>
            <a:pPr marL="0" indent="0">
              <a:buNone/>
            </a:pPr>
            <a:r>
              <a:rPr lang="en-US" sz="2800" dirty="0"/>
              <a:t>___ 3. I went to rest in the </a:t>
            </a:r>
          </a:p>
          <a:p>
            <a:pPr marL="0" indent="0">
              <a:buNone/>
            </a:pPr>
            <a:r>
              <a:rPr lang="en-US" sz="2800" dirty="0"/>
              <a:t>       Carpathians in the past year. </a:t>
            </a:r>
          </a:p>
          <a:p>
            <a:pPr marL="0" indent="0">
              <a:buNone/>
            </a:pPr>
            <a:r>
              <a:rPr lang="en-US" sz="2800" dirty="0"/>
              <a:t>___ 4. To invest in the stock </a:t>
            </a:r>
          </a:p>
          <a:p>
            <a:pPr marL="0" indent="0">
              <a:buNone/>
            </a:pPr>
            <a:r>
              <a:rPr lang="en-US" sz="2800" dirty="0"/>
              <a:t>            market is a bad idea. </a:t>
            </a:r>
          </a:p>
          <a:p>
            <a:pPr marL="0" indent="0">
              <a:buNone/>
            </a:pPr>
            <a:r>
              <a:rPr lang="en-US" sz="2800" dirty="0"/>
              <a:t>____ 5. My presentation was great. Now the administration will pay attention to me.</a:t>
            </a:r>
          </a:p>
          <a:p>
            <a:pPr marL="0" indent="0">
              <a:buNone/>
            </a:pPr>
            <a:r>
              <a:rPr lang="en-US" sz="2800" dirty="0"/>
              <a:t>____ 6. My presentation was great. This was noted in my attestation.</a:t>
            </a:r>
            <a:endParaRPr lang="ru-RU" sz="2800" dirty="0"/>
          </a:p>
          <a:p>
            <a:pPr marL="0" indent="0">
              <a:buNone/>
            </a:pPr>
            <a:r>
              <a:rPr lang="en-US" sz="2800" dirty="0">
                <a:solidFill>
                  <a:srgbClr val="FF0000"/>
                </a:solidFill>
              </a:rPr>
              <a:t>What is your conclusion – how can we find the difference?</a:t>
            </a:r>
            <a:endParaRPr lang="ru-RU"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420889"/>
            <a:ext cx="3103240" cy="226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A8F9D143-39BE-41EF-8621-44205C134E72}" type="slidenum">
              <a:rPr lang="en-GB" smtClean="0">
                <a:solidFill>
                  <a:prstClr val="black">
                    <a:tint val="75000"/>
                  </a:prstClr>
                </a:solidFill>
              </a:rPr>
              <a:pPr/>
              <a:t>27</a:t>
            </a:fld>
            <a:endParaRPr lang="en-GB">
              <a:solidFill>
                <a:prstClr val="black">
                  <a:tint val="75000"/>
                </a:prstClr>
              </a:solidFill>
            </a:endParaRPr>
          </a:p>
        </p:txBody>
      </p:sp>
    </p:spTree>
    <p:extLst>
      <p:ext uri="{BB962C8B-B14F-4D97-AF65-F5344CB8AC3E}">
        <p14:creationId xmlns:p14="http://schemas.microsoft.com/office/powerpoint/2010/main" val="934176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725144"/>
            <a:ext cx="7772400" cy="1043831"/>
          </a:xfrm>
        </p:spPr>
        <p:txBody>
          <a:bodyPr>
            <a:normAutofit fontScale="90000"/>
          </a:bodyPr>
          <a:lstStyle/>
          <a:p>
            <a:r>
              <a:rPr lang="en-US" dirty="0"/>
              <a:t>PRESENTATION SKILLS </a:t>
            </a:r>
            <a:r>
              <a:rPr lang="en-US" dirty="0">
                <a:solidFill>
                  <a:srgbClr val="0070C0"/>
                </a:solidFill>
              </a:rPr>
              <a:t>(Impression management)</a:t>
            </a:r>
            <a:endParaRPr lang="uk-UA" dirty="0">
              <a:solidFill>
                <a:srgbClr val="0070C0"/>
              </a:solidFill>
            </a:endParaRPr>
          </a:p>
        </p:txBody>
      </p:sp>
      <p:sp>
        <p:nvSpPr>
          <p:cNvPr id="3" name="Текст 2"/>
          <p:cNvSpPr>
            <a:spLocks noGrp="1"/>
          </p:cNvSpPr>
          <p:nvPr>
            <p:ph type="body" idx="1"/>
          </p:nvPr>
        </p:nvSpPr>
        <p:spPr/>
        <p:txBody>
          <a:bodyPr/>
          <a:lstStyle/>
          <a:p>
            <a:endParaRPr lang="uk-UA"/>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404664"/>
            <a:ext cx="562121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049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rgbClr val="FF0000"/>
                </a:solidFill>
              </a:rPr>
              <a:t>Impression management definition</a:t>
            </a:r>
            <a:endParaRPr lang="uk-UA" dirty="0">
              <a:solidFill>
                <a:srgbClr val="FF0000"/>
              </a:solidFill>
            </a:endParaRPr>
          </a:p>
        </p:txBody>
      </p:sp>
      <p:sp>
        <p:nvSpPr>
          <p:cNvPr id="3" name="Объект 2"/>
          <p:cNvSpPr>
            <a:spLocks noGrp="1"/>
          </p:cNvSpPr>
          <p:nvPr>
            <p:ph idx="1"/>
          </p:nvPr>
        </p:nvSpPr>
        <p:spPr>
          <a:xfrm>
            <a:off x="457200" y="1600200"/>
            <a:ext cx="8229600" cy="5257800"/>
          </a:xfrm>
        </p:spPr>
        <p:txBody>
          <a:bodyPr>
            <a:normAutofit/>
          </a:bodyPr>
          <a:lstStyle/>
          <a:p>
            <a:pPr marL="0" indent="0">
              <a:buNone/>
            </a:pPr>
            <a:r>
              <a:rPr lang="en-US" dirty="0">
                <a:solidFill>
                  <a:srgbClr val="0070C0"/>
                </a:solidFill>
              </a:rPr>
              <a:t>Impression management </a:t>
            </a:r>
            <a:r>
              <a:rPr lang="en-US" dirty="0"/>
              <a:t>is a goal-directed conscious or unconscious process in which people attempt to influence the perceptions of other people about a person, object, or event.</a:t>
            </a:r>
          </a:p>
          <a:p>
            <a:r>
              <a:rPr lang="en-US" dirty="0">
                <a:solidFill>
                  <a:srgbClr val="0070C0"/>
                </a:solidFill>
              </a:rPr>
              <a:t>Verbal messages</a:t>
            </a:r>
          </a:p>
          <a:p>
            <a:r>
              <a:rPr lang="en-US" dirty="0">
                <a:solidFill>
                  <a:srgbClr val="0070C0"/>
                </a:solidFill>
              </a:rPr>
              <a:t>non-verbal messages</a:t>
            </a:r>
          </a:p>
          <a:p>
            <a:r>
              <a:rPr lang="en-US" dirty="0">
                <a:solidFill>
                  <a:srgbClr val="0070C0"/>
                </a:solidFill>
              </a:rPr>
              <a:t>with whom he/she/they associate</a:t>
            </a:r>
          </a:p>
          <a:p>
            <a:r>
              <a:rPr lang="en-US" dirty="0">
                <a:solidFill>
                  <a:srgbClr val="0070C0"/>
                </a:solidFill>
              </a:rPr>
              <a:t>person’s age or gender or ethnic origin</a:t>
            </a:r>
          </a:p>
          <a:p>
            <a:r>
              <a:rPr lang="en-US" dirty="0">
                <a:solidFill>
                  <a:srgbClr val="0070C0"/>
                </a:solidFill>
              </a:rPr>
              <a:t>what others have said about the person</a:t>
            </a:r>
            <a:endParaRPr lang="en-US" i="1" dirty="0">
              <a:solidFill>
                <a:srgbClr val="0070C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9" y="3501008"/>
            <a:ext cx="2366266" cy="273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19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solidFill>
                  <a:srgbClr val="FF0000"/>
                </a:solidFill>
              </a:rPr>
              <a:t>Do you think that critical thinking is equal to general academic abilities? </a:t>
            </a:r>
            <a:endParaRPr lang="uk-UA" dirty="0">
              <a:solidFill>
                <a:srgbClr val="FF00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441751351"/>
              </p:ext>
            </p:extLst>
          </p:nvPr>
        </p:nvGraphicFramePr>
        <p:xfrm>
          <a:off x="457200" y="1600200"/>
          <a:ext cx="8435280" cy="4863480"/>
        </p:xfrm>
        <a:graphic>
          <a:graphicData uri="http://schemas.openxmlformats.org/drawingml/2006/table">
            <a:tbl>
              <a:tblPr firstRow="1" bandRow="1">
                <a:tableStyleId>{5C22544A-7EE6-4342-B048-85BDC9FD1C3A}</a:tableStyleId>
              </a:tblPr>
              <a:tblGrid>
                <a:gridCol w="3774794">
                  <a:extLst>
                    <a:ext uri="{9D8B030D-6E8A-4147-A177-3AD203B41FA5}">
                      <a16:colId xmlns:a16="http://schemas.microsoft.com/office/drawing/2014/main" val="20000"/>
                    </a:ext>
                  </a:extLst>
                </a:gridCol>
                <a:gridCol w="4660486">
                  <a:extLst>
                    <a:ext uri="{9D8B030D-6E8A-4147-A177-3AD203B41FA5}">
                      <a16:colId xmlns:a16="http://schemas.microsoft.com/office/drawing/2014/main" val="20001"/>
                    </a:ext>
                  </a:extLst>
                </a:gridCol>
              </a:tblGrid>
              <a:tr h="748680">
                <a:tc>
                  <a:txBody>
                    <a:bodyPr/>
                    <a:lstStyle/>
                    <a:p>
                      <a:r>
                        <a:rPr lang="en-US" sz="3200" dirty="0"/>
                        <a:t>IQ</a:t>
                      </a:r>
                      <a:endParaRPr lang="uk-UA" sz="3200" dirty="0"/>
                    </a:p>
                  </a:txBody>
                  <a:tcPr/>
                </a:tc>
                <a:tc>
                  <a:txBody>
                    <a:bodyPr/>
                    <a:lstStyle/>
                    <a:p>
                      <a:r>
                        <a:rPr lang="en-US" sz="3200" dirty="0"/>
                        <a:t>Critical thinking</a:t>
                      </a:r>
                      <a:endParaRPr lang="uk-UA" sz="3200" dirty="0"/>
                    </a:p>
                  </a:txBody>
                  <a:tcPr/>
                </a:tc>
                <a:extLst>
                  <a:ext uri="{0D108BD9-81ED-4DB2-BD59-A6C34878D82A}">
                    <a16:rowId xmlns:a16="http://schemas.microsoft.com/office/drawing/2014/main" val="10000"/>
                  </a:ext>
                </a:extLst>
              </a:tr>
              <a:tr h="370840">
                <a:tc>
                  <a:txBody>
                    <a:bodyPr/>
                    <a:lstStyle/>
                    <a:p>
                      <a:r>
                        <a:rPr lang="en-US" sz="2400" dirty="0"/>
                        <a:t>- verbal memory;</a:t>
                      </a:r>
                    </a:p>
                    <a:p>
                      <a:r>
                        <a:rPr lang="en-US" sz="2400" dirty="0"/>
                        <a:t>- figural memory;</a:t>
                      </a:r>
                    </a:p>
                    <a:p>
                      <a:r>
                        <a:rPr lang="en-US" sz="2400" dirty="0"/>
                        <a:t>- logical thinking;</a:t>
                      </a:r>
                    </a:p>
                    <a:p>
                      <a:r>
                        <a:rPr lang="en-US" sz="2400" dirty="0"/>
                        <a:t>- figural-visual knowledge;</a:t>
                      </a:r>
                    </a:p>
                    <a:p>
                      <a:r>
                        <a:rPr lang="en-US" sz="2400" dirty="0"/>
                        <a:t>- numerical knowledge;</a:t>
                      </a:r>
                    </a:p>
                    <a:p>
                      <a:r>
                        <a:rPr lang="en-US" sz="2400" dirty="0"/>
                        <a:t>- general knowledge;</a:t>
                      </a:r>
                    </a:p>
                    <a:p>
                      <a:r>
                        <a:rPr lang="en-US" sz="2400" dirty="0"/>
                        <a:t>- attention level etc.</a:t>
                      </a:r>
                      <a:endParaRPr lang="uk-UA" sz="2400" dirty="0"/>
                    </a:p>
                  </a:txBody>
                  <a:tcPr/>
                </a:tc>
                <a:tc>
                  <a:txBody>
                    <a:bodyPr/>
                    <a:lstStyle/>
                    <a:p>
                      <a:r>
                        <a:rPr lang="en-US" sz="2400" dirty="0"/>
                        <a:t>- Understanding and use of oratory;</a:t>
                      </a:r>
                    </a:p>
                    <a:p>
                      <a:r>
                        <a:rPr lang="en-US" sz="2400" dirty="0"/>
                        <a:t>- Prediction and prevention of problems;</a:t>
                      </a:r>
                    </a:p>
                    <a:p>
                      <a:r>
                        <a:rPr lang="en-US" sz="2400" dirty="0"/>
                        <a:t>- Knowledge of  "logical fallacies“;</a:t>
                      </a:r>
                    </a:p>
                    <a:p>
                      <a:r>
                        <a:rPr lang="en-US" sz="2400" dirty="0"/>
                        <a:t>- Critical reading and writing style;</a:t>
                      </a:r>
                    </a:p>
                    <a:p>
                      <a:r>
                        <a:rPr lang="en-US" sz="2400" dirty="0"/>
                        <a:t>- Recognition of statistics manipulating;</a:t>
                      </a:r>
                    </a:p>
                    <a:p>
                      <a:r>
                        <a:rPr lang="en-US" sz="2400" dirty="0"/>
                        <a:t>- Recognition of manipulating in advertising and propaganda;</a:t>
                      </a:r>
                    </a:p>
                    <a:p>
                      <a:r>
                        <a:rPr lang="en-US" sz="2400" dirty="0"/>
                        <a:t>- Techniques of dishonest dispute etc.</a:t>
                      </a:r>
                      <a:endParaRPr lang="uk-UA" sz="2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031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noChangeArrowheads="1"/>
          </p:cNvSpPr>
          <p:nvPr>
            <p:ph type="title"/>
          </p:nvPr>
        </p:nvSpPr>
        <p:spPr/>
        <p:txBody>
          <a:bodyPr/>
          <a:lstStyle/>
          <a:p>
            <a:r>
              <a:rPr lang="en-US" altLang="ru-RU" b="1" dirty="0">
                <a:solidFill>
                  <a:srgbClr val="FF0000"/>
                </a:solidFill>
              </a:rPr>
              <a:t>Presentation Definition</a:t>
            </a:r>
            <a:endParaRPr lang="ru-RU" altLang="ru-RU" b="1" dirty="0">
              <a:solidFill>
                <a:srgbClr val="FF0000"/>
              </a:solidFill>
            </a:endParaRPr>
          </a:p>
        </p:txBody>
      </p:sp>
      <p:sp>
        <p:nvSpPr>
          <p:cNvPr id="6147" name="Объект 2"/>
          <p:cNvSpPr>
            <a:spLocks noGrp="1" noChangeArrowheads="1"/>
          </p:cNvSpPr>
          <p:nvPr>
            <p:ph idx="1"/>
          </p:nvPr>
        </p:nvSpPr>
        <p:spPr>
          <a:xfrm>
            <a:off x="326881" y="1795869"/>
            <a:ext cx="8353440" cy="5062131"/>
          </a:xfrm>
        </p:spPr>
        <p:txBody>
          <a:bodyPr/>
          <a:lstStyle/>
          <a:p>
            <a:pPr algn="just"/>
            <a:r>
              <a:rPr lang="en-US" altLang="ru-RU" dirty="0"/>
              <a:t> </a:t>
            </a:r>
            <a:r>
              <a:rPr lang="en-US" altLang="ru-RU" dirty="0">
                <a:solidFill>
                  <a:srgbClr val="0070C0"/>
                </a:solidFill>
              </a:rPr>
              <a:t>A presentation is </a:t>
            </a:r>
            <a:r>
              <a:rPr lang="en-US" altLang="ru-RU" dirty="0"/>
              <a:t>the set of techniques and skills required to successfully present oral information to others.	</a:t>
            </a:r>
          </a:p>
          <a:p>
            <a:pPr algn="just"/>
            <a:endParaRPr lang="en-US" altLang="ru-RU" dirty="0"/>
          </a:p>
          <a:p>
            <a:pPr algn="just"/>
            <a:endParaRPr lang="en-US" altLang="ru-RU" dirty="0"/>
          </a:p>
          <a:p>
            <a:pPr algn="just"/>
            <a:endParaRPr lang="en-US" altLang="ru-RU" dirty="0"/>
          </a:p>
          <a:p>
            <a:pPr algn="just"/>
            <a:endParaRPr lang="en-US" altLang="ru-RU" dirty="0"/>
          </a:p>
          <a:p>
            <a:pPr algn="just"/>
            <a:endParaRPr lang="en-US" altLang="ru-RU" dirty="0"/>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4861"/>
            <a:ext cx="9132480" cy="280973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86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1"/>
          <p:cNvSpPr>
            <a:spLocks noChangeArrowheads="1"/>
          </p:cNvSpPr>
          <p:nvPr/>
        </p:nvSpPr>
        <p:spPr bwMode="auto">
          <a:xfrm>
            <a:off x="718561" y="208823"/>
            <a:ext cx="8228160" cy="378759"/>
          </a:xfrm>
          <a:custGeom>
            <a:avLst/>
            <a:gdLst>
              <a:gd name="T0" fmla="*/ 2147483646 w 25197"/>
              <a:gd name="T1" fmla="*/ 2147483646 h 1161"/>
              <a:gd name="T2" fmla="*/ 2147483646 w 25197"/>
              <a:gd name="T3" fmla="*/ 2147483646 h 1161"/>
              <a:gd name="T4" fmla="*/ 0 w 25197"/>
              <a:gd name="T5" fmla="*/ 2147483646 h 1161"/>
              <a:gd name="T6" fmla="*/ 2147483646 w 25197"/>
              <a:gd name="T7" fmla="*/ 0 h 1161"/>
              <a:gd name="T8" fmla="*/ 0 60000 65536"/>
              <a:gd name="T9" fmla="*/ 5898240 60000 65536"/>
              <a:gd name="T10" fmla="*/ 11796480 60000 65536"/>
              <a:gd name="T11" fmla="*/ 17694720 60000 65536"/>
              <a:gd name="T12" fmla="*/ 0 w 25197"/>
              <a:gd name="T13" fmla="*/ 0 h 1161"/>
              <a:gd name="T14" fmla="*/ 25197 w 25197"/>
              <a:gd name="T15" fmla="*/ 1161 h 1161"/>
            </a:gdLst>
            <a:ahLst/>
            <a:cxnLst>
              <a:cxn ang="T8">
                <a:pos x="T0" y="T1"/>
              </a:cxn>
              <a:cxn ang="T9">
                <a:pos x="T2" y="T3"/>
              </a:cxn>
              <a:cxn ang="T10">
                <a:pos x="T4" y="T5"/>
              </a:cxn>
              <a:cxn ang="T11">
                <a:pos x="T6" y="T7"/>
              </a:cxn>
            </a:cxnLst>
            <a:rect l="T12" t="T13" r="T14" b="T15"/>
            <a:pathLst>
              <a:path w="25197" h="1161">
                <a:moveTo>
                  <a:pt x="0" y="0"/>
                </a:moveTo>
                <a:lnTo>
                  <a:pt x="25197" y="0"/>
                </a:lnTo>
                <a:lnTo>
                  <a:pt x="25197" y="1161"/>
                </a:lnTo>
                <a:lnTo>
                  <a:pt x="0" y="11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9pPr>
          </a:lstStyle>
          <a:p>
            <a:pPr algn="r" eaLnBrk="1">
              <a:buSzPct val="100000"/>
            </a:pPr>
            <a:r>
              <a:rPr lang="uk-UA" altLang="en-US" sz="2000">
                <a:solidFill>
                  <a:srgbClr val="000000"/>
                </a:solidFill>
                <a:latin typeface="Trebuchet MS" pitchFamily="34" charset="0"/>
              </a:rPr>
              <a:t>Presentation Skills</a:t>
            </a:r>
          </a:p>
        </p:txBody>
      </p:sp>
      <p:sp>
        <p:nvSpPr>
          <p:cNvPr id="7171" name="Line 2"/>
          <p:cNvSpPr>
            <a:spLocks noChangeShapeType="1"/>
          </p:cNvSpPr>
          <p:nvPr/>
        </p:nvSpPr>
        <p:spPr bwMode="auto">
          <a:xfrm>
            <a:off x="2024640" y="587581"/>
            <a:ext cx="6988320" cy="1441"/>
          </a:xfrm>
          <a:prstGeom prst="line">
            <a:avLst/>
          </a:prstGeom>
          <a:noFill/>
          <a:ln w="9360">
            <a:solidFill>
              <a:srgbClr val="3465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2" name="Text Box 3"/>
          <p:cNvSpPr txBox="1">
            <a:spLocks noChangeArrowheads="1"/>
          </p:cNvSpPr>
          <p:nvPr/>
        </p:nvSpPr>
        <p:spPr bwMode="auto">
          <a:xfrm>
            <a:off x="131040" y="1110358"/>
            <a:ext cx="8881920" cy="2484260"/>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algn="ctr" eaLnBrk="1">
              <a:lnSpc>
                <a:spcPct val="104000"/>
              </a:lnSpc>
              <a:buSzPct val="100000"/>
              <a:defRPr/>
            </a:pPr>
            <a:r>
              <a:rPr lang="en-US" altLang="en-US" sz="3300" b="1" dirty="0">
                <a:solidFill>
                  <a:schemeClr val="tx1"/>
                </a:solidFill>
                <a:latin typeface="+mj-lt"/>
              </a:rPr>
              <a:t>Three </a:t>
            </a:r>
            <a:r>
              <a:rPr lang="en-US" altLang="en-US" sz="3300" b="1" dirty="0">
                <a:solidFill>
                  <a:schemeClr val="tx1"/>
                </a:solidFill>
                <a:latin typeface="+mj-lt"/>
                <a:cs typeface="Arial" panose="020B0604020202020204" pitchFamily="34" charset="0"/>
              </a:rPr>
              <a:t>types </a:t>
            </a:r>
            <a:r>
              <a:rPr lang="en-US" altLang="en-US" sz="3300" b="1" dirty="0">
                <a:latin typeface="+mj-lt"/>
                <a:cs typeface="Arial" panose="020B0604020202020204" pitchFamily="34" charset="0"/>
              </a:rPr>
              <a:t>of presentation</a:t>
            </a:r>
          </a:p>
          <a:p>
            <a:pPr algn="ctr" eaLnBrk="1">
              <a:lnSpc>
                <a:spcPct val="104000"/>
              </a:lnSpc>
              <a:buSzPct val="100000"/>
              <a:defRPr/>
            </a:pPr>
            <a:r>
              <a:rPr lang="en-US" altLang="en-US" sz="3300" b="1" dirty="0">
                <a:latin typeface="+mj-lt"/>
                <a:cs typeface="Arial" panose="020B0604020202020204" pitchFamily="34" charset="0"/>
              </a:rPr>
              <a:t>might be identified</a:t>
            </a:r>
            <a:r>
              <a:rPr lang="uk-UA" altLang="en-US" sz="3300" b="1" dirty="0">
                <a:latin typeface="+mj-lt"/>
                <a:cs typeface="Arial" panose="020B0604020202020204" pitchFamily="34" charset="0"/>
              </a:rPr>
              <a:t>:</a:t>
            </a:r>
          </a:p>
          <a:p>
            <a:pPr>
              <a:lnSpc>
                <a:spcPct val="93000"/>
              </a:lnSpc>
              <a:spcBef>
                <a:spcPts val="1089"/>
              </a:spcBef>
              <a:spcAft>
                <a:spcPts val="907"/>
              </a:spcAft>
              <a:buSzPct val="100000"/>
              <a:defRPr/>
            </a:pPr>
            <a:endParaRPr lang="uk-UA" altLang="en-US" sz="2900" b="1" dirty="0">
              <a:latin typeface="Trebuchet MS" panose="020B0603020202020204" pitchFamily="34" charset="0"/>
            </a:endParaRPr>
          </a:p>
        </p:txBody>
      </p:sp>
      <p:sp>
        <p:nvSpPr>
          <p:cNvPr id="5124" name="Text Box 4"/>
          <p:cNvSpPr txBox="1">
            <a:spLocks noChangeArrowheads="1"/>
          </p:cNvSpPr>
          <p:nvPr/>
        </p:nvSpPr>
        <p:spPr bwMode="auto">
          <a:xfrm>
            <a:off x="326880" y="3565815"/>
            <a:ext cx="2643840" cy="1725301"/>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lnSpc>
                <a:spcPct val="104000"/>
              </a:lnSpc>
              <a:buSzPct val="100000"/>
              <a:defRPr/>
            </a:pPr>
            <a:r>
              <a:rPr lang="uk-UA" altLang="en-US" sz="2900" dirty="0">
                <a:latin typeface="+mn-lt"/>
              </a:rPr>
              <a:t>Information-giving</a:t>
            </a:r>
            <a:endParaRPr lang="en-US" altLang="en-US" sz="2900" dirty="0">
              <a:latin typeface="+mn-lt"/>
            </a:endParaRPr>
          </a:p>
          <a:p>
            <a:pPr algn="ctr">
              <a:lnSpc>
                <a:spcPct val="104000"/>
              </a:lnSpc>
              <a:buSzPct val="100000"/>
              <a:defRPr/>
            </a:pPr>
            <a:r>
              <a:rPr lang="en-US" altLang="en-US" sz="2200" dirty="0">
                <a:solidFill>
                  <a:srgbClr val="008000"/>
                </a:solidFill>
                <a:latin typeface="+mn-lt"/>
              </a:rPr>
              <a:t>(lecture, report)</a:t>
            </a:r>
          </a:p>
          <a:p>
            <a:pPr algn="ctr">
              <a:lnSpc>
                <a:spcPct val="104000"/>
              </a:lnSpc>
              <a:spcBef>
                <a:spcPts val="1089"/>
              </a:spcBef>
              <a:spcAft>
                <a:spcPts val="907"/>
              </a:spcAft>
              <a:buSzPct val="100000"/>
              <a:defRPr/>
            </a:pPr>
            <a:endParaRPr lang="uk-UA" altLang="en-US" sz="2900" dirty="0">
              <a:latin typeface="+mn-lt"/>
            </a:endParaRPr>
          </a:p>
          <a:p>
            <a:pPr>
              <a:lnSpc>
                <a:spcPct val="93000"/>
              </a:lnSpc>
              <a:spcBef>
                <a:spcPts val="1089"/>
              </a:spcBef>
              <a:spcAft>
                <a:spcPts val="907"/>
              </a:spcAft>
              <a:buSzPct val="100000"/>
              <a:defRPr/>
            </a:pPr>
            <a:endParaRPr lang="uk-UA" altLang="en-US" sz="2900" dirty="0">
              <a:latin typeface="Trebuchet MS" panose="020B0603020202020204" pitchFamily="34" charset="0"/>
            </a:endParaRPr>
          </a:p>
        </p:txBody>
      </p:sp>
      <p:sp>
        <p:nvSpPr>
          <p:cNvPr id="5125" name="Text Box 5"/>
          <p:cNvSpPr txBox="1">
            <a:spLocks noChangeArrowheads="1"/>
          </p:cNvSpPr>
          <p:nvPr/>
        </p:nvSpPr>
        <p:spPr bwMode="auto">
          <a:xfrm>
            <a:off x="3526560" y="4899394"/>
            <a:ext cx="2285280" cy="1958606"/>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gn="ctr">
              <a:lnSpc>
                <a:spcPct val="104000"/>
              </a:lnSpc>
              <a:buSzPct val="100000"/>
              <a:defRPr/>
            </a:pPr>
            <a:r>
              <a:rPr lang="uk-UA" altLang="en-US" sz="2900" dirty="0" err="1">
                <a:latin typeface="+mn-lt"/>
              </a:rPr>
              <a:t>Discursive</a:t>
            </a:r>
            <a:endParaRPr lang="en-US" altLang="en-US" sz="2900" dirty="0">
              <a:latin typeface="+mn-lt"/>
            </a:endParaRPr>
          </a:p>
          <a:p>
            <a:pPr algn="ctr">
              <a:lnSpc>
                <a:spcPct val="104000"/>
              </a:lnSpc>
              <a:buSzPct val="100000"/>
              <a:defRPr/>
            </a:pPr>
            <a:r>
              <a:rPr lang="en-US" altLang="en-US" sz="2200" dirty="0">
                <a:solidFill>
                  <a:srgbClr val="008000"/>
                </a:solidFill>
                <a:latin typeface="+mn-lt"/>
              </a:rPr>
              <a:t>(conference report, dissertation presentation)</a:t>
            </a:r>
            <a:endParaRPr lang="uk-UA" altLang="en-US" sz="2200" dirty="0">
              <a:solidFill>
                <a:srgbClr val="008000"/>
              </a:solidFill>
              <a:latin typeface="+mn-lt"/>
            </a:endParaRPr>
          </a:p>
          <a:p>
            <a:pPr>
              <a:lnSpc>
                <a:spcPct val="93000"/>
              </a:lnSpc>
              <a:spcBef>
                <a:spcPts val="1089"/>
              </a:spcBef>
              <a:spcAft>
                <a:spcPts val="907"/>
              </a:spcAft>
              <a:buSzPct val="100000"/>
              <a:defRPr/>
            </a:pPr>
            <a:endParaRPr lang="uk-UA" altLang="en-US" sz="2900" dirty="0">
              <a:latin typeface="Trebuchet MS" panose="020B0603020202020204" pitchFamily="34" charset="0"/>
            </a:endParaRPr>
          </a:p>
        </p:txBody>
      </p:sp>
      <p:sp>
        <p:nvSpPr>
          <p:cNvPr id="7175" name="Text Box 6"/>
          <p:cNvSpPr txBox="1">
            <a:spLocks noChangeArrowheads="1"/>
          </p:cNvSpPr>
          <p:nvPr/>
        </p:nvSpPr>
        <p:spPr bwMode="auto">
          <a:xfrm>
            <a:off x="6269760" y="3731433"/>
            <a:ext cx="2612160" cy="1787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eaLnBrk="1">
              <a:lnSpc>
                <a:spcPct val="104000"/>
              </a:lnSpc>
              <a:buSzPct val="100000"/>
            </a:pPr>
            <a:r>
              <a:rPr lang="uk-UA" altLang="en-US" sz="2900">
                <a:solidFill>
                  <a:srgbClr val="000000"/>
                </a:solidFill>
                <a:cs typeface="Arial" charset="0"/>
              </a:rPr>
              <a:t>Demonstrative</a:t>
            </a:r>
            <a:endParaRPr lang="en-US" altLang="en-US" sz="2900">
              <a:solidFill>
                <a:srgbClr val="000000"/>
              </a:solidFill>
              <a:cs typeface="Arial" charset="0"/>
            </a:endParaRPr>
          </a:p>
          <a:p>
            <a:pPr algn="ctr" eaLnBrk="1">
              <a:lnSpc>
                <a:spcPct val="104000"/>
              </a:lnSpc>
              <a:buSzPct val="100000"/>
            </a:pPr>
            <a:r>
              <a:rPr lang="en-US" altLang="en-US" sz="2200">
                <a:solidFill>
                  <a:srgbClr val="008000"/>
                </a:solidFill>
                <a:cs typeface="Arial" charset="0"/>
              </a:rPr>
              <a:t>(master-class, work-shop)</a:t>
            </a:r>
            <a:endParaRPr lang="uk-UA" altLang="en-US" sz="2200">
              <a:solidFill>
                <a:srgbClr val="008000"/>
              </a:solidFill>
              <a:cs typeface="Arial" charset="0"/>
            </a:endParaRPr>
          </a:p>
          <a:p>
            <a:pPr>
              <a:lnSpc>
                <a:spcPct val="93000"/>
              </a:lnSpc>
              <a:spcBef>
                <a:spcPts val="1089"/>
              </a:spcBef>
              <a:spcAft>
                <a:spcPts val="907"/>
              </a:spcAft>
              <a:buSzPct val="100000"/>
            </a:pPr>
            <a:endParaRPr lang="uk-UA" altLang="en-US" sz="2900">
              <a:solidFill>
                <a:srgbClr val="000000"/>
              </a:solidFill>
              <a:latin typeface="Trebuchet MS" pitchFamily="34" charset="0"/>
            </a:endParaRPr>
          </a:p>
        </p:txBody>
      </p:sp>
      <p:sp>
        <p:nvSpPr>
          <p:cNvPr id="7176" name="Line 7"/>
          <p:cNvSpPr>
            <a:spLocks noChangeShapeType="1"/>
          </p:cNvSpPr>
          <p:nvPr/>
        </p:nvSpPr>
        <p:spPr bwMode="auto">
          <a:xfrm>
            <a:off x="4505761" y="2351768"/>
            <a:ext cx="1440" cy="2547627"/>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7177" name="Line 8"/>
          <p:cNvSpPr>
            <a:spLocks noChangeShapeType="1"/>
          </p:cNvSpPr>
          <p:nvPr/>
        </p:nvSpPr>
        <p:spPr bwMode="auto">
          <a:xfrm flipH="1">
            <a:off x="1955520" y="2416574"/>
            <a:ext cx="1769760" cy="1178044"/>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7178" name="Line 9"/>
          <p:cNvSpPr>
            <a:spLocks noChangeShapeType="1"/>
          </p:cNvSpPr>
          <p:nvPr/>
        </p:nvSpPr>
        <p:spPr bwMode="auto">
          <a:xfrm>
            <a:off x="5351040" y="2382010"/>
            <a:ext cx="1828800" cy="1371024"/>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pic>
        <p:nvPicPr>
          <p:cNvPr id="7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936838"/>
            <a:ext cx="1468800" cy="186211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9441" y="5103896"/>
            <a:ext cx="2717280" cy="152800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1460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noChangeArrowheads="1"/>
          </p:cNvSpPr>
          <p:nvPr>
            <p:ph type="title"/>
          </p:nvPr>
        </p:nvSpPr>
        <p:spPr/>
        <p:txBody>
          <a:bodyPr>
            <a:normAutofit fontScale="90000"/>
          </a:bodyPr>
          <a:lstStyle/>
          <a:p>
            <a:r>
              <a:rPr lang="en-US" altLang="ru-RU" b="1" dirty="0">
                <a:solidFill>
                  <a:srgbClr val="FF0000"/>
                </a:solidFill>
              </a:rPr>
              <a:t>Self-control questions before preparation presentation</a:t>
            </a:r>
            <a:endParaRPr lang="ru-RU" altLang="ru-RU" b="1" dirty="0">
              <a:solidFill>
                <a:srgbClr val="FF0000"/>
              </a:solidFill>
            </a:endParaRPr>
          </a:p>
        </p:txBody>
      </p:sp>
      <p:sp>
        <p:nvSpPr>
          <p:cNvPr id="3" name="Объект 2"/>
          <p:cNvSpPr>
            <a:spLocks noGrp="1"/>
          </p:cNvSpPr>
          <p:nvPr>
            <p:ph idx="1"/>
          </p:nvPr>
        </p:nvSpPr>
        <p:spPr>
          <a:xfrm>
            <a:off x="251520" y="1600200"/>
            <a:ext cx="8435280" cy="4525963"/>
          </a:xfrm>
        </p:spPr>
        <p:txBody>
          <a:bodyPr>
            <a:normAutofit lnSpcReduction="10000"/>
          </a:bodyPr>
          <a:lstStyle/>
          <a:p>
            <a:pPr marL="514350" indent="-514350">
              <a:buFont typeface="+mj-lt"/>
              <a:buAutoNum type="arabicPeriod"/>
              <a:defRPr/>
            </a:pPr>
            <a:r>
              <a:rPr lang="en-US" dirty="0"/>
              <a:t>What is the main aim of the presentation and what message you want to deliver to the audience in the time limit set?</a:t>
            </a:r>
          </a:p>
          <a:p>
            <a:pPr marL="514350" indent="-514350">
              <a:buFont typeface="+mj-lt"/>
              <a:buAutoNum type="arabicPeriod"/>
              <a:defRPr/>
            </a:pPr>
            <a:r>
              <a:rPr lang="en-US" dirty="0">
                <a:solidFill>
                  <a:srgbClr val="0070C0"/>
                </a:solidFill>
              </a:rPr>
              <a:t>What is the current knowledge level of the audience and what new knowledge or awareness do you want the audience to have gained from your presentation?</a:t>
            </a:r>
          </a:p>
          <a:p>
            <a:pPr marL="514350" indent="-514350">
              <a:buFont typeface="+mj-lt"/>
              <a:buAutoNum type="arabicPeriod"/>
              <a:defRPr/>
            </a:pPr>
            <a:r>
              <a:rPr lang="en-US" dirty="0"/>
              <a:t>What is the most effective way to communicate this knowledge?</a:t>
            </a:r>
            <a:endParaRPr lang="ru-RU" dirty="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5654742"/>
            <a:ext cx="3131840" cy="120325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795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
          <p:cNvSpPr>
            <a:spLocks noChangeArrowheads="1"/>
          </p:cNvSpPr>
          <p:nvPr/>
        </p:nvSpPr>
        <p:spPr bwMode="auto">
          <a:xfrm>
            <a:off x="718561" y="208823"/>
            <a:ext cx="8228160" cy="378759"/>
          </a:xfrm>
          <a:custGeom>
            <a:avLst/>
            <a:gdLst>
              <a:gd name="T0" fmla="*/ 2147483646 w 25197"/>
              <a:gd name="T1" fmla="*/ 2147483646 h 1161"/>
              <a:gd name="T2" fmla="*/ 2147483646 w 25197"/>
              <a:gd name="T3" fmla="*/ 2147483646 h 1161"/>
              <a:gd name="T4" fmla="*/ 0 w 25197"/>
              <a:gd name="T5" fmla="*/ 2147483646 h 1161"/>
              <a:gd name="T6" fmla="*/ 2147483646 w 25197"/>
              <a:gd name="T7" fmla="*/ 0 h 1161"/>
              <a:gd name="T8" fmla="*/ 0 60000 65536"/>
              <a:gd name="T9" fmla="*/ 5898240 60000 65536"/>
              <a:gd name="T10" fmla="*/ 11796480 60000 65536"/>
              <a:gd name="T11" fmla="*/ 17694720 60000 65536"/>
              <a:gd name="T12" fmla="*/ 0 w 25197"/>
              <a:gd name="T13" fmla="*/ 0 h 1161"/>
              <a:gd name="T14" fmla="*/ 25197 w 25197"/>
              <a:gd name="T15" fmla="*/ 1161 h 1161"/>
            </a:gdLst>
            <a:ahLst/>
            <a:cxnLst>
              <a:cxn ang="T8">
                <a:pos x="T0" y="T1"/>
              </a:cxn>
              <a:cxn ang="T9">
                <a:pos x="T2" y="T3"/>
              </a:cxn>
              <a:cxn ang="T10">
                <a:pos x="T4" y="T5"/>
              </a:cxn>
              <a:cxn ang="T11">
                <a:pos x="T6" y="T7"/>
              </a:cxn>
            </a:cxnLst>
            <a:rect l="T12" t="T13" r="T14" b="T15"/>
            <a:pathLst>
              <a:path w="25197" h="1161">
                <a:moveTo>
                  <a:pt x="0" y="0"/>
                </a:moveTo>
                <a:lnTo>
                  <a:pt x="25197" y="0"/>
                </a:lnTo>
                <a:lnTo>
                  <a:pt x="25197" y="1161"/>
                </a:lnTo>
                <a:lnTo>
                  <a:pt x="0" y="11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9pPr>
          </a:lstStyle>
          <a:p>
            <a:pPr algn="r"/>
            <a:endParaRPr lang="uk-UA" altLang="en-US" sz="2000" dirty="0">
              <a:solidFill>
                <a:srgbClr val="000000"/>
              </a:solidFill>
              <a:latin typeface="Trebuchet MS" pitchFamily="34" charset="0"/>
            </a:endParaRPr>
          </a:p>
        </p:txBody>
      </p:sp>
      <p:sp>
        <p:nvSpPr>
          <p:cNvPr id="2" name="Text Box 3"/>
          <p:cNvSpPr txBox="1">
            <a:spLocks noChangeArrowheads="1"/>
          </p:cNvSpPr>
          <p:nvPr/>
        </p:nvSpPr>
        <p:spPr bwMode="auto">
          <a:xfrm>
            <a:off x="326880" y="783443"/>
            <a:ext cx="3005280" cy="774801"/>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defRPr/>
            </a:pPr>
            <a:r>
              <a:rPr lang="uk-UA" altLang="en-US" sz="3300" b="1" u="sng" dirty="0" err="1">
                <a:latin typeface="+mj-lt"/>
              </a:rPr>
              <a:t>Preparation</a:t>
            </a:r>
            <a:r>
              <a:rPr lang="uk-UA" altLang="en-US" sz="2900" b="1" u="sng" dirty="0">
                <a:latin typeface="Trebuchet MS" panose="020B0603020202020204" pitchFamily="34" charset="0"/>
              </a:rPr>
              <a:t> </a:t>
            </a:r>
          </a:p>
          <a:p>
            <a:pPr>
              <a:spcBef>
                <a:spcPts val="1089"/>
              </a:spcBef>
              <a:spcAft>
                <a:spcPts val="907"/>
              </a:spcAft>
              <a:defRPr/>
            </a:pPr>
            <a:endParaRPr lang="uk-UA" altLang="en-US" sz="2900" b="1" u="sng" dirty="0">
              <a:latin typeface="Trebuchet MS" panose="020B0603020202020204" pitchFamily="34" charset="0"/>
            </a:endParaRPr>
          </a:p>
        </p:txBody>
      </p:sp>
      <p:sp>
        <p:nvSpPr>
          <p:cNvPr id="11269" name="Line 4"/>
          <p:cNvSpPr>
            <a:spLocks noChangeShapeType="1"/>
          </p:cNvSpPr>
          <p:nvPr/>
        </p:nvSpPr>
        <p:spPr bwMode="auto">
          <a:xfrm flipV="1">
            <a:off x="446400" y="5730362"/>
            <a:ext cx="1440" cy="593342"/>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0" name="Line 5"/>
          <p:cNvSpPr>
            <a:spLocks noChangeShapeType="1"/>
          </p:cNvSpPr>
          <p:nvPr/>
        </p:nvSpPr>
        <p:spPr bwMode="auto">
          <a:xfrm>
            <a:off x="446401" y="5733243"/>
            <a:ext cx="1306080" cy="144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1" name="Line 6"/>
          <p:cNvSpPr>
            <a:spLocks noChangeShapeType="1"/>
          </p:cNvSpPr>
          <p:nvPr/>
        </p:nvSpPr>
        <p:spPr bwMode="auto">
          <a:xfrm flipV="1">
            <a:off x="1752481" y="5142781"/>
            <a:ext cx="1440" cy="593342"/>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2" name="Line 7"/>
          <p:cNvSpPr>
            <a:spLocks noChangeShapeType="1"/>
          </p:cNvSpPr>
          <p:nvPr/>
        </p:nvSpPr>
        <p:spPr bwMode="auto">
          <a:xfrm>
            <a:off x="1752480" y="5145661"/>
            <a:ext cx="1370880" cy="144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3" name="Line 8"/>
          <p:cNvSpPr>
            <a:spLocks noChangeShapeType="1"/>
          </p:cNvSpPr>
          <p:nvPr/>
        </p:nvSpPr>
        <p:spPr bwMode="auto">
          <a:xfrm flipV="1">
            <a:off x="3124800" y="4555199"/>
            <a:ext cx="1440" cy="593342"/>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4" name="Line 9"/>
          <p:cNvSpPr>
            <a:spLocks noChangeShapeType="1"/>
          </p:cNvSpPr>
          <p:nvPr/>
        </p:nvSpPr>
        <p:spPr bwMode="auto">
          <a:xfrm>
            <a:off x="3124800" y="4556638"/>
            <a:ext cx="1370880" cy="1441"/>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5" name="Line 10"/>
          <p:cNvSpPr>
            <a:spLocks noChangeShapeType="1"/>
          </p:cNvSpPr>
          <p:nvPr/>
        </p:nvSpPr>
        <p:spPr bwMode="auto">
          <a:xfrm flipV="1">
            <a:off x="4495680" y="3899930"/>
            <a:ext cx="1440" cy="659589"/>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6" name="Line 11"/>
          <p:cNvSpPr>
            <a:spLocks noChangeShapeType="1"/>
          </p:cNvSpPr>
          <p:nvPr/>
        </p:nvSpPr>
        <p:spPr bwMode="auto">
          <a:xfrm>
            <a:off x="4505761" y="3904251"/>
            <a:ext cx="1437120" cy="144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7" name="Line 12"/>
          <p:cNvSpPr>
            <a:spLocks noChangeShapeType="1"/>
          </p:cNvSpPr>
          <p:nvPr/>
        </p:nvSpPr>
        <p:spPr bwMode="auto">
          <a:xfrm flipV="1">
            <a:off x="5942881" y="2870222"/>
            <a:ext cx="1440" cy="105131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8" name="Line 13"/>
          <p:cNvSpPr>
            <a:spLocks noChangeShapeType="1"/>
          </p:cNvSpPr>
          <p:nvPr/>
        </p:nvSpPr>
        <p:spPr bwMode="auto">
          <a:xfrm>
            <a:off x="5942880" y="2874542"/>
            <a:ext cx="1501920" cy="1441"/>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79" name="Line 14"/>
          <p:cNvSpPr>
            <a:spLocks noChangeShapeType="1"/>
          </p:cNvSpPr>
          <p:nvPr/>
        </p:nvSpPr>
        <p:spPr bwMode="auto">
          <a:xfrm flipV="1">
            <a:off x="7444800" y="1303338"/>
            <a:ext cx="1440" cy="1574085"/>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1280" name="Line 15"/>
          <p:cNvSpPr>
            <a:spLocks noChangeShapeType="1"/>
          </p:cNvSpPr>
          <p:nvPr/>
        </p:nvSpPr>
        <p:spPr bwMode="auto">
          <a:xfrm>
            <a:off x="7444801" y="1306218"/>
            <a:ext cx="1501920" cy="144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pic>
        <p:nvPicPr>
          <p:cNvPr id="11281"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881" y="1412789"/>
            <a:ext cx="2024640" cy="23114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17"/>
          <p:cNvSpPr txBox="1">
            <a:spLocks noChangeArrowheads="1"/>
          </p:cNvSpPr>
          <p:nvPr/>
        </p:nvSpPr>
        <p:spPr bwMode="auto">
          <a:xfrm>
            <a:off x="522721" y="5813891"/>
            <a:ext cx="8424000" cy="694153"/>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defRPr/>
            </a:pPr>
            <a:r>
              <a:rPr lang="en-CA" altLang="en-US" sz="2200" dirty="0">
                <a:latin typeface="+mn-lt"/>
              </a:rPr>
              <a:t>prepare the first draft of the presentation</a:t>
            </a:r>
          </a:p>
          <a:p>
            <a:pPr>
              <a:lnSpc>
                <a:spcPct val="104000"/>
              </a:lnSpc>
              <a:defRPr/>
            </a:pPr>
            <a:r>
              <a:rPr lang="en-CA" altLang="en-US" dirty="0">
                <a:latin typeface="Trebuchet MS" panose="020B0603020202020204" pitchFamily="34" charset="0"/>
              </a:rPr>
              <a:t>                                                                            (Burns, T., </a:t>
            </a:r>
            <a:r>
              <a:rPr lang="en-CA" altLang="en-US" dirty="0" err="1">
                <a:latin typeface="Trebuchet MS" panose="020B0603020202020204" pitchFamily="34" charset="0"/>
              </a:rPr>
              <a:t>Sinfield</a:t>
            </a:r>
            <a:r>
              <a:rPr lang="en-CA" altLang="en-US" dirty="0">
                <a:latin typeface="Trebuchet MS" panose="020B0603020202020204" pitchFamily="34" charset="0"/>
              </a:rPr>
              <a:t>, S., 2004) </a:t>
            </a:r>
          </a:p>
          <a:p>
            <a:pPr>
              <a:lnSpc>
                <a:spcPct val="104000"/>
              </a:lnSpc>
              <a:defRPr/>
            </a:pPr>
            <a:endParaRPr lang="en-CA" altLang="en-US" sz="2200" dirty="0">
              <a:latin typeface="Trebuchet MS" panose="020B0603020202020204" pitchFamily="34" charset="0"/>
            </a:endParaRPr>
          </a:p>
        </p:txBody>
      </p:sp>
      <p:sp>
        <p:nvSpPr>
          <p:cNvPr id="6162" name="Text Box 18"/>
          <p:cNvSpPr txBox="1">
            <a:spLocks noChangeArrowheads="1"/>
          </p:cNvSpPr>
          <p:nvPr/>
        </p:nvSpPr>
        <p:spPr bwMode="auto">
          <a:xfrm>
            <a:off x="1828800" y="5250792"/>
            <a:ext cx="6073920" cy="694153"/>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defRPr/>
            </a:pPr>
            <a:r>
              <a:rPr lang="uk-UA" altLang="en-US" sz="2200" dirty="0">
                <a:latin typeface="+mn-lt"/>
              </a:rPr>
              <a:t>prepare </a:t>
            </a:r>
            <a:r>
              <a:rPr lang="uk-UA" altLang="en-US" sz="2200" dirty="0" err="1">
                <a:latin typeface="+mn-lt"/>
              </a:rPr>
              <a:t>the</a:t>
            </a:r>
            <a:r>
              <a:rPr lang="uk-UA" altLang="en-US" sz="2200" dirty="0">
                <a:latin typeface="+mn-lt"/>
              </a:rPr>
              <a:t> </a:t>
            </a:r>
            <a:r>
              <a:rPr lang="uk-UA" altLang="en-US" sz="2200" dirty="0" err="1">
                <a:latin typeface="+mn-lt"/>
              </a:rPr>
              <a:t>first</a:t>
            </a:r>
            <a:r>
              <a:rPr lang="uk-UA" altLang="en-US" sz="2200" dirty="0">
                <a:latin typeface="+mn-lt"/>
              </a:rPr>
              <a:t> </a:t>
            </a:r>
            <a:r>
              <a:rPr lang="uk-UA" altLang="en-US" sz="2200" dirty="0" err="1">
                <a:latin typeface="+mn-lt"/>
              </a:rPr>
              <a:t>set</a:t>
            </a:r>
            <a:r>
              <a:rPr lang="uk-UA" altLang="en-US" sz="2200" dirty="0">
                <a:latin typeface="+mn-lt"/>
              </a:rPr>
              <a:t> </a:t>
            </a:r>
            <a:r>
              <a:rPr lang="uk-UA" altLang="en-US" sz="2200" dirty="0" err="1">
                <a:latin typeface="+mn-lt"/>
              </a:rPr>
              <a:t>of</a:t>
            </a:r>
            <a:r>
              <a:rPr lang="uk-UA" altLang="en-US" sz="2200" dirty="0">
                <a:latin typeface="+mn-lt"/>
              </a:rPr>
              <a:t> </a:t>
            </a:r>
            <a:r>
              <a:rPr lang="en-US" altLang="en-US" sz="2200" dirty="0">
                <a:latin typeface="+mn-lt"/>
              </a:rPr>
              <a:t>slides</a:t>
            </a:r>
            <a:endParaRPr lang="uk-UA" altLang="en-US" sz="2200" dirty="0">
              <a:latin typeface="+mn-lt"/>
            </a:endParaRPr>
          </a:p>
          <a:p>
            <a:pPr>
              <a:spcBef>
                <a:spcPts val="1089"/>
              </a:spcBef>
              <a:spcAft>
                <a:spcPts val="907"/>
              </a:spcAft>
              <a:defRPr/>
            </a:pPr>
            <a:endParaRPr lang="uk-UA" altLang="en-US" sz="2200" dirty="0">
              <a:latin typeface="Trebuchet MS" panose="020B0603020202020204" pitchFamily="34" charset="0"/>
            </a:endParaRPr>
          </a:p>
        </p:txBody>
      </p:sp>
      <p:sp>
        <p:nvSpPr>
          <p:cNvPr id="6163" name="Text Box 19"/>
          <p:cNvSpPr txBox="1">
            <a:spLocks noChangeArrowheads="1"/>
          </p:cNvSpPr>
          <p:nvPr/>
        </p:nvSpPr>
        <p:spPr bwMode="auto">
          <a:xfrm>
            <a:off x="3265920" y="4637287"/>
            <a:ext cx="5261760" cy="694153"/>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defRPr/>
            </a:pPr>
            <a:r>
              <a:rPr lang="uk-UA" altLang="en-US" sz="2200" dirty="0" err="1">
                <a:latin typeface="+mn-lt"/>
              </a:rPr>
              <a:t>put</a:t>
            </a:r>
            <a:r>
              <a:rPr lang="uk-UA" altLang="en-US" sz="2200" dirty="0">
                <a:latin typeface="+mn-lt"/>
              </a:rPr>
              <a:t> </a:t>
            </a:r>
            <a:r>
              <a:rPr lang="uk-UA" altLang="en-US" sz="2200" dirty="0" err="1">
                <a:latin typeface="+mn-lt"/>
              </a:rPr>
              <a:t>the</a:t>
            </a:r>
            <a:r>
              <a:rPr lang="uk-UA" altLang="en-US" sz="2200" dirty="0">
                <a:latin typeface="+mn-lt"/>
              </a:rPr>
              <a:t> </a:t>
            </a:r>
            <a:r>
              <a:rPr lang="uk-UA" altLang="en-US" sz="2200" dirty="0" err="1">
                <a:latin typeface="+mn-lt"/>
              </a:rPr>
              <a:t>presentation</a:t>
            </a:r>
            <a:r>
              <a:rPr lang="uk-UA" altLang="en-US" sz="2200" dirty="0">
                <a:latin typeface="+mn-lt"/>
              </a:rPr>
              <a:t> </a:t>
            </a:r>
            <a:r>
              <a:rPr lang="uk-UA" altLang="en-US" sz="2200" dirty="0" err="1">
                <a:latin typeface="+mn-lt"/>
              </a:rPr>
              <a:t>aside</a:t>
            </a:r>
            <a:r>
              <a:rPr lang="uk-UA" altLang="en-US" sz="2200" dirty="0">
                <a:latin typeface="+mn-lt"/>
              </a:rPr>
              <a:t> </a:t>
            </a:r>
            <a:r>
              <a:rPr lang="uk-UA" altLang="en-US" sz="2200" dirty="0" err="1">
                <a:latin typeface="+mn-lt"/>
              </a:rPr>
              <a:t>for</a:t>
            </a:r>
            <a:r>
              <a:rPr lang="uk-UA" altLang="en-US" sz="2200" dirty="0">
                <a:latin typeface="+mn-lt"/>
              </a:rPr>
              <a:t> a </a:t>
            </a:r>
            <a:r>
              <a:rPr lang="uk-UA" altLang="en-US" sz="2200" dirty="0" err="1">
                <a:latin typeface="+mn-lt"/>
              </a:rPr>
              <a:t>while</a:t>
            </a:r>
            <a:endParaRPr lang="uk-UA" altLang="en-US" sz="2200" dirty="0">
              <a:latin typeface="+mn-lt"/>
            </a:endParaRPr>
          </a:p>
          <a:p>
            <a:pPr>
              <a:spcBef>
                <a:spcPts val="1089"/>
              </a:spcBef>
              <a:spcAft>
                <a:spcPts val="907"/>
              </a:spcAft>
              <a:defRPr/>
            </a:pPr>
            <a:endParaRPr lang="uk-UA" altLang="en-US" sz="2200" dirty="0">
              <a:latin typeface="Trebuchet MS" panose="020B0603020202020204" pitchFamily="34" charset="0"/>
            </a:endParaRPr>
          </a:p>
        </p:txBody>
      </p:sp>
      <p:sp>
        <p:nvSpPr>
          <p:cNvPr id="6164" name="Text Box 20"/>
          <p:cNvSpPr txBox="1">
            <a:spLocks noChangeArrowheads="1"/>
          </p:cNvSpPr>
          <p:nvPr/>
        </p:nvSpPr>
        <p:spPr bwMode="auto">
          <a:xfrm>
            <a:off x="4572000" y="4049706"/>
            <a:ext cx="5130720" cy="694153"/>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defRPr/>
            </a:pPr>
            <a:r>
              <a:rPr lang="uk-UA" altLang="en-US" sz="2200" dirty="0" err="1">
                <a:latin typeface="+mn-lt"/>
              </a:rPr>
              <a:t>review</a:t>
            </a:r>
            <a:r>
              <a:rPr lang="uk-UA" altLang="en-US" sz="2200" dirty="0">
                <a:latin typeface="+mn-lt"/>
              </a:rPr>
              <a:t>, </a:t>
            </a:r>
            <a:r>
              <a:rPr lang="uk-UA" altLang="en-US" sz="2200" dirty="0" err="1">
                <a:latin typeface="+mn-lt"/>
              </a:rPr>
              <a:t>revise</a:t>
            </a:r>
            <a:r>
              <a:rPr lang="uk-UA" altLang="en-US" sz="2200" dirty="0">
                <a:latin typeface="+mn-lt"/>
              </a:rPr>
              <a:t> </a:t>
            </a:r>
            <a:r>
              <a:rPr lang="uk-UA" altLang="en-US" sz="2200" dirty="0" err="1">
                <a:latin typeface="+mn-lt"/>
              </a:rPr>
              <a:t>and</a:t>
            </a:r>
            <a:r>
              <a:rPr lang="uk-UA" altLang="en-US" sz="2200" dirty="0">
                <a:latin typeface="+mn-lt"/>
              </a:rPr>
              <a:t> </a:t>
            </a:r>
            <a:r>
              <a:rPr lang="uk-UA" altLang="en-US" sz="2200" dirty="0" err="1">
                <a:latin typeface="+mn-lt"/>
              </a:rPr>
              <a:t>edit</a:t>
            </a:r>
            <a:r>
              <a:rPr lang="uk-UA" altLang="en-US" sz="2200" dirty="0">
                <a:latin typeface="+mn-lt"/>
              </a:rPr>
              <a:t> </a:t>
            </a:r>
            <a:r>
              <a:rPr lang="uk-UA" altLang="en-US" sz="2200" dirty="0" err="1">
                <a:latin typeface="+mn-lt"/>
              </a:rPr>
              <a:t>first</a:t>
            </a:r>
            <a:r>
              <a:rPr lang="uk-UA" altLang="en-US" sz="2200" dirty="0">
                <a:latin typeface="+mn-lt"/>
              </a:rPr>
              <a:t> </a:t>
            </a:r>
            <a:r>
              <a:rPr lang="en-US" altLang="en-US" sz="2200" dirty="0">
                <a:latin typeface="+mn-lt"/>
              </a:rPr>
              <a:t>version</a:t>
            </a:r>
            <a:endParaRPr lang="uk-UA" altLang="en-US" sz="2200" dirty="0">
              <a:latin typeface="+mn-lt"/>
            </a:endParaRPr>
          </a:p>
          <a:p>
            <a:pPr>
              <a:spcBef>
                <a:spcPts val="1089"/>
              </a:spcBef>
              <a:spcAft>
                <a:spcPts val="907"/>
              </a:spcAft>
              <a:defRPr/>
            </a:pPr>
            <a:endParaRPr lang="uk-UA" altLang="en-US" sz="2200" dirty="0">
              <a:latin typeface="Trebuchet MS" panose="020B0603020202020204" pitchFamily="34" charset="0"/>
            </a:endParaRPr>
          </a:p>
        </p:txBody>
      </p:sp>
      <p:sp>
        <p:nvSpPr>
          <p:cNvPr id="6165" name="Text Box 21"/>
          <p:cNvSpPr txBox="1">
            <a:spLocks noChangeArrowheads="1"/>
          </p:cNvSpPr>
          <p:nvPr/>
        </p:nvSpPr>
        <p:spPr bwMode="auto">
          <a:xfrm>
            <a:off x="6009121" y="2939350"/>
            <a:ext cx="2939040" cy="1385425"/>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defRPr/>
            </a:pPr>
            <a:r>
              <a:rPr lang="uk-UA" altLang="en-US" sz="2200" dirty="0" err="1">
                <a:latin typeface="+mn-lt"/>
              </a:rPr>
              <a:t>decide</a:t>
            </a:r>
            <a:r>
              <a:rPr lang="uk-UA" altLang="en-US" sz="2200" dirty="0">
                <a:latin typeface="+mn-lt"/>
              </a:rPr>
              <a:t> </a:t>
            </a:r>
            <a:r>
              <a:rPr lang="uk-UA" altLang="en-US" sz="2200" dirty="0" err="1">
                <a:latin typeface="+mn-lt"/>
              </a:rPr>
              <a:t>on</a:t>
            </a:r>
            <a:r>
              <a:rPr lang="uk-UA" altLang="en-US" sz="2200" dirty="0">
                <a:latin typeface="+mn-lt"/>
              </a:rPr>
              <a:t> </a:t>
            </a:r>
            <a:r>
              <a:rPr lang="uk-UA" altLang="en-US" sz="2200" dirty="0" err="1">
                <a:latin typeface="+mn-lt"/>
              </a:rPr>
              <a:t>the</a:t>
            </a:r>
            <a:r>
              <a:rPr lang="uk-UA" altLang="en-US" sz="2200" dirty="0">
                <a:latin typeface="+mn-lt"/>
              </a:rPr>
              <a:t> </a:t>
            </a:r>
            <a:r>
              <a:rPr lang="uk-UA" altLang="en-US" sz="2200" dirty="0" err="1">
                <a:latin typeface="+mn-lt"/>
              </a:rPr>
              <a:t>audio-visual</a:t>
            </a:r>
            <a:r>
              <a:rPr lang="uk-UA" altLang="en-US" sz="2200" dirty="0">
                <a:latin typeface="+mn-lt"/>
              </a:rPr>
              <a:t> </a:t>
            </a:r>
            <a:r>
              <a:rPr lang="uk-UA" altLang="en-US" sz="2200" dirty="0" err="1">
                <a:latin typeface="+mn-lt"/>
              </a:rPr>
              <a:t>aids</a:t>
            </a:r>
            <a:r>
              <a:rPr lang="uk-UA" altLang="en-US" sz="2200" dirty="0">
                <a:latin typeface="+mn-lt"/>
              </a:rPr>
              <a:t> </a:t>
            </a:r>
            <a:r>
              <a:rPr lang="uk-UA" altLang="en-US" sz="2200" dirty="0" err="1">
                <a:latin typeface="+mn-lt"/>
              </a:rPr>
              <a:t>that</a:t>
            </a:r>
            <a:r>
              <a:rPr lang="uk-UA" altLang="en-US" sz="2200" dirty="0">
                <a:latin typeface="+mn-lt"/>
              </a:rPr>
              <a:t> </a:t>
            </a:r>
            <a:r>
              <a:rPr lang="uk-UA" altLang="en-US" sz="2200" dirty="0" err="1">
                <a:latin typeface="+mn-lt"/>
              </a:rPr>
              <a:t>will</a:t>
            </a:r>
            <a:r>
              <a:rPr lang="uk-UA" altLang="en-US" sz="2200" dirty="0">
                <a:latin typeface="+mn-lt"/>
              </a:rPr>
              <a:t> </a:t>
            </a:r>
            <a:r>
              <a:rPr lang="uk-UA" altLang="en-US" sz="2200" dirty="0" err="1">
                <a:latin typeface="+mn-lt"/>
              </a:rPr>
              <a:t>be</a:t>
            </a:r>
            <a:r>
              <a:rPr lang="uk-UA" altLang="en-US" sz="2200" dirty="0">
                <a:latin typeface="+mn-lt"/>
              </a:rPr>
              <a:t> </a:t>
            </a:r>
            <a:r>
              <a:rPr lang="uk-UA" altLang="en-US" sz="2200" dirty="0" err="1">
                <a:latin typeface="+mn-lt"/>
              </a:rPr>
              <a:t>useful</a:t>
            </a:r>
            <a:endParaRPr lang="uk-UA" altLang="en-US" sz="2200" dirty="0">
              <a:latin typeface="+mn-lt"/>
            </a:endParaRPr>
          </a:p>
          <a:p>
            <a:pPr>
              <a:spcBef>
                <a:spcPts val="1089"/>
              </a:spcBef>
              <a:spcAft>
                <a:spcPts val="907"/>
              </a:spcAft>
              <a:defRPr/>
            </a:pPr>
            <a:endParaRPr lang="uk-UA" altLang="en-US" sz="2200" dirty="0">
              <a:latin typeface="Trebuchet MS" panose="020B0603020202020204" pitchFamily="34" charset="0"/>
            </a:endParaRPr>
          </a:p>
        </p:txBody>
      </p:sp>
      <p:sp>
        <p:nvSpPr>
          <p:cNvPr id="6166" name="Text Box 22"/>
          <p:cNvSpPr txBox="1">
            <a:spLocks noChangeArrowheads="1"/>
          </p:cNvSpPr>
          <p:nvPr/>
        </p:nvSpPr>
        <p:spPr bwMode="auto">
          <a:xfrm>
            <a:off x="7444800" y="1339341"/>
            <a:ext cx="1670400" cy="1731062"/>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defRPr/>
            </a:pPr>
            <a:r>
              <a:rPr lang="uk-UA" altLang="en-US" sz="2200" dirty="0">
                <a:latin typeface="+mn-lt"/>
              </a:rPr>
              <a:t>prepare </a:t>
            </a:r>
            <a:r>
              <a:rPr lang="uk-UA" altLang="en-US" sz="2200" dirty="0" err="1">
                <a:latin typeface="+mn-lt"/>
              </a:rPr>
              <a:t>the</a:t>
            </a:r>
            <a:r>
              <a:rPr lang="uk-UA" altLang="en-US" sz="2200" dirty="0">
                <a:latin typeface="+mn-lt"/>
              </a:rPr>
              <a:t> </a:t>
            </a:r>
            <a:r>
              <a:rPr lang="uk-UA" altLang="en-US" sz="2200" dirty="0" err="1">
                <a:latin typeface="+mn-lt"/>
              </a:rPr>
              <a:t>‘good</a:t>
            </a:r>
            <a:r>
              <a:rPr lang="uk-UA" altLang="en-US" sz="2200" dirty="0">
                <a:latin typeface="+mn-lt"/>
              </a:rPr>
              <a:t> </a:t>
            </a:r>
            <a:r>
              <a:rPr lang="uk-UA" altLang="en-US" sz="2200" dirty="0" err="1">
                <a:latin typeface="+mn-lt"/>
              </a:rPr>
              <a:t>enough’</a:t>
            </a:r>
            <a:r>
              <a:rPr lang="uk-UA" altLang="en-US" sz="2200" dirty="0">
                <a:latin typeface="+mn-lt"/>
              </a:rPr>
              <a:t> </a:t>
            </a:r>
            <a:r>
              <a:rPr lang="uk-UA" altLang="en-US" sz="2200" dirty="0" err="1">
                <a:latin typeface="+mn-lt"/>
              </a:rPr>
              <a:t>set</a:t>
            </a:r>
            <a:r>
              <a:rPr lang="uk-UA" altLang="en-US" sz="2200" dirty="0">
                <a:latin typeface="+mn-lt"/>
              </a:rPr>
              <a:t> </a:t>
            </a:r>
            <a:r>
              <a:rPr lang="uk-UA" altLang="en-US" sz="2200" dirty="0" err="1">
                <a:latin typeface="+mn-lt"/>
              </a:rPr>
              <a:t>of</a:t>
            </a:r>
            <a:r>
              <a:rPr lang="uk-UA" altLang="en-US" sz="2200" dirty="0">
                <a:latin typeface="+mn-lt"/>
              </a:rPr>
              <a:t> </a:t>
            </a:r>
            <a:r>
              <a:rPr lang="en-US" altLang="en-US" sz="2200" dirty="0">
                <a:latin typeface="+mn-lt"/>
              </a:rPr>
              <a:t>slides</a:t>
            </a:r>
            <a:endParaRPr lang="uk-UA" altLang="en-US" sz="2200" dirty="0">
              <a:latin typeface="+mn-lt"/>
            </a:endParaRPr>
          </a:p>
          <a:p>
            <a:pPr>
              <a:spcBef>
                <a:spcPts val="1089"/>
              </a:spcBef>
              <a:spcAft>
                <a:spcPts val="907"/>
              </a:spcAft>
              <a:defRPr/>
            </a:pPr>
            <a:endParaRPr lang="uk-UA" altLang="en-US" sz="2200" dirty="0">
              <a:latin typeface="Trebuchet MS" panose="020B0603020202020204" pitchFamily="34" charset="0"/>
            </a:endParaRPr>
          </a:p>
        </p:txBody>
      </p:sp>
      <p:sp>
        <p:nvSpPr>
          <p:cNvPr id="11288" name="Text Box 23"/>
          <p:cNvSpPr txBox="1">
            <a:spLocks noChangeArrowheads="1"/>
          </p:cNvSpPr>
          <p:nvPr/>
        </p:nvSpPr>
        <p:spPr bwMode="auto">
          <a:xfrm>
            <a:off x="914401" y="5291116"/>
            <a:ext cx="45648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pPr>
            <a:r>
              <a:rPr lang="uk-UA" altLang="en-US" sz="2200" b="1">
                <a:solidFill>
                  <a:srgbClr val="FF0000"/>
                </a:solidFill>
                <a:latin typeface="Trebuchet MS" pitchFamily="34" charset="0"/>
              </a:rPr>
              <a:t>1</a:t>
            </a:r>
          </a:p>
        </p:txBody>
      </p:sp>
      <p:sp>
        <p:nvSpPr>
          <p:cNvPr id="11289" name="Text Box 24"/>
          <p:cNvSpPr txBox="1">
            <a:spLocks noChangeArrowheads="1"/>
          </p:cNvSpPr>
          <p:nvPr/>
        </p:nvSpPr>
        <p:spPr bwMode="auto">
          <a:xfrm>
            <a:off x="2285281" y="4601284"/>
            <a:ext cx="456480" cy="42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pPr>
            <a:r>
              <a:rPr lang="uk-UA" altLang="en-US" sz="2200" b="1">
                <a:solidFill>
                  <a:srgbClr val="0000FF"/>
                </a:solidFill>
                <a:latin typeface="Trebuchet MS" pitchFamily="34" charset="0"/>
              </a:rPr>
              <a:t>2</a:t>
            </a:r>
          </a:p>
        </p:txBody>
      </p:sp>
      <p:sp>
        <p:nvSpPr>
          <p:cNvPr id="11290" name="Text Box 25"/>
          <p:cNvSpPr txBox="1">
            <a:spLocks noChangeArrowheads="1"/>
          </p:cNvSpPr>
          <p:nvPr/>
        </p:nvSpPr>
        <p:spPr bwMode="auto">
          <a:xfrm>
            <a:off x="3657600" y="4049705"/>
            <a:ext cx="39168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pPr>
            <a:r>
              <a:rPr lang="uk-UA" altLang="en-US" sz="2200" b="1">
                <a:solidFill>
                  <a:srgbClr val="FF00FF"/>
                </a:solidFill>
                <a:latin typeface="Trebuchet MS" pitchFamily="34" charset="0"/>
              </a:rPr>
              <a:t>3</a:t>
            </a:r>
          </a:p>
        </p:txBody>
      </p:sp>
      <p:sp>
        <p:nvSpPr>
          <p:cNvPr id="11291" name="Text Box 26"/>
          <p:cNvSpPr txBox="1">
            <a:spLocks noChangeArrowheads="1"/>
          </p:cNvSpPr>
          <p:nvPr/>
        </p:nvSpPr>
        <p:spPr bwMode="auto">
          <a:xfrm>
            <a:off x="5094720" y="3395877"/>
            <a:ext cx="39168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pPr>
            <a:r>
              <a:rPr lang="uk-UA" altLang="en-US" sz="2200" b="1">
                <a:solidFill>
                  <a:srgbClr val="008000"/>
                </a:solidFill>
                <a:latin typeface="Trebuchet MS" pitchFamily="34" charset="0"/>
              </a:rPr>
              <a:t>4</a:t>
            </a:r>
          </a:p>
        </p:txBody>
      </p:sp>
      <p:sp>
        <p:nvSpPr>
          <p:cNvPr id="11292" name="Text Box 27"/>
          <p:cNvSpPr txBox="1">
            <a:spLocks noChangeArrowheads="1"/>
          </p:cNvSpPr>
          <p:nvPr/>
        </p:nvSpPr>
        <p:spPr bwMode="auto">
          <a:xfrm>
            <a:off x="6596640" y="2416574"/>
            <a:ext cx="39168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pPr>
            <a:r>
              <a:rPr lang="uk-UA" altLang="en-US" sz="2200" b="1">
                <a:solidFill>
                  <a:srgbClr val="FF420E"/>
                </a:solidFill>
                <a:latin typeface="Trebuchet MS" pitchFamily="34" charset="0"/>
              </a:rPr>
              <a:t>5</a:t>
            </a:r>
          </a:p>
        </p:txBody>
      </p:sp>
      <p:sp>
        <p:nvSpPr>
          <p:cNvPr id="11293" name="Text Box 28"/>
          <p:cNvSpPr txBox="1">
            <a:spLocks noChangeArrowheads="1"/>
          </p:cNvSpPr>
          <p:nvPr/>
        </p:nvSpPr>
        <p:spPr bwMode="auto">
          <a:xfrm>
            <a:off x="8033760" y="849689"/>
            <a:ext cx="32688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pPr>
            <a:r>
              <a:rPr lang="uk-UA" altLang="en-US" sz="2200" b="1">
                <a:solidFill>
                  <a:srgbClr val="FFD320"/>
                </a:solidFill>
                <a:latin typeface="Trebuchet MS" pitchFamily="34" charset="0"/>
              </a:rPr>
              <a:t>6</a:t>
            </a:r>
          </a:p>
        </p:txBody>
      </p:sp>
    </p:spTree>
    <p:extLst>
      <p:ext uri="{BB962C8B-B14F-4D97-AF65-F5344CB8AC3E}">
        <p14:creationId xmlns:p14="http://schemas.microsoft.com/office/powerpoint/2010/main" val="37386139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3"/>
          <p:cNvSpPr txBox="1">
            <a:spLocks noChangeArrowheads="1"/>
          </p:cNvSpPr>
          <p:nvPr/>
        </p:nvSpPr>
        <p:spPr bwMode="auto">
          <a:xfrm>
            <a:off x="388801" y="686953"/>
            <a:ext cx="3921120" cy="2056536"/>
          </a:xfrm>
          <a:prstGeom prst="rect">
            <a:avLst/>
          </a:prstGeom>
          <a:noFill/>
          <a:ln>
            <a:noFill/>
          </a:ln>
          <a:effectLst/>
        </p:spPr>
        <p:txBody>
          <a:bodyPr lIns="81639" tIns="40820" rIns="81639" bIns="40820"/>
          <a:lstStyle>
            <a:lvl1pPr>
              <a:lnSpc>
                <a:spcPct val="93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buClrTx/>
              <a:defRPr/>
            </a:pPr>
            <a:r>
              <a:rPr lang="uk-UA" altLang="en-US" b="1" u="sng" dirty="0" err="1">
                <a:latin typeface="+mj-lt"/>
              </a:rPr>
              <a:t>Structure</a:t>
            </a:r>
            <a:r>
              <a:rPr lang="uk-UA" altLang="en-US" b="1" u="sng" dirty="0">
                <a:latin typeface="Trebuchet MS" panose="020B0603020202020204" pitchFamily="34" charset="0"/>
              </a:rPr>
              <a:t> </a:t>
            </a:r>
          </a:p>
          <a:p>
            <a:pPr>
              <a:spcBef>
                <a:spcPts val="1089"/>
              </a:spcBef>
              <a:spcAft>
                <a:spcPts val="907"/>
              </a:spcAft>
              <a:buClrTx/>
              <a:defRPr/>
            </a:pPr>
            <a:endParaRPr lang="uk-UA" altLang="en-US" b="1" u="sng" dirty="0">
              <a:latin typeface="Trebuchet MS" panose="020B0603020202020204" pitchFamily="34" charset="0"/>
            </a:endParaRPr>
          </a:p>
        </p:txBody>
      </p:sp>
      <p:pic>
        <p:nvPicPr>
          <p:cNvPr id="133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680" y="718636"/>
            <a:ext cx="5408640" cy="5029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8" name="Line 5"/>
          <p:cNvSpPr>
            <a:spLocks noChangeShapeType="1"/>
          </p:cNvSpPr>
          <p:nvPr/>
        </p:nvSpPr>
        <p:spPr bwMode="auto">
          <a:xfrm flipH="1">
            <a:off x="2740320" y="5355923"/>
            <a:ext cx="593280" cy="144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3319" name="Line 6"/>
          <p:cNvSpPr>
            <a:spLocks noChangeShapeType="1"/>
          </p:cNvSpPr>
          <p:nvPr/>
        </p:nvSpPr>
        <p:spPr bwMode="auto">
          <a:xfrm>
            <a:off x="2743201" y="5355923"/>
            <a:ext cx="1440" cy="522774"/>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3320" name="Line 7"/>
          <p:cNvSpPr>
            <a:spLocks noChangeShapeType="1"/>
          </p:cNvSpPr>
          <p:nvPr/>
        </p:nvSpPr>
        <p:spPr bwMode="auto">
          <a:xfrm>
            <a:off x="2743201" y="5878697"/>
            <a:ext cx="4309920" cy="1441"/>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3321" name="Line 8"/>
          <p:cNvSpPr>
            <a:spLocks noChangeShapeType="1"/>
          </p:cNvSpPr>
          <p:nvPr/>
        </p:nvSpPr>
        <p:spPr bwMode="auto">
          <a:xfrm>
            <a:off x="6400801" y="5355923"/>
            <a:ext cx="653760" cy="144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3322" name="Line 9"/>
          <p:cNvSpPr>
            <a:spLocks noChangeShapeType="1"/>
          </p:cNvSpPr>
          <p:nvPr/>
        </p:nvSpPr>
        <p:spPr bwMode="auto">
          <a:xfrm>
            <a:off x="7053120" y="5355923"/>
            <a:ext cx="1440" cy="522774"/>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13323" name="Text Box 10"/>
          <p:cNvSpPr txBox="1">
            <a:spLocks noChangeArrowheads="1"/>
          </p:cNvSpPr>
          <p:nvPr/>
        </p:nvSpPr>
        <p:spPr bwMode="auto">
          <a:xfrm>
            <a:off x="2743201" y="5355923"/>
            <a:ext cx="4309920" cy="522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eaLnBrk="1">
              <a:lnSpc>
                <a:spcPct val="104000"/>
              </a:lnSpc>
              <a:buSzPct val="100000"/>
            </a:pPr>
            <a:r>
              <a:rPr lang="uk-UA" altLang="en-US" sz="2200" b="1">
                <a:solidFill>
                  <a:srgbClr val="FF0000"/>
                </a:solidFill>
                <a:latin typeface="Trebuchet MS" pitchFamily="34" charset="0"/>
              </a:rPr>
              <a:t>Introduction</a:t>
            </a:r>
          </a:p>
        </p:txBody>
      </p:sp>
      <p:sp>
        <p:nvSpPr>
          <p:cNvPr id="13324" name="Text Box 11"/>
          <p:cNvSpPr txBox="1">
            <a:spLocks noChangeArrowheads="1"/>
          </p:cNvSpPr>
          <p:nvPr/>
        </p:nvSpPr>
        <p:spPr bwMode="auto">
          <a:xfrm>
            <a:off x="3591360" y="2903345"/>
            <a:ext cx="280800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eaLnBrk="1">
              <a:lnSpc>
                <a:spcPct val="104000"/>
              </a:lnSpc>
              <a:buSzPct val="100000"/>
            </a:pPr>
            <a:r>
              <a:rPr lang="uk-UA" altLang="en-US" sz="2200" b="1">
                <a:solidFill>
                  <a:srgbClr val="008000"/>
                </a:solidFill>
                <a:latin typeface="Trebuchet MS" pitchFamily="34" charset="0"/>
              </a:rPr>
              <a:t>The Main Body</a:t>
            </a:r>
          </a:p>
        </p:txBody>
      </p:sp>
      <p:sp>
        <p:nvSpPr>
          <p:cNvPr id="13325" name="Text Box 12"/>
          <p:cNvSpPr txBox="1">
            <a:spLocks noChangeArrowheads="1"/>
          </p:cNvSpPr>
          <p:nvPr/>
        </p:nvSpPr>
        <p:spPr bwMode="auto">
          <a:xfrm>
            <a:off x="3722400" y="1893800"/>
            <a:ext cx="2285280" cy="42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eaLnBrk="1">
              <a:lnSpc>
                <a:spcPct val="104000"/>
              </a:lnSpc>
              <a:buSzPct val="100000"/>
            </a:pPr>
            <a:r>
              <a:rPr lang="uk-UA" altLang="en-US" sz="2200" b="1">
                <a:solidFill>
                  <a:srgbClr val="0000FF"/>
                </a:solidFill>
                <a:latin typeface="Trebuchet MS" pitchFamily="34" charset="0"/>
              </a:rPr>
              <a:t>Conclusion</a:t>
            </a:r>
          </a:p>
        </p:txBody>
      </p:sp>
    </p:spTree>
    <p:extLst>
      <p:ext uri="{BB962C8B-B14F-4D97-AF65-F5344CB8AC3E}">
        <p14:creationId xmlns:p14="http://schemas.microsoft.com/office/powerpoint/2010/main" val="35193972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noChangeArrowheads="1"/>
          </p:cNvSpPr>
          <p:nvPr>
            <p:ph type="title"/>
          </p:nvPr>
        </p:nvSpPr>
        <p:spPr/>
        <p:txBody>
          <a:bodyPr/>
          <a:lstStyle/>
          <a:p>
            <a:r>
              <a:rPr lang="en-US" altLang="ru-RU" b="1"/>
              <a:t>How to remember this structure?</a:t>
            </a:r>
            <a:endParaRPr lang="ru-RU" altLang="ru-RU" b="1"/>
          </a:p>
        </p:txBody>
      </p:sp>
      <p:sp>
        <p:nvSpPr>
          <p:cNvPr id="15363" name="Объект 2"/>
          <p:cNvSpPr>
            <a:spLocks noGrp="1" noChangeArrowheads="1"/>
          </p:cNvSpPr>
          <p:nvPr>
            <p:ph idx="1"/>
          </p:nvPr>
        </p:nvSpPr>
        <p:spPr/>
        <p:txBody>
          <a:bodyPr/>
          <a:lstStyle/>
          <a:p>
            <a:r>
              <a:rPr lang="en-US" altLang="ru-RU"/>
              <a:t>1. </a:t>
            </a:r>
            <a:r>
              <a:rPr lang="en-US" altLang="ru-RU">
                <a:solidFill>
                  <a:srgbClr val="FF0000"/>
                </a:solidFill>
              </a:rPr>
              <a:t>Introduction.</a:t>
            </a:r>
            <a:r>
              <a:rPr lang="en-US" altLang="ru-RU"/>
              <a:t> Tell them what you are going to tell them.</a:t>
            </a:r>
          </a:p>
          <a:p>
            <a:r>
              <a:rPr lang="en-US" altLang="ru-RU"/>
              <a:t>2. </a:t>
            </a:r>
            <a:r>
              <a:rPr lang="en-US" altLang="ru-RU">
                <a:solidFill>
                  <a:srgbClr val="008000"/>
                </a:solidFill>
              </a:rPr>
              <a:t>The main body. </a:t>
            </a:r>
            <a:r>
              <a:rPr lang="en-US" altLang="ru-RU"/>
              <a:t>Tell them.</a:t>
            </a:r>
          </a:p>
          <a:p>
            <a:r>
              <a:rPr lang="en-US" altLang="ru-RU"/>
              <a:t>3. </a:t>
            </a:r>
            <a:r>
              <a:rPr lang="en-US" altLang="ru-RU">
                <a:solidFill>
                  <a:srgbClr val="002060"/>
                </a:solidFill>
              </a:rPr>
              <a:t>Conclusion.</a:t>
            </a:r>
            <a:r>
              <a:rPr lang="en-US" altLang="ru-RU"/>
              <a:t> Tell them what you have told them.</a:t>
            </a:r>
            <a:endParaRPr lang="ru-RU" altLang="ru-RU"/>
          </a:p>
        </p:txBody>
      </p:sp>
      <p:pic>
        <p:nvPicPr>
          <p:cNvPr id="15364" name="Picture 2" descr="Картинки по запросу structur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920" y="3820722"/>
            <a:ext cx="2905920" cy="290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4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noChangeArrowheads="1"/>
          </p:cNvSpPr>
          <p:nvPr>
            <p:ph type="title"/>
          </p:nvPr>
        </p:nvSpPr>
        <p:spPr>
          <a:xfrm>
            <a:off x="456480" y="273629"/>
            <a:ext cx="8225280" cy="934659"/>
          </a:xfrm>
        </p:spPr>
        <p:txBody>
          <a:bodyPr/>
          <a:lstStyle/>
          <a:p>
            <a:r>
              <a:rPr lang="en-US" altLang="ru-RU" b="1">
                <a:solidFill>
                  <a:srgbClr val="FF0000"/>
                </a:solidFill>
              </a:rPr>
              <a:t>Introduction</a:t>
            </a:r>
            <a:endParaRPr lang="ru-RU" altLang="ru-RU" b="1">
              <a:solidFill>
                <a:srgbClr val="FF0000"/>
              </a:solidFill>
            </a:endParaRPr>
          </a:p>
        </p:txBody>
      </p:sp>
      <p:sp>
        <p:nvSpPr>
          <p:cNvPr id="3" name="Объект 2"/>
          <p:cNvSpPr>
            <a:spLocks noGrp="1"/>
          </p:cNvSpPr>
          <p:nvPr>
            <p:ph idx="1"/>
          </p:nvPr>
        </p:nvSpPr>
        <p:spPr>
          <a:xfrm>
            <a:off x="391680" y="1077233"/>
            <a:ext cx="8225280" cy="3974817"/>
          </a:xfrm>
        </p:spPr>
        <p:txBody>
          <a:bodyPr>
            <a:normAutofit fontScale="92500" lnSpcReduction="20000"/>
          </a:bodyPr>
          <a:lstStyle/>
          <a:p>
            <a:pPr marL="414726" indent="-414726">
              <a:buFont typeface="Wingdings" pitchFamily="2" charset="2"/>
              <a:buChar char="ü"/>
              <a:defRPr/>
            </a:pPr>
            <a:r>
              <a:rPr lang="en-US" sz="2500" dirty="0"/>
              <a:t>It should previously inform audience about main content of your presentation;</a:t>
            </a:r>
          </a:p>
          <a:p>
            <a:pPr marL="414726" indent="-414726">
              <a:buFont typeface="Wingdings" pitchFamily="2" charset="2"/>
              <a:buChar char="ü"/>
              <a:defRPr/>
            </a:pPr>
            <a:r>
              <a:rPr lang="en-US" sz="2500" dirty="0"/>
              <a:t>You may do it in the form of presenting a series of statements, but can be better presenting a puzzle, picture or telling a story for catch audience attention. Be careful with a jokes;</a:t>
            </a:r>
          </a:p>
          <a:p>
            <a:pPr marL="414726" indent="-414726">
              <a:buFont typeface="Wingdings" pitchFamily="2" charset="2"/>
              <a:buChar char="ü"/>
              <a:defRPr/>
            </a:pPr>
            <a:r>
              <a:rPr lang="en-US" sz="2500" dirty="0"/>
              <a:t>Give the purpose or</a:t>
            </a:r>
          </a:p>
          <a:p>
            <a:pPr marL="0" indent="0">
              <a:buNone/>
              <a:defRPr/>
            </a:pPr>
            <a:r>
              <a:rPr lang="en-US" sz="2500" dirty="0"/>
              <a:t>outcomes of your</a:t>
            </a:r>
          </a:p>
          <a:p>
            <a:pPr marL="0" indent="0">
              <a:spcAft>
                <a:spcPts val="1089"/>
              </a:spcAft>
              <a:buNone/>
              <a:defRPr/>
            </a:pPr>
            <a:r>
              <a:rPr lang="en-US" sz="2500" dirty="0"/>
              <a:t>presentation to listeners;</a:t>
            </a:r>
          </a:p>
          <a:p>
            <a:pPr marL="414726" indent="-414726">
              <a:buFont typeface="Wingdings" pitchFamily="2" charset="2"/>
              <a:buChar char="ü"/>
              <a:defRPr/>
            </a:pPr>
            <a:r>
              <a:rPr lang="en-US" sz="2500" dirty="0"/>
              <a:t>Keep ‘needs’ of your</a:t>
            </a:r>
          </a:p>
          <a:p>
            <a:pPr marL="0" indent="0">
              <a:buNone/>
              <a:defRPr/>
            </a:pPr>
            <a:r>
              <a:rPr lang="en-US" sz="2500" dirty="0"/>
              <a:t>audience very firmly in mind.</a:t>
            </a:r>
          </a:p>
          <a:p>
            <a:pPr marL="0" indent="0">
              <a:buNone/>
              <a:defRPr/>
            </a:pPr>
            <a:r>
              <a:rPr lang="en-US" dirty="0"/>
              <a:t> </a:t>
            </a:r>
            <a:endParaRPr lang="ru-RU" dirty="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976" y="2780928"/>
            <a:ext cx="5244583" cy="407707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628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pPr eaLnBrk="1" hangingPunct="1">
              <a:defRPr/>
            </a:pPr>
            <a:r>
              <a:rPr lang="en-US" altLang="ru-RU" sz="4000" dirty="0">
                <a:solidFill>
                  <a:schemeClr val="accent2"/>
                </a:solidFill>
              </a:rPr>
              <a:t>Avoid such phrases at the beginning </a:t>
            </a:r>
            <a:endParaRPr lang="ru-RU" altLang="ru-RU" sz="4000" dirty="0">
              <a:solidFill>
                <a:schemeClr val="accent2"/>
              </a:solidFill>
            </a:endParaRPr>
          </a:p>
        </p:txBody>
      </p:sp>
      <p:sp>
        <p:nvSpPr>
          <p:cNvPr id="17411" name="Rectangle 3"/>
          <p:cNvSpPr>
            <a:spLocks noGrp="1" noChangeArrowheads="1"/>
          </p:cNvSpPr>
          <p:nvPr>
            <p:ph type="body" idx="1"/>
          </p:nvPr>
        </p:nvSpPr>
        <p:spPr/>
        <p:txBody>
          <a:bodyPr>
            <a:normAutofit fontScale="92500" lnSpcReduction="10000"/>
          </a:bodyPr>
          <a:lstStyle/>
          <a:p>
            <a:pPr marL="0" indent="0">
              <a:lnSpc>
                <a:spcPct val="135000"/>
              </a:lnSpc>
              <a:spcAft>
                <a:spcPct val="20000"/>
              </a:spcAft>
            </a:pPr>
            <a:r>
              <a:rPr lang="en-US" altLang="ru-RU"/>
              <a:t>“I'm nervous / tired / jet lagged”.</a:t>
            </a:r>
            <a:endParaRPr lang="ru-RU" altLang="ru-RU"/>
          </a:p>
          <a:p>
            <a:pPr marL="0" indent="0">
              <a:lnSpc>
                <a:spcPct val="135000"/>
              </a:lnSpc>
              <a:spcAft>
                <a:spcPct val="20000"/>
              </a:spcAft>
            </a:pPr>
            <a:r>
              <a:rPr lang="en-US" altLang="ru-RU"/>
              <a:t>“Sorry, we’re starting a little late”. </a:t>
            </a:r>
            <a:endParaRPr lang="ru-RU" altLang="ru-RU"/>
          </a:p>
          <a:p>
            <a:pPr marL="0" indent="0">
              <a:lnSpc>
                <a:spcPct val="135000"/>
              </a:lnSpc>
              <a:spcAft>
                <a:spcPct val="20000"/>
              </a:spcAft>
            </a:pPr>
            <a:r>
              <a:rPr lang="en-US" altLang="ru-RU"/>
              <a:t>“Can you hear me well?”</a:t>
            </a:r>
            <a:endParaRPr lang="ru-RU" altLang="ru-RU"/>
          </a:p>
          <a:p>
            <a:pPr marL="0" indent="0">
              <a:lnSpc>
                <a:spcPct val="135000"/>
              </a:lnSpc>
              <a:spcAft>
                <a:spcPct val="20000"/>
              </a:spcAft>
            </a:pPr>
            <a:r>
              <a:rPr lang="en-US" altLang="ru-RU"/>
              <a:t>“Can you read / see this?” </a:t>
            </a:r>
            <a:endParaRPr lang="ru-RU" altLang="ru-RU"/>
          </a:p>
          <a:p>
            <a:pPr marL="0" indent="0">
              <a:lnSpc>
                <a:spcPct val="135000"/>
              </a:lnSpc>
              <a:spcAft>
                <a:spcPct val="20000"/>
              </a:spcAft>
            </a:pPr>
            <a:r>
              <a:rPr lang="en-US" altLang="ru-RU"/>
              <a:t>“I'll try briefly ...”</a:t>
            </a:r>
            <a:endParaRPr lang="ru-RU" altLang="ru-RU"/>
          </a:p>
          <a:p>
            <a:pPr marL="0" indent="0">
              <a:lnSpc>
                <a:spcPct val="135000"/>
              </a:lnSpc>
              <a:spcAft>
                <a:spcPct val="20000"/>
              </a:spcAft>
            </a:pPr>
            <a:r>
              <a:rPr lang="en-US" altLang="ru-RU"/>
              <a:t>“Sorry for that mistake there”.</a:t>
            </a:r>
            <a:endParaRPr lang="ru-RU" altLang="ru-RU"/>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560" y="4393902"/>
            <a:ext cx="3277440" cy="246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938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noChangeArrowheads="1"/>
          </p:cNvSpPr>
          <p:nvPr>
            <p:ph type="title"/>
          </p:nvPr>
        </p:nvSpPr>
        <p:spPr/>
        <p:txBody>
          <a:bodyPr/>
          <a:lstStyle/>
          <a:p>
            <a:r>
              <a:rPr lang="en-US" altLang="ru-RU" b="1">
                <a:solidFill>
                  <a:srgbClr val="008000"/>
                </a:solidFill>
              </a:rPr>
              <a:t>Main body of the presentation</a:t>
            </a:r>
            <a:endParaRPr lang="ru-RU" altLang="ru-RU" b="1">
              <a:solidFill>
                <a:srgbClr val="008000"/>
              </a:solidFill>
            </a:endParaRPr>
          </a:p>
        </p:txBody>
      </p:sp>
      <p:sp>
        <p:nvSpPr>
          <p:cNvPr id="3" name="Объект 2"/>
          <p:cNvSpPr>
            <a:spLocks noGrp="1"/>
          </p:cNvSpPr>
          <p:nvPr>
            <p:ph idx="1"/>
          </p:nvPr>
        </p:nvSpPr>
        <p:spPr>
          <a:xfrm>
            <a:off x="456480" y="1468954"/>
            <a:ext cx="8225280" cy="4110192"/>
          </a:xfrm>
        </p:spPr>
        <p:txBody>
          <a:bodyPr/>
          <a:lstStyle/>
          <a:p>
            <a:pPr marL="414726" indent="-414726">
              <a:buFont typeface="Wingdings" pitchFamily="2" charset="2"/>
              <a:buChar char="ü"/>
              <a:defRPr/>
            </a:pPr>
            <a:r>
              <a:rPr lang="en-US" sz="2500" b="1" dirty="0">
                <a:solidFill>
                  <a:srgbClr val="008000"/>
                </a:solidFill>
              </a:rPr>
              <a:t>3</a:t>
            </a:r>
            <a:r>
              <a:rPr lang="en-US" sz="2500" dirty="0"/>
              <a:t> or </a:t>
            </a:r>
            <a:r>
              <a:rPr lang="en-US" sz="2500" b="1" dirty="0">
                <a:solidFill>
                  <a:srgbClr val="008000"/>
                </a:solidFill>
              </a:rPr>
              <a:t>4</a:t>
            </a:r>
            <a:r>
              <a:rPr lang="en-US" sz="2500" dirty="0"/>
              <a:t> main points for a presentation of up to a </a:t>
            </a:r>
            <a:r>
              <a:rPr lang="en-US" sz="2500" dirty="0" err="1"/>
              <a:t>halfhour</a:t>
            </a:r>
            <a:r>
              <a:rPr lang="en-US" sz="2500" dirty="0"/>
              <a:t> and no more then </a:t>
            </a:r>
            <a:r>
              <a:rPr lang="en-US" sz="2500" b="1" dirty="0">
                <a:solidFill>
                  <a:srgbClr val="008000"/>
                </a:solidFill>
              </a:rPr>
              <a:t>7</a:t>
            </a:r>
            <a:r>
              <a:rPr lang="en-US" sz="2500" dirty="0"/>
              <a:t> main points for longer presentation;</a:t>
            </a:r>
          </a:p>
          <a:p>
            <a:pPr marL="414726" indent="-414726">
              <a:buFont typeface="Wingdings" pitchFamily="2" charset="2"/>
              <a:buChar char="ü"/>
              <a:defRPr/>
            </a:pPr>
            <a:r>
              <a:rPr lang="en-US" sz="2500" dirty="0">
                <a:solidFill>
                  <a:schemeClr val="accent3">
                    <a:lumMod val="50000"/>
                  </a:schemeClr>
                </a:solidFill>
              </a:rPr>
              <a:t>Use examples, stories, statistics, quotes from expert sources, or research findings to support your ideas;</a:t>
            </a:r>
          </a:p>
          <a:p>
            <a:pPr marL="414726" indent="-414726">
              <a:buFont typeface="Wingdings" pitchFamily="2" charset="2"/>
              <a:buChar char="ü"/>
              <a:defRPr/>
            </a:pPr>
            <a:r>
              <a:rPr lang="en-US" sz="2500" dirty="0"/>
              <a:t>You may use questions or initiate discussion to activate listeners.</a:t>
            </a:r>
          </a:p>
          <a:p>
            <a:pPr>
              <a:defRPr/>
            </a:pPr>
            <a:endParaRPr lang="ru-RU" dirty="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60" y="4343496"/>
            <a:ext cx="7735680" cy="251450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926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noChangeArrowheads="1"/>
          </p:cNvSpPr>
          <p:nvPr>
            <p:ph type="title"/>
          </p:nvPr>
        </p:nvSpPr>
        <p:spPr>
          <a:xfrm>
            <a:off x="456481" y="273629"/>
            <a:ext cx="4311360" cy="1142040"/>
          </a:xfrm>
        </p:spPr>
        <p:txBody>
          <a:bodyPr/>
          <a:lstStyle/>
          <a:p>
            <a:r>
              <a:rPr lang="en-US" altLang="ru-RU" b="1">
                <a:solidFill>
                  <a:srgbClr val="005A9E"/>
                </a:solidFill>
              </a:rPr>
              <a:t>Conclusion</a:t>
            </a:r>
            <a:endParaRPr lang="ru-RU" altLang="ru-RU" b="1">
              <a:solidFill>
                <a:srgbClr val="005A9E"/>
              </a:solidFill>
            </a:endParaRPr>
          </a:p>
        </p:txBody>
      </p:sp>
      <p:sp>
        <p:nvSpPr>
          <p:cNvPr id="24579" name="Объект 2"/>
          <p:cNvSpPr>
            <a:spLocks noGrp="1" noChangeArrowheads="1"/>
          </p:cNvSpPr>
          <p:nvPr>
            <p:ph idx="1"/>
          </p:nvPr>
        </p:nvSpPr>
        <p:spPr>
          <a:xfrm>
            <a:off x="326880" y="2551948"/>
            <a:ext cx="8225280" cy="3974817"/>
          </a:xfrm>
        </p:spPr>
        <p:txBody>
          <a:bodyPr>
            <a:normAutofit fontScale="92500"/>
          </a:bodyPr>
          <a:lstStyle/>
          <a:p>
            <a:pPr marL="414726" indent="-414726">
              <a:buFont typeface="Wingdings" pitchFamily="2" charset="2"/>
              <a:buChar char="ü"/>
            </a:pPr>
            <a:r>
              <a:rPr lang="en-US" altLang="ru-RU" dirty="0"/>
              <a:t>Tell to the audience what you have already said – repeat it again in short;</a:t>
            </a:r>
          </a:p>
          <a:p>
            <a:pPr marL="414726" indent="-414726">
              <a:buFont typeface="Wingdings" pitchFamily="2" charset="2"/>
              <a:buChar char="ü"/>
            </a:pPr>
            <a:r>
              <a:rPr lang="en-US" altLang="ru-RU" dirty="0">
                <a:solidFill>
                  <a:srgbClr val="002060"/>
                </a:solidFill>
              </a:rPr>
              <a:t>Always leave your audience with something memorable, say a powerful visual or a convincing conclusion, with a key idea, a central theme to take away and want to reflect on later.</a:t>
            </a:r>
          </a:p>
          <a:p>
            <a:pPr marL="414726" indent="-414726">
              <a:buFont typeface="Wingdings" pitchFamily="2" charset="2"/>
              <a:buChar char="ü"/>
            </a:pPr>
            <a:r>
              <a:rPr lang="en-US" altLang="ru-RU" dirty="0"/>
              <a:t>Thank the audience for their attention and invite questions or discussion.</a:t>
            </a:r>
            <a:endParaRPr lang="ru-RU" altLang="ru-RU" dirty="0"/>
          </a:p>
        </p:txBody>
      </p:sp>
      <p:pic>
        <p:nvPicPr>
          <p:cNvPr id="2458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0"/>
            <a:ext cx="3631680" cy="242089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45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rgbClr val="FF0000"/>
                </a:solidFill>
              </a:rPr>
              <a:t>Definition</a:t>
            </a:r>
            <a:endParaRPr lang="uk-UA" dirty="0">
              <a:solidFill>
                <a:srgbClr val="FF0000"/>
              </a:solidFill>
            </a:endParaRPr>
          </a:p>
        </p:txBody>
      </p:sp>
      <p:sp>
        <p:nvSpPr>
          <p:cNvPr id="3" name="Объект 2"/>
          <p:cNvSpPr>
            <a:spLocks noGrp="1"/>
          </p:cNvSpPr>
          <p:nvPr>
            <p:ph idx="1"/>
          </p:nvPr>
        </p:nvSpPr>
        <p:spPr>
          <a:xfrm>
            <a:off x="457200" y="1600200"/>
            <a:ext cx="8229600" cy="5257800"/>
          </a:xfrm>
        </p:spPr>
        <p:txBody>
          <a:bodyPr>
            <a:normAutofit fontScale="77500" lnSpcReduction="20000"/>
          </a:bodyPr>
          <a:lstStyle/>
          <a:p>
            <a:pPr marL="0" indent="0">
              <a:buNone/>
            </a:pPr>
            <a:r>
              <a:rPr lang="en-US" dirty="0">
                <a:solidFill>
                  <a:srgbClr val="0070C0"/>
                </a:solidFill>
              </a:rPr>
              <a:t>Critical Thinking </a:t>
            </a:r>
            <a:r>
              <a:rPr lang="en-US" dirty="0"/>
              <a:t>is the analytical thinking which underlies all rational discourse and enquiry. It is characterized by meticulous and rigorous approach. As an academic discipline, it is unique in that it explicitly focuses on the processes involved in being rational. </a:t>
            </a:r>
            <a:r>
              <a:rPr lang="en-US" dirty="0">
                <a:solidFill>
                  <a:srgbClr val="0070C0"/>
                </a:solidFill>
              </a:rPr>
              <a:t>These processes include:</a:t>
            </a:r>
          </a:p>
          <a:p>
            <a:pPr marL="0" indent="0">
              <a:buNone/>
            </a:pPr>
            <a:r>
              <a:rPr lang="en-US" dirty="0">
                <a:solidFill>
                  <a:srgbClr val="0070C0"/>
                </a:solidFill>
              </a:rPr>
              <a:t>• analyzing arguments,</a:t>
            </a:r>
          </a:p>
          <a:p>
            <a:pPr marL="0" indent="0">
              <a:buNone/>
            </a:pPr>
            <a:r>
              <a:rPr lang="en-US" dirty="0">
                <a:solidFill>
                  <a:srgbClr val="0070C0"/>
                </a:solidFill>
              </a:rPr>
              <a:t>• judging the relevance and signiﬁcance of information,</a:t>
            </a:r>
          </a:p>
          <a:p>
            <a:pPr marL="0" indent="0">
              <a:buNone/>
            </a:pPr>
            <a:r>
              <a:rPr lang="en-US" dirty="0">
                <a:solidFill>
                  <a:srgbClr val="0070C0"/>
                </a:solidFill>
              </a:rPr>
              <a:t>• evaluating claims, inferences, arguments and explanations,</a:t>
            </a:r>
          </a:p>
          <a:p>
            <a:pPr marL="0" indent="0">
              <a:buNone/>
            </a:pPr>
            <a:r>
              <a:rPr lang="en-US" dirty="0">
                <a:solidFill>
                  <a:srgbClr val="0070C0"/>
                </a:solidFill>
              </a:rPr>
              <a:t>• constructing clear and coherent arguments,</a:t>
            </a:r>
          </a:p>
          <a:p>
            <a:pPr marL="0" indent="0">
              <a:buNone/>
            </a:pPr>
            <a:r>
              <a:rPr lang="en-US" dirty="0">
                <a:solidFill>
                  <a:srgbClr val="0070C0"/>
                </a:solidFill>
              </a:rPr>
              <a:t>• forming well-reasoned judgements and decisions.</a:t>
            </a:r>
          </a:p>
          <a:p>
            <a:pPr marL="0" indent="0">
              <a:buNone/>
            </a:pPr>
            <a:r>
              <a:rPr lang="en-US" dirty="0"/>
              <a:t>Being rational also requires an open-minded yet critical approach to one’s own thinking as well as that of others.</a:t>
            </a:r>
          </a:p>
          <a:p>
            <a:pPr marL="0" indent="0" algn="r">
              <a:buNone/>
            </a:pPr>
            <a:r>
              <a:rPr lang="en-US" i="1" dirty="0">
                <a:solidFill>
                  <a:srgbClr val="0070C0"/>
                </a:solidFill>
              </a:rPr>
              <a:t>(Black, 2012) </a:t>
            </a:r>
          </a:p>
        </p:txBody>
      </p:sp>
    </p:spTree>
    <p:extLst>
      <p:ext uri="{BB962C8B-B14F-4D97-AF65-F5344CB8AC3E}">
        <p14:creationId xmlns:p14="http://schemas.microsoft.com/office/powerpoint/2010/main" val="4113224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
          <p:cNvSpPr>
            <a:spLocks noChangeArrowheads="1"/>
          </p:cNvSpPr>
          <p:nvPr/>
        </p:nvSpPr>
        <p:spPr bwMode="auto">
          <a:xfrm>
            <a:off x="718561" y="208823"/>
            <a:ext cx="8228160" cy="378759"/>
          </a:xfrm>
          <a:custGeom>
            <a:avLst/>
            <a:gdLst>
              <a:gd name="T0" fmla="*/ 2147483646 w 25197"/>
              <a:gd name="T1" fmla="*/ 2147483646 h 1161"/>
              <a:gd name="T2" fmla="*/ 2147483646 w 25197"/>
              <a:gd name="T3" fmla="*/ 2147483646 h 1161"/>
              <a:gd name="T4" fmla="*/ 0 w 25197"/>
              <a:gd name="T5" fmla="*/ 2147483646 h 1161"/>
              <a:gd name="T6" fmla="*/ 2147483646 w 25197"/>
              <a:gd name="T7" fmla="*/ 0 h 1161"/>
              <a:gd name="T8" fmla="*/ 0 60000 65536"/>
              <a:gd name="T9" fmla="*/ 5898240 60000 65536"/>
              <a:gd name="T10" fmla="*/ 11796480 60000 65536"/>
              <a:gd name="T11" fmla="*/ 17694720 60000 65536"/>
              <a:gd name="T12" fmla="*/ 0 w 25197"/>
              <a:gd name="T13" fmla="*/ 0 h 1161"/>
              <a:gd name="T14" fmla="*/ 25197 w 25197"/>
              <a:gd name="T15" fmla="*/ 1161 h 1161"/>
            </a:gdLst>
            <a:ahLst/>
            <a:cxnLst>
              <a:cxn ang="T8">
                <a:pos x="T0" y="T1"/>
              </a:cxn>
              <a:cxn ang="T9">
                <a:pos x="T2" y="T3"/>
              </a:cxn>
              <a:cxn ang="T10">
                <a:pos x="T4" y="T5"/>
              </a:cxn>
              <a:cxn ang="T11">
                <a:pos x="T6" y="T7"/>
              </a:cxn>
            </a:cxnLst>
            <a:rect l="T12" t="T13" r="T14" b="T15"/>
            <a:pathLst>
              <a:path w="25197" h="1161">
                <a:moveTo>
                  <a:pt x="0" y="0"/>
                </a:moveTo>
                <a:lnTo>
                  <a:pt x="25197" y="0"/>
                </a:lnTo>
                <a:lnTo>
                  <a:pt x="25197" y="1161"/>
                </a:lnTo>
                <a:lnTo>
                  <a:pt x="0" y="11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9pPr>
          </a:lstStyle>
          <a:p>
            <a:pPr algn="r" eaLnBrk="1">
              <a:buSzPct val="100000"/>
            </a:pPr>
            <a:endParaRPr lang="uk-UA" altLang="en-US" sz="2000" dirty="0">
              <a:solidFill>
                <a:srgbClr val="000000"/>
              </a:solidFill>
              <a:latin typeface="Trebuchet MS" pitchFamily="34" charset="0"/>
            </a:endParaRPr>
          </a:p>
        </p:txBody>
      </p:sp>
      <p:sp>
        <p:nvSpPr>
          <p:cNvPr id="2" name="Text Box 3"/>
          <p:cNvSpPr txBox="1">
            <a:spLocks noChangeArrowheads="1"/>
          </p:cNvSpPr>
          <p:nvPr/>
        </p:nvSpPr>
        <p:spPr bwMode="auto">
          <a:xfrm>
            <a:off x="260640" y="783443"/>
            <a:ext cx="8621280" cy="6074558"/>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Lst>
              <a:defRPr>
                <a:solidFill>
                  <a:srgbClr val="000000"/>
                </a:solidFill>
                <a:latin typeface="Arial" panose="020B0604020202020204" pitchFamily="34" charset="0"/>
                <a:ea typeface="Microsoft YaHei" panose="020B0503020204020204" pitchFamily="34" charset="-122"/>
              </a:defRPr>
            </a:lvl9pPr>
          </a:lstStyle>
          <a:p>
            <a:pPr eaLnBrk="1">
              <a:lnSpc>
                <a:spcPct val="104000"/>
              </a:lnSpc>
              <a:buSzPct val="100000"/>
              <a:defRPr/>
            </a:pPr>
            <a:r>
              <a:rPr lang="en-US" altLang="en-US" sz="3300" b="1" u="sng" dirty="0">
                <a:latin typeface="+mj-lt"/>
              </a:rPr>
              <a:t>Tips for t</a:t>
            </a:r>
            <a:r>
              <a:rPr lang="uk-UA" altLang="en-US" sz="3300" b="1" u="sng" dirty="0" err="1">
                <a:latin typeface="+mj-lt"/>
              </a:rPr>
              <a:t>iming</a:t>
            </a:r>
            <a:r>
              <a:rPr lang="uk-UA" altLang="en-US" sz="3300" b="1" u="sng" dirty="0">
                <a:latin typeface="+mj-lt"/>
              </a:rPr>
              <a:t>: </a:t>
            </a:r>
          </a:p>
          <a:p>
            <a:pPr eaLnBrk="1">
              <a:lnSpc>
                <a:spcPct val="104000"/>
              </a:lnSpc>
              <a:buSzPct val="100000"/>
              <a:defRPr/>
            </a:pPr>
            <a:endParaRPr lang="en-US" altLang="en-US" sz="2900" b="1" u="sng" dirty="0">
              <a:latin typeface="+mn-lt"/>
            </a:endParaRPr>
          </a:p>
          <a:p>
            <a:pPr eaLnBrk="1">
              <a:lnSpc>
                <a:spcPct val="104000"/>
              </a:lnSpc>
              <a:buSzPct val="100000"/>
              <a:defRPr/>
            </a:pPr>
            <a:r>
              <a:rPr lang="en-US" altLang="en-US" sz="2900" dirty="0">
                <a:latin typeface="+mn-lt"/>
              </a:rPr>
              <a:t>- </a:t>
            </a:r>
            <a:r>
              <a:rPr lang="en-US" altLang="en-US" sz="2500" dirty="0">
                <a:latin typeface="+mn-lt"/>
              </a:rPr>
              <a:t>It is usually better to</a:t>
            </a:r>
          </a:p>
          <a:p>
            <a:pPr eaLnBrk="1">
              <a:lnSpc>
                <a:spcPct val="104000"/>
              </a:lnSpc>
              <a:buSzPct val="100000"/>
              <a:defRPr/>
            </a:pPr>
            <a:r>
              <a:rPr lang="en-US" altLang="en-US" sz="2500" dirty="0">
                <a:latin typeface="+mn-lt"/>
              </a:rPr>
              <a:t>deliver less content at</a:t>
            </a:r>
          </a:p>
          <a:p>
            <a:pPr eaLnBrk="1">
              <a:lnSpc>
                <a:spcPct val="104000"/>
              </a:lnSpc>
              <a:buSzPct val="100000"/>
              <a:defRPr/>
            </a:pPr>
            <a:r>
              <a:rPr lang="en-US" altLang="en-US" sz="2500" dirty="0">
                <a:latin typeface="+mn-lt"/>
              </a:rPr>
              <a:t>a reasonable pace. </a:t>
            </a:r>
          </a:p>
          <a:p>
            <a:pPr eaLnBrk="1">
              <a:lnSpc>
                <a:spcPct val="104000"/>
              </a:lnSpc>
              <a:buSzPct val="100000"/>
              <a:defRPr/>
            </a:pPr>
            <a:endParaRPr lang="en-US" altLang="en-US" sz="2500" dirty="0">
              <a:latin typeface="+mn-lt"/>
            </a:endParaRPr>
          </a:p>
          <a:p>
            <a:pPr eaLnBrk="1">
              <a:lnSpc>
                <a:spcPct val="104000"/>
              </a:lnSpc>
              <a:buSzPct val="100000"/>
              <a:defRPr/>
            </a:pPr>
            <a:r>
              <a:rPr lang="en-US" altLang="en-US" sz="2500" dirty="0">
                <a:latin typeface="+mn-lt"/>
              </a:rPr>
              <a:t>- You should fit the topic</a:t>
            </a:r>
          </a:p>
          <a:p>
            <a:pPr eaLnBrk="1">
              <a:lnSpc>
                <a:spcPct val="104000"/>
              </a:lnSpc>
              <a:buSzPct val="100000"/>
              <a:defRPr/>
            </a:pPr>
            <a:r>
              <a:rPr lang="en-US" altLang="en-US" sz="2500" dirty="0">
                <a:latin typeface="+mn-lt"/>
              </a:rPr>
              <a:t>into the time limit set</a:t>
            </a:r>
          </a:p>
          <a:p>
            <a:pPr eaLnBrk="1">
              <a:lnSpc>
                <a:spcPct val="104000"/>
              </a:lnSpc>
              <a:buSzPct val="100000"/>
              <a:defRPr/>
            </a:pPr>
            <a:r>
              <a:rPr lang="en-US" altLang="en-US" sz="2500" dirty="0">
                <a:latin typeface="+mn-lt"/>
              </a:rPr>
              <a:t>and plan time for breaks,</a:t>
            </a:r>
          </a:p>
          <a:p>
            <a:pPr eaLnBrk="1">
              <a:lnSpc>
                <a:spcPct val="104000"/>
              </a:lnSpc>
              <a:buSzPct val="100000"/>
              <a:defRPr/>
            </a:pPr>
            <a:r>
              <a:rPr lang="en-US" altLang="en-US" sz="2500" dirty="0">
                <a:latin typeface="+mn-lt"/>
              </a:rPr>
              <a:t>asides, questions.</a:t>
            </a:r>
          </a:p>
          <a:p>
            <a:pPr eaLnBrk="1">
              <a:lnSpc>
                <a:spcPct val="104000"/>
              </a:lnSpc>
              <a:buSzPct val="100000"/>
              <a:defRPr/>
            </a:pPr>
            <a:endParaRPr lang="en-US" altLang="en-US" sz="2500" dirty="0">
              <a:latin typeface="+mn-lt"/>
            </a:endParaRPr>
          </a:p>
          <a:p>
            <a:pPr eaLnBrk="1">
              <a:lnSpc>
                <a:spcPct val="104000"/>
              </a:lnSpc>
              <a:buSzPct val="100000"/>
              <a:defRPr/>
            </a:pPr>
            <a:r>
              <a:rPr lang="en-US" altLang="en-US" sz="2500" dirty="0">
                <a:latin typeface="+mn-lt"/>
              </a:rPr>
              <a:t>- You should think clearly about what to include and exclude from the final version of your presentation</a:t>
            </a:r>
            <a:r>
              <a:rPr lang="en-US" altLang="en-US" sz="2900" dirty="0">
                <a:latin typeface="+mn-lt"/>
              </a:rPr>
              <a:t>.</a:t>
            </a:r>
          </a:p>
          <a:p>
            <a:pPr>
              <a:lnSpc>
                <a:spcPct val="93000"/>
              </a:lnSpc>
              <a:spcBef>
                <a:spcPts val="1089"/>
              </a:spcBef>
              <a:spcAft>
                <a:spcPts val="907"/>
              </a:spcAft>
              <a:buSzPct val="100000"/>
              <a:defRPr/>
            </a:pPr>
            <a:r>
              <a:rPr lang="en-CA" altLang="en-US" dirty="0">
                <a:latin typeface="Trebuchet MS" panose="020B0603020202020204" pitchFamily="34" charset="0"/>
              </a:rPr>
              <a:t>                                                                     (</a:t>
            </a:r>
            <a:r>
              <a:rPr lang="en-CA" altLang="en-US" dirty="0" err="1">
                <a:latin typeface="Trebuchet MS" panose="020B0603020202020204" pitchFamily="34" charset="0"/>
              </a:rPr>
              <a:t>Chivers</a:t>
            </a:r>
            <a:r>
              <a:rPr lang="en-CA" altLang="en-US" dirty="0">
                <a:latin typeface="Trebuchet MS" panose="020B0603020202020204" pitchFamily="34" charset="0"/>
              </a:rPr>
              <a:t> B., </a:t>
            </a:r>
            <a:r>
              <a:rPr lang="en-CA" altLang="en-US" dirty="0" err="1">
                <a:latin typeface="Trebuchet MS" panose="020B0603020202020204" pitchFamily="34" charset="0"/>
              </a:rPr>
              <a:t>Shoolbred</a:t>
            </a:r>
            <a:r>
              <a:rPr lang="en-CA" altLang="en-US" dirty="0">
                <a:latin typeface="Trebuchet MS" panose="020B0603020202020204" pitchFamily="34" charset="0"/>
              </a:rPr>
              <a:t> M., 2007) </a:t>
            </a:r>
            <a:endParaRPr lang="uk-UA" altLang="en-US" dirty="0">
              <a:latin typeface="Trebuchet MS" panose="020B0603020202020204" pitchFamily="34" charset="0"/>
            </a:endParaRPr>
          </a:p>
        </p:txBody>
      </p:sp>
      <p:pic>
        <p:nvPicPr>
          <p:cNvPr id="2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12427"/>
            <a:ext cx="4066560" cy="3735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422695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60640" y="1306218"/>
            <a:ext cx="8490240" cy="7304447"/>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buSzPct val="100000"/>
              <a:defRPr/>
            </a:pPr>
            <a:endParaRPr lang="en-US" altLang="en-US" sz="3300" b="1" u="sng" dirty="0">
              <a:latin typeface="+mn-lt"/>
            </a:endParaRPr>
          </a:p>
          <a:p>
            <a:pPr marL="414726" indent="-414726">
              <a:lnSpc>
                <a:spcPct val="104000"/>
              </a:lnSpc>
              <a:spcBef>
                <a:spcPts val="1089"/>
              </a:spcBef>
              <a:spcAft>
                <a:spcPts val="907"/>
              </a:spcAft>
              <a:buSzPct val="100000"/>
              <a:buFontTx/>
              <a:buChar char="-"/>
              <a:defRPr/>
            </a:pPr>
            <a:r>
              <a:rPr lang="en-US" altLang="en-US" sz="2900" dirty="0">
                <a:solidFill>
                  <a:srgbClr val="00B050"/>
                </a:solidFill>
                <a:latin typeface="+mn-lt"/>
              </a:rPr>
              <a:t>Use</a:t>
            </a:r>
            <a:r>
              <a:rPr lang="en-US" altLang="en-US" sz="2900" dirty="0">
                <a:latin typeface="+mn-lt"/>
              </a:rPr>
              <a:t> explanations or definitions for new terms;</a:t>
            </a:r>
          </a:p>
          <a:p>
            <a:pPr marL="414726" indent="-414726">
              <a:lnSpc>
                <a:spcPct val="104000"/>
              </a:lnSpc>
              <a:spcBef>
                <a:spcPts val="1089"/>
              </a:spcBef>
              <a:spcAft>
                <a:spcPts val="907"/>
              </a:spcAft>
              <a:buSzPct val="100000"/>
              <a:buFontTx/>
              <a:buChar char="-"/>
              <a:defRPr/>
            </a:pPr>
            <a:r>
              <a:rPr lang="en-US" altLang="en-US" sz="2900" dirty="0">
                <a:solidFill>
                  <a:srgbClr val="00B050"/>
                </a:solidFill>
                <a:latin typeface="+mn-lt"/>
              </a:rPr>
              <a:t>Use</a:t>
            </a:r>
            <a:r>
              <a:rPr lang="en-US" altLang="en-US" sz="2900" dirty="0">
                <a:latin typeface="+mn-lt"/>
              </a:rPr>
              <a:t> correct language and proofread;</a:t>
            </a:r>
          </a:p>
          <a:p>
            <a:pPr>
              <a:lnSpc>
                <a:spcPct val="104000"/>
              </a:lnSpc>
              <a:spcBef>
                <a:spcPts val="1089"/>
              </a:spcBef>
              <a:spcAft>
                <a:spcPts val="907"/>
              </a:spcAft>
              <a:buSzPct val="100000"/>
              <a:defRPr/>
            </a:pPr>
            <a:r>
              <a:rPr lang="en-US" altLang="en-US" sz="2900" dirty="0">
                <a:solidFill>
                  <a:srgbClr val="FF0000"/>
                </a:solidFill>
                <a:latin typeface="+mn-lt"/>
              </a:rPr>
              <a:t>- Avoid</a:t>
            </a:r>
            <a:r>
              <a:rPr lang="en-US" altLang="en-US" sz="2900" dirty="0">
                <a:latin typeface="+mn-lt"/>
              </a:rPr>
              <a:t> gender stereotyping;</a:t>
            </a:r>
          </a:p>
          <a:p>
            <a:pPr>
              <a:lnSpc>
                <a:spcPct val="104000"/>
              </a:lnSpc>
              <a:spcBef>
                <a:spcPts val="1089"/>
              </a:spcBef>
              <a:spcAft>
                <a:spcPts val="907"/>
              </a:spcAft>
              <a:buSzPct val="100000"/>
              <a:defRPr/>
            </a:pPr>
            <a:r>
              <a:rPr lang="en-US" altLang="en-US" sz="2900" dirty="0">
                <a:latin typeface="+mn-lt"/>
              </a:rPr>
              <a:t>- </a:t>
            </a:r>
            <a:r>
              <a:rPr lang="en-US" altLang="en-US" sz="2900" dirty="0">
                <a:solidFill>
                  <a:srgbClr val="FF0000"/>
                </a:solidFill>
                <a:latin typeface="+mn-lt"/>
              </a:rPr>
              <a:t>Avoid</a:t>
            </a:r>
            <a:r>
              <a:rPr lang="en-US" altLang="en-US" sz="2900" dirty="0">
                <a:latin typeface="+mn-lt"/>
              </a:rPr>
              <a:t> racist and national stereotyping;</a:t>
            </a:r>
          </a:p>
          <a:p>
            <a:pPr>
              <a:lnSpc>
                <a:spcPct val="104000"/>
              </a:lnSpc>
              <a:spcBef>
                <a:spcPts val="1089"/>
              </a:spcBef>
              <a:spcAft>
                <a:spcPts val="907"/>
              </a:spcAft>
              <a:buSzPct val="100000"/>
              <a:defRPr/>
            </a:pPr>
            <a:r>
              <a:rPr lang="en-US" altLang="en-US" sz="2900" dirty="0">
                <a:latin typeface="+mn-lt"/>
              </a:rPr>
              <a:t>- </a:t>
            </a:r>
            <a:r>
              <a:rPr lang="en-US" altLang="en-US" sz="2900" dirty="0">
                <a:solidFill>
                  <a:srgbClr val="FF0000"/>
                </a:solidFill>
                <a:latin typeface="+mn-lt"/>
              </a:rPr>
              <a:t>Avoid</a:t>
            </a:r>
            <a:r>
              <a:rPr lang="en-US" altLang="en-US" sz="2900" dirty="0">
                <a:latin typeface="+mn-lt"/>
              </a:rPr>
              <a:t> being aggressive, swearing or use obscenities; </a:t>
            </a:r>
          </a:p>
          <a:p>
            <a:pPr>
              <a:lnSpc>
                <a:spcPct val="104000"/>
              </a:lnSpc>
              <a:spcBef>
                <a:spcPts val="1089"/>
              </a:spcBef>
              <a:spcAft>
                <a:spcPts val="907"/>
              </a:spcAft>
              <a:buSzPct val="100000"/>
              <a:defRPr/>
            </a:pPr>
            <a:r>
              <a:rPr lang="en-US" altLang="en-US" sz="2900" dirty="0">
                <a:latin typeface="+mn-lt"/>
              </a:rPr>
              <a:t>- </a:t>
            </a:r>
            <a:r>
              <a:rPr lang="en-US" altLang="en-US" sz="2900" dirty="0">
                <a:solidFill>
                  <a:srgbClr val="00AE00"/>
                </a:solidFill>
                <a:latin typeface="+mn-lt"/>
              </a:rPr>
              <a:t>Use </a:t>
            </a:r>
            <a:r>
              <a:rPr lang="en-US" altLang="en-US" sz="2900" dirty="0">
                <a:latin typeface="+mn-lt"/>
              </a:rPr>
              <a:t>the language that can include everybody.</a:t>
            </a:r>
          </a:p>
          <a:p>
            <a:pPr algn="r">
              <a:lnSpc>
                <a:spcPct val="104000"/>
              </a:lnSpc>
              <a:spcBef>
                <a:spcPts val="1089"/>
              </a:spcBef>
              <a:spcAft>
                <a:spcPts val="907"/>
              </a:spcAft>
              <a:buSzPct val="100000"/>
              <a:defRPr/>
            </a:pPr>
            <a:r>
              <a:rPr lang="en-CA" altLang="en-US" dirty="0">
                <a:latin typeface="+mn-lt"/>
              </a:rPr>
              <a:t>(Drew, S., Bingham, R., 2010)</a:t>
            </a:r>
            <a:endParaRPr lang="en-US" altLang="en-US" dirty="0">
              <a:latin typeface="+mn-lt"/>
            </a:endParaRPr>
          </a:p>
          <a:p>
            <a:pPr>
              <a:lnSpc>
                <a:spcPct val="93000"/>
              </a:lnSpc>
              <a:spcBef>
                <a:spcPts val="1089"/>
              </a:spcBef>
              <a:spcAft>
                <a:spcPts val="907"/>
              </a:spcAft>
              <a:buSzPct val="100000"/>
              <a:defRPr/>
            </a:pPr>
            <a:endParaRPr lang="uk-UA" altLang="en-US" sz="2900" dirty="0">
              <a:latin typeface="Trebuchet MS" panose="020B0603020202020204" pitchFamily="34" charset="0"/>
            </a:endParaRPr>
          </a:p>
        </p:txBody>
      </p:sp>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761" y="3037279"/>
            <a:ext cx="2265120" cy="175122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7280" y="542938"/>
            <a:ext cx="3865061" cy="699309"/>
          </a:xfrm>
          <a:prstGeom prst="rect">
            <a:avLst/>
          </a:prstGeom>
          <a:noFill/>
        </p:spPr>
        <p:txBody>
          <a:bodyPr wrap="none" lIns="82945" tIns="41473" rIns="82945" bIns="41473">
            <a:spAutoFit/>
          </a:bodyPr>
          <a:lstStyle/>
          <a:p>
            <a:pPr>
              <a:defRPr/>
            </a:pPr>
            <a:r>
              <a:rPr lang="en-US" altLang="en-US" sz="4000" b="1" dirty="0">
                <a:solidFill>
                  <a:srgbClr val="FF3300"/>
                </a:solidFill>
                <a:latin typeface="+mj-lt"/>
              </a:rPr>
              <a:t>Form of language</a:t>
            </a:r>
            <a:endParaRPr lang="ru-RU" sz="4000" dirty="0">
              <a:solidFill>
                <a:srgbClr val="FF3300"/>
              </a:solidFill>
              <a:latin typeface="+mj-lt"/>
            </a:endParaRPr>
          </a:p>
        </p:txBody>
      </p:sp>
      <p:pic>
        <p:nvPicPr>
          <p:cNvPr id="2867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160" y="227544"/>
            <a:ext cx="4122720" cy="167921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6756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3"/>
          <p:cNvSpPr txBox="1">
            <a:spLocks noChangeArrowheads="1"/>
          </p:cNvSpPr>
          <p:nvPr/>
        </p:nvSpPr>
        <p:spPr bwMode="auto">
          <a:xfrm>
            <a:off x="326880" y="730157"/>
            <a:ext cx="3657600" cy="511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eaLnBrk="1">
              <a:lnSpc>
                <a:spcPct val="104000"/>
              </a:lnSpc>
              <a:buSzPct val="100000"/>
            </a:pPr>
            <a:r>
              <a:rPr lang="uk-UA" altLang="en-US" sz="2900" b="1" u="sng">
                <a:solidFill>
                  <a:srgbClr val="000000"/>
                </a:solidFill>
                <a:latin typeface="Trebuchet MS" pitchFamily="34" charset="0"/>
              </a:rPr>
              <a:t>Environment:</a:t>
            </a:r>
          </a:p>
        </p:txBody>
      </p:sp>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80" y="1568325"/>
            <a:ext cx="7102080" cy="48216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Text Box 5"/>
          <p:cNvSpPr txBox="1">
            <a:spLocks noChangeArrowheads="1"/>
          </p:cNvSpPr>
          <p:nvPr/>
        </p:nvSpPr>
        <p:spPr bwMode="auto">
          <a:xfrm>
            <a:off x="5747041" y="718636"/>
            <a:ext cx="3395520" cy="773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eaLnBrk="1">
              <a:lnSpc>
                <a:spcPct val="104000"/>
              </a:lnSpc>
              <a:buSzPct val="100000"/>
            </a:pPr>
            <a:r>
              <a:rPr lang="uk-UA" altLang="en-US" sz="2200" b="1">
                <a:solidFill>
                  <a:srgbClr val="FF0000"/>
                </a:solidFill>
                <a:latin typeface="Trebuchet MS" pitchFamily="34" charset="0"/>
              </a:rPr>
              <a:t>type and size of room</a:t>
            </a:r>
          </a:p>
        </p:txBody>
      </p:sp>
      <p:sp>
        <p:nvSpPr>
          <p:cNvPr id="30727" name="Line 6"/>
          <p:cNvSpPr>
            <a:spLocks noChangeShapeType="1"/>
          </p:cNvSpPr>
          <p:nvPr/>
        </p:nvSpPr>
        <p:spPr bwMode="auto">
          <a:xfrm flipH="1">
            <a:off x="6200640" y="1110357"/>
            <a:ext cx="855360" cy="391721"/>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0728" name="Text Box 7"/>
          <p:cNvSpPr txBox="1">
            <a:spLocks noChangeArrowheads="1"/>
          </p:cNvSpPr>
          <p:nvPr/>
        </p:nvSpPr>
        <p:spPr bwMode="auto">
          <a:xfrm>
            <a:off x="6400801" y="1893800"/>
            <a:ext cx="2155680" cy="42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eaLnBrk="1">
              <a:lnSpc>
                <a:spcPct val="104000"/>
              </a:lnSpc>
              <a:buSzPct val="100000"/>
            </a:pPr>
            <a:r>
              <a:rPr lang="uk-UA" altLang="en-US" sz="2200" b="1">
                <a:solidFill>
                  <a:srgbClr val="FF0000"/>
                </a:solidFill>
                <a:latin typeface="Trebuchet MS" pitchFamily="34" charset="0"/>
              </a:rPr>
              <a:t>lighting</a:t>
            </a:r>
          </a:p>
        </p:txBody>
      </p:sp>
      <p:sp>
        <p:nvSpPr>
          <p:cNvPr id="30729" name="Line 8"/>
          <p:cNvSpPr>
            <a:spLocks noChangeShapeType="1"/>
          </p:cNvSpPr>
          <p:nvPr/>
        </p:nvSpPr>
        <p:spPr bwMode="auto">
          <a:xfrm flipH="1">
            <a:off x="5417281" y="2321524"/>
            <a:ext cx="1116000" cy="813686"/>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0730" name="Text Box 9"/>
          <p:cNvSpPr txBox="1">
            <a:spLocks noChangeArrowheads="1"/>
          </p:cNvSpPr>
          <p:nvPr/>
        </p:nvSpPr>
        <p:spPr bwMode="auto">
          <a:xfrm>
            <a:off x="3003841" y="1045550"/>
            <a:ext cx="2481120" cy="42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eaLnBrk="1">
              <a:lnSpc>
                <a:spcPct val="104000"/>
              </a:lnSpc>
              <a:buSzPct val="100000"/>
            </a:pPr>
            <a:r>
              <a:rPr lang="uk-UA" altLang="en-US" sz="2200" b="1">
                <a:solidFill>
                  <a:srgbClr val="FF0000"/>
                </a:solidFill>
                <a:latin typeface="Trebuchet MS" pitchFamily="34" charset="0"/>
              </a:rPr>
              <a:t>acoustics</a:t>
            </a:r>
          </a:p>
        </p:txBody>
      </p:sp>
      <p:sp>
        <p:nvSpPr>
          <p:cNvPr id="30731" name="Line 10"/>
          <p:cNvSpPr>
            <a:spLocks noChangeShapeType="1"/>
          </p:cNvSpPr>
          <p:nvPr/>
        </p:nvSpPr>
        <p:spPr bwMode="auto">
          <a:xfrm flipH="1">
            <a:off x="2869920" y="1473275"/>
            <a:ext cx="528480" cy="1009546"/>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0732" name="Text Box 11"/>
          <p:cNvSpPr txBox="1">
            <a:spLocks noChangeArrowheads="1"/>
          </p:cNvSpPr>
          <p:nvPr/>
        </p:nvSpPr>
        <p:spPr bwMode="auto">
          <a:xfrm>
            <a:off x="6465600" y="5188866"/>
            <a:ext cx="2939040" cy="427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eaLnBrk="1">
              <a:lnSpc>
                <a:spcPct val="104000"/>
              </a:lnSpc>
              <a:buSzPct val="100000"/>
            </a:pPr>
            <a:r>
              <a:rPr lang="uk-UA" altLang="en-US" sz="2200" b="1">
                <a:solidFill>
                  <a:srgbClr val="FF0000"/>
                </a:solidFill>
                <a:latin typeface="Trebuchet MS" pitchFamily="34" charset="0"/>
              </a:rPr>
              <a:t>equipment</a:t>
            </a:r>
          </a:p>
        </p:txBody>
      </p:sp>
      <p:sp>
        <p:nvSpPr>
          <p:cNvPr id="30733" name="Line 12"/>
          <p:cNvSpPr>
            <a:spLocks noChangeShapeType="1"/>
          </p:cNvSpPr>
          <p:nvPr/>
        </p:nvSpPr>
        <p:spPr bwMode="auto">
          <a:xfrm flipV="1">
            <a:off x="6923520" y="4438546"/>
            <a:ext cx="260640" cy="753200"/>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0734" name="Line 13"/>
          <p:cNvSpPr>
            <a:spLocks noChangeShapeType="1"/>
          </p:cNvSpPr>
          <p:nvPr/>
        </p:nvSpPr>
        <p:spPr bwMode="auto">
          <a:xfrm flipH="1" flipV="1">
            <a:off x="5940000" y="3588857"/>
            <a:ext cx="724320" cy="1602889"/>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0735" name="Text Box 14"/>
          <p:cNvSpPr txBox="1">
            <a:spLocks noChangeArrowheads="1"/>
          </p:cNvSpPr>
          <p:nvPr/>
        </p:nvSpPr>
        <p:spPr bwMode="auto">
          <a:xfrm>
            <a:off x="326881" y="2220713"/>
            <a:ext cx="1568160" cy="773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eaLnBrk="1">
              <a:lnSpc>
                <a:spcPct val="104000"/>
              </a:lnSpc>
              <a:buSzPct val="100000"/>
            </a:pPr>
            <a:r>
              <a:rPr lang="uk-UA" altLang="en-US" sz="2200" b="1">
                <a:solidFill>
                  <a:srgbClr val="FF0000"/>
                </a:solidFill>
                <a:latin typeface="Trebuchet MS" pitchFamily="34" charset="0"/>
              </a:rPr>
              <a:t>position of speaker</a:t>
            </a:r>
          </a:p>
        </p:txBody>
      </p:sp>
      <p:sp>
        <p:nvSpPr>
          <p:cNvPr id="30736" name="Line 15"/>
          <p:cNvSpPr>
            <a:spLocks noChangeShapeType="1"/>
          </p:cNvSpPr>
          <p:nvPr/>
        </p:nvSpPr>
        <p:spPr bwMode="auto">
          <a:xfrm>
            <a:off x="1061280" y="2994075"/>
            <a:ext cx="766080" cy="336995"/>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Tree>
    <p:extLst>
      <p:ext uri="{BB962C8B-B14F-4D97-AF65-F5344CB8AC3E}">
        <p14:creationId xmlns:p14="http://schemas.microsoft.com/office/powerpoint/2010/main" val="41002536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
          <p:cNvSpPr>
            <a:spLocks noChangeArrowheads="1"/>
          </p:cNvSpPr>
          <p:nvPr/>
        </p:nvSpPr>
        <p:spPr bwMode="auto">
          <a:xfrm>
            <a:off x="718561" y="208823"/>
            <a:ext cx="8228160" cy="378759"/>
          </a:xfrm>
          <a:custGeom>
            <a:avLst/>
            <a:gdLst>
              <a:gd name="T0" fmla="*/ 2147483646 w 25197"/>
              <a:gd name="T1" fmla="*/ 2147483646 h 1161"/>
              <a:gd name="T2" fmla="*/ 2147483646 w 25197"/>
              <a:gd name="T3" fmla="*/ 2147483646 h 1161"/>
              <a:gd name="T4" fmla="*/ 0 w 25197"/>
              <a:gd name="T5" fmla="*/ 2147483646 h 1161"/>
              <a:gd name="T6" fmla="*/ 2147483646 w 25197"/>
              <a:gd name="T7" fmla="*/ 0 h 1161"/>
              <a:gd name="T8" fmla="*/ 0 60000 65536"/>
              <a:gd name="T9" fmla="*/ 5898240 60000 65536"/>
              <a:gd name="T10" fmla="*/ 11796480 60000 65536"/>
              <a:gd name="T11" fmla="*/ 17694720 60000 65536"/>
              <a:gd name="T12" fmla="*/ 0 w 25197"/>
              <a:gd name="T13" fmla="*/ 0 h 1161"/>
              <a:gd name="T14" fmla="*/ 25197 w 25197"/>
              <a:gd name="T15" fmla="*/ 1161 h 1161"/>
            </a:gdLst>
            <a:ahLst/>
            <a:cxnLst>
              <a:cxn ang="T8">
                <a:pos x="T0" y="T1"/>
              </a:cxn>
              <a:cxn ang="T9">
                <a:pos x="T2" y="T3"/>
              </a:cxn>
              <a:cxn ang="T10">
                <a:pos x="T4" y="T5"/>
              </a:cxn>
              <a:cxn ang="T11">
                <a:pos x="T6" y="T7"/>
              </a:cxn>
            </a:cxnLst>
            <a:rect l="T12" t="T13" r="T14" b="T15"/>
            <a:pathLst>
              <a:path w="25197" h="1161">
                <a:moveTo>
                  <a:pt x="0" y="0"/>
                </a:moveTo>
                <a:lnTo>
                  <a:pt x="25197" y="0"/>
                </a:lnTo>
                <a:lnTo>
                  <a:pt x="25197" y="1161"/>
                </a:lnTo>
                <a:lnTo>
                  <a:pt x="0" y="11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9pPr>
          </a:lstStyle>
          <a:p>
            <a:pPr algn="r" eaLnBrk="1">
              <a:buSzPct val="100000"/>
            </a:pPr>
            <a:endParaRPr lang="uk-UA" altLang="en-US" sz="2000" dirty="0">
              <a:solidFill>
                <a:srgbClr val="000000"/>
              </a:solidFill>
              <a:latin typeface="Trebuchet MS" pitchFamily="34" charset="0"/>
            </a:endParaRPr>
          </a:p>
        </p:txBody>
      </p:sp>
      <p:sp>
        <p:nvSpPr>
          <p:cNvPr id="32772" name="Text Box 3"/>
          <p:cNvSpPr txBox="1">
            <a:spLocks noChangeArrowheads="1"/>
          </p:cNvSpPr>
          <p:nvPr/>
        </p:nvSpPr>
        <p:spPr bwMode="auto">
          <a:xfrm>
            <a:off x="0" y="894334"/>
            <a:ext cx="9144000" cy="77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9pPr>
          </a:lstStyle>
          <a:p>
            <a:pPr algn="ctr">
              <a:lnSpc>
                <a:spcPct val="104000"/>
              </a:lnSpc>
              <a:spcBef>
                <a:spcPts val="1089"/>
              </a:spcBef>
              <a:spcAft>
                <a:spcPts val="907"/>
              </a:spcAft>
              <a:buSzPct val="100000"/>
            </a:pPr>
            <a:r>
              <a:rPr lang="uk-UA" altLang="en-US" sz="2900" b="1">
                <a:solidFill>
                  <a:srgbClr val="000000"/>
                </a:solidFill>
                <a:latin typeface="Trebuchet MS" pitchFamily="34" charset="0"/>
              </a:rPr>
              <a:t>Use images</a:t>
            </a:r>
          </a:p>
          <a:p>
            <a:pPr>
              <a:lnSpc>
                <a:spcPct val="93000"/>
              </a:lnSpc>
              <a:spcBef>
                <a:spcPts val="1089"/>
              </a:spcBef>
              <a:spcAft>
                <a:spcPts val="907"/>
              </a:spcAft>
              <a:buSzPct val="100000"/>
            </a:pPr>
            <a:endParaRPr lang="uk-UA" altLang="en-US" sz="2900" b="1">
              <a:solidFill>
                <a:srgbClr val="000000"/>
              </a:solidFill>
              <a:latin typeface="Trebuchet MS" pitchFamily="34" charset="0"/>
            </a:endParaRPr>
          </a:p>
        </p:txBody>
      </p:sp>
      <p:sp>
        <p:nvSpPr>
          <p:cNvPr id="32773" name="Text Box 4"/>
          <p:cNvSpPr txBox="1">
            <a:spLocks noChangeArrowheads="1"/>
          </p:cNvSpPr>
          <p:nvPr/>
        </p:nvSpPr>
        <p:spPr bwMode="auto">
          <a:xfrm>
            <a:off x="260640" y="1926923"/>
            <a:ext cx="2089440" cy="1731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a:lnSpc>
                <a:spcPct val="104000"/>
              </a:lnSpc>
              <a:spcBef>
                <a:spcPts val="1089"/>
              </a:spcBef>
              <a:spcAft>
                <a:spcPts val="907"/>
              </a:spcAft>
              <a:buSzPct val="100000"/>
            </a:pPr>
            <a:r>
              <a:rPr lang="uk-UA" altLang="en-US" sz="2200">
                <a:solidFill>
                  <a:srgbClr val="000000"/>
                </a:solidFill>
                <a:latin typeface="Trebuchet MS" pitchFamily="34" charset="0"/>
              </a:rPr>
              <a:t>to improve understanding</a:t>
            </a:r>
          </a:p>
          <a:p>
            <a:pPr>
              <a:lnSpc>
                <a:spcPct val="93000"/>
              </a:lnSpc>
              <a:spcBef>
                <a:spcPts val="1089"/>
              </a:spcBef>
              <a:spcAft>
                <a:spcPts val="907"/>
              </a:spcAft>
              <a:buSzPct val="100000"/>
            </a:pPr>
            <a:endParaRPr lang="uk-UA" altLang="en-US" sz="2200">
              <a:solidFill>
                <a:srgbClr val="000000"/>
              </a:solidFill>
              <a:latin typeface="Trebuchet MS" pitchFamily="34" charset="0"/>
            </a:endParaRPr>
          </a:p>
        </p:txBody>
      </p:sp>
      <p:sp>
        <p:nvSpPr>
          <p:cNvPr id="32774" name="Text Box 5"/>
          <p:cNvSpPr txBox="1">
            <a:spLocks noChangeArrowheads="1"/>
          </p:cNvSpPr>
          <p:nvPr/>
        </p:nvSpPr>
        <p:spPr bwMode="auto">
          <a:xfrm>
            <a:off x="2874240" y="3200017"/>
            <a:ext cx="1370880" cy="1893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a:lnSpc>
                <a:spcPct val="104000"/>
              </a:lnSpc>
              <a:spcBef>
                <a:spcPts val="1089"/>
              </a:spcBef>
              <a:spcAft>
                <a:spcPts val="907"/>
              </a:spcAft>
              <a:buSzPct val="100000"/>
            </a:pPr>
            <a:r>
              <a:rPr lang="uk-UA" altLang="en-US" sz="2200">
                <a:solidFill>
                  <a:srgbClr val="000000"/>
                </a:solidFill>
                <a:latin typeface="Trebuchet MS" pitchFamily="34" charset="0"/>
              </a:rPr>
              <a:t>to save time</a:t>
            </a:r>
          </a:p>
          <a:p>
            <a:pPr>
              <a:lnSpc>
                <a:spcPct val="93000"/>
              </a:lnSpc>
              <a:spcBef>
                <a:spcPts val="1089"/>
              </a:spcBef>
              <a:spcAft>
                <a:spcPts val="907"/>
              </a:spcAft>
              <a:buSzPct val="100000"/>
            </a:pPr>
            <a:endParaRPr lang="uk-UA" altLang="en-US" sz="2200">
              <a:solidFill>
                <a:srgbClr val="000000"/>
              </a:solidFill>
              <a:latin typeface="Trebuchet MS" pitchFamily="34" charset="0"/>
            </a:endParaRPr>
          </a:p>
        </p:txBody>
      </p:sp>
      <p:sp>
        <p:nvSpPr>
          <p:cNvPr id="32775" name="Text Box 6"/>
          <p:cNvSpPr txBox="1">
            <a:spLocks noChangeArrowheads="1"/>
          </p:cNvSpPr>
          <p:nvPr/>
        </p:nvSpPr>
        <p:spPr bwMode="auto">
          <a:xfrm>
            <a:off x="5235840" y="3266263"/>
            <a:ext cx="1752480" cy="69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spcBef>
                <a:spcPts val="1089"/>
              </a:spcBef>
              <a:spcAft>
                <a:spcPts val="907"/>
              </a:spcAft>
              <a:buSzPct val="100000"/>
            </a:pPr>
            <a:r>
              <a:rPr lang="uk-UA" altLang="en-US" sz="2200">
                <a:solidFill>
                  <a:srgbClr val="000000"/>
                </a:solidFill>
                <a:latin typeface="Trebuchet MS" pitchFamily="34" charset="0"/>
              </a:rPr>
              <a:t>for interest</a:t>
            </a:r>
          </a:p>
          <a:p>
            <a:pPr>
              <a:lnSpc>
                <a:spcPct val="93000"/>
              </a:lnSpc>
              <a:spcBef>
                <a:spcPts val="1089"/>
              </a:spcBef>
              <a:spcAft>
                <a:spcPts val="907"/>
              </a:spcAft>
              <a:buSzPct val="100000"/>
            </a:pPr>
            <a:endParaRPr lang="uk-UA" altLang="en-US" sz="2200">
              <a:solidFill>
                <a:srgbClr val="000000"/>
              </a:solidFill>
              <a:latin typeface="Trebuchet MS" pitchFamily="34" charset="0"/>
            </a:endParaRPr>
          </a:p>
        </p:txBody>
      </p:sp>
      <p:sp>
        <p:nvSpPr>
          <p:cNvPr id="32776" name="Text Box 7"/>
          <p:cNvSpPr txBox="1">
            <a:spLocks noChangeArrowheads="1"/>
          </p:cNvSpPr>
          <p:nvPr/>
        </p:nvSpPr>
        <p:spPr bwMode="auto">
          <a:xfrm>
            <a:off x="6708961" y="2155907"/>
            <a:ext cx="1585440" cy="6941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nSpc>
                <a:spcPct val="104000"/>
              </a:lnSpc>
              <a:spcBef>
                <a:spcPts val="1089"/>
              </a:spcBef>
              <a:spcAft>
                <a:spcPts val="907"/>
              </a:spcAft>
              <a:buSzPct val="100000"/>
            </a:pPr>
            <a:r>
              <a:rPr lang="uk-UA" altLang="en-US" sz="2200">
                <a:solidFill>
                  <a:srgbClr val="000000"/>
                </a:solidFill>
                <a:latin typeface="Trebuchet MS" pitchFamily="34" charset="0"/>
              </a:rPr>
              <a:t>for impact</a:t>
            </a:r>
          </a:p>
          <a:p>
            <a:pPr>
              <a:lnSpc>
                <a:spcPct val="93000"/>
              </a:lnSpc>
              <a:spcBef>
                <a:spcPts val="1089"/>
              </a:spcBef>
              <a:spcAft>
                <a:spcPts val="907"/>
              </a:spcAft>
              <a:buSzPct val="100000"/>
            </a:pPr>
            <a:endParaRPr lang="uk-UA" altLang="en-US" sz="2200">
              <a:solidFill>
                <a:srgbClr val="000000"/>
              </a:solidFill>
              <a:latin typeface="Trebuchet MS" pitchFamily="34" charset="0"/>
            </a:endParaRPr>
          </a:p>
        </p:txBody>
      </p:sp>
      <p:sp>
        <p:nvSpPr>
          <p:cNvPr id="32777" name="Line 8"/>
          <p:cNvSpPr>
            <a:spLocks noChangeShapeType="1"/>
          </p:cNvSpPr>
          <p:nvPr/>
        </p:nvSpPr>
        <p:spPr bwMode="auto">
          <a:xfrm flipH="1">
            <a:off x="2151360" y="1437271"/>
            <a:ext cx="1442880" cy="849689"/>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2778" name="Line 9"/>
          <p:cNvSpPr>
            <a:spLocks noChangeShapeType="1"/>
          </p:cNvSpPr>
          <p:nvPr/>
        </p:nvSpPr>
        <p:spPr bwMode="auto">
          <a:xfrm flipH="1">
            <a:off x="3589920" y="1672016"/>
            <a:ext cx="397440" cy="1529441"/>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2779" name="Line 10"/>
          <p:cNvSpPr>
            <a:spLocks noChangeShapeType="1"/>
          </p:cNvSpPr>
          <p:nvPr/>
        </p:nvSpPr>
        <p:spPr bwMode="auto">
          <a:xfrm>
            <a:off x="5028481" y="1672016"/>
            <a:ext cx="1110240" cy="1659054"/>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2780" name="Line 11"/>
          <p:cNvSpPr>
            <a:spLocks noChangeShapeType="1"/>
          </p:cNvSpPr>
          <p:nvPr/>
        </p:nvSpPr>
        <p:spPr bwMode="auto">
          <a:xfrm>
            <a:off x="5682240" y="1437271"/>
            <a:ext cx="1418400" cy="587582"/>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pic>
        <p:nvPicPr>
          <p:cNvPr id="3278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9360" y="2678681"/>
            <a:ext cx="2024640" cy="2272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82"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840" y="2782372"/>
            <a:ext cx="2512800" cy="2052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8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2080" y="3722792"/>
            <a:ext cx="2177280" cy="2743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84"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841" y="4196601"/>
            <a:ext cx="194400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0895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noChangeArrowheads="1"/>
          </p:cNvSpPr>
          <p:nvPr>
            <p:ph type="title"/>
          </p:nvPr>
        </p:nvSpPr>
        <p:spPr/>
        <p:txBody>
          <a:bodyPr/>
          <a:lstStyle/>
          <a:p>
            <a:r>
              <a:rPr lang="en-US" altLang="ru-RU" b="1">
                <a:solidFill>
                  <a:schemeClr val="accent2"/>
                </a:solidFill>
              </a:rPr>
              <a:t>Aspects of Personal Presentation</a:t>
            </a:r>
            <a:endParaRPr lang="ru-RU" altLang="ru-RU" b="1">
              <a:solidFill>
                <a:schemeClr val="accent2"/>
              </a:solidFill>
            </a:endParaRPr>
          </a:p>
        </p:txBody>
      </p:sp>
      <p:sp>
        <p:nvSpPr>
          <p:cNvPr id="3" name="Объект 2"/>
          <p:cNvSpPr>
            <a:spLocks noGrp="1"/>
          </p:cNvSpPr>
          <p:nvPr>
            <p:ph idx="1"/>
          </p:nvPr>
        </p:nvSpPr>
        <p:spPr>
          <a:xfrm>
            <a:off x="195840" y="1604328"/>
            <a:ext cx="8484480" cy="5253672"/>
          </a:xfrm>
        </p:spPr>
        <p:txBody>
          <a:bodyPr/>
          <a:lstStyle/>
          <a:p>
            <a:pPr>
              <a:defRPr/>
            </a:pPr>
            <a:r>
              <a:rPr lang="en-US" dirty="0">
                <a:solidFill>
                  <a:schemeClr val="accent2">
                    <a:lumMod val="75000"/>
                  </a:schemeClr>
                </a:solidFill>
              </a:rPr>
              <a:t>Your personal presentation includes:</a:t>
            </a:r>
          </a:p>
          <a:p>
            <a:pPr>
              <a:defRPr/>
            </a:pPr>
            <a:endParaRPr lang="en-US" dirty="0">
              <a:solidFill>
                <a:schemeClr val="accent2">
                  <a:lumMod val="75000"/>
                </a:schemeClr>
              </a:solidFill>
            </a:endParaRPr>
          </a:p>
          <a:p>
            <a:pPr marL="414726" indent="-414726">
              <a:defRPr/>
            </a:pPr>
            <a:r>
              <a:rPr lang="en-US" dirty="0"/>
              <a:t>Clothes;</a:t>
            </a:r>
          </a:p>
          <a:p>
            <a:pPr marL="414726" indent="-414726">
              <a:defRPr/>
            </a:pPr>
            <a:r>
              <a:rPr lang="en-US" dirty="0"/>
              <a:t>Accessories:</a:t>
            </a:r>
          </a:p>
          <a:p>
            <a:pPr marL="414726" indent="-414726">
              <a:defRPr/>
            </a:pPr>
            <a:r>
              <a:rPr lang="en-US" dirty="0"/>
              <a:t>your notes, luggage, bags, phones, </a:t>
            </a:r>
            <a:r>
              <a:rPr lang="en-US" dirty="0" err="1"/>
              <a:t>jewellery</a:t>
            </a:r>
            <a:r>
              <a:rPr lang="en-US" dirty="0"/>
              <a:t>, watches, and scarves;</a:t>
            </a:r>
          </a:p>
          <a:p>
            <a:pPr marL="414726" indent="-414726">
              <a:defRPr/>
            </a:pPr>
            <a:r>
              <a:rPr lang="en-US" dirty="0"/>
              <a:t>Style of hair, nails, makeup (for women);</a:t>
            </a:r>
          </a:p>
          <a:p>
            <a:pPr marL="414726" indent="-414726">
              <a:defRPr/>
            </a:pPr>
            <a:r>
              <a:rPr lang="en-US" dirty="0"/>
              <a:t>Body language and</a:t>
            </a:r>
          </a:p>
          <a:p>
            <a:pPr marL="414726" indent="-414726">
              <a:defRPr/>
            </a:pPr>
            <a:r>
              <a:rPr lang="en-US" dirty="0"/>
              <a:t>Voice.</a:t>
            </a:r>
          </a:p>
        </p:txBody>
      </p:sp>
      <p:pic>
        <p:nvPicPr>
          <p:cNvPr id="348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720" y="1142041"/>
            <a:ext cx="2299680" cy="250298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507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3124"/>
            <a:ext cx="9144000" cy="6891124"/>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lIns="82945" tIns="41473" rIns="82945" bIns="41473" anchor="ctr"/>
          <a:lstStyle/>
          <a:p>
            <a:pPr algn="ctr" defTabSz="457153">
              <a:defRPr/>
            </a:pPr>
            <a:endParaRPr lang="en-US"/>
          </a:p>
        </p:txBody>
      </p:sp>
      <p:pic>
        <p:nvPicPr>
          <p:cNvPr id="5" name="Picture 4"/>
          <p:cNvPicPr>
            <a:picLocks noChangeAspect="1"/>
          </p:cNvPicPr>
          <p:nvPr/>
        </p:nvPicPr>
        <p:blipFill rotWithShape="1">
          <a:blip r:embed="rId2"/>
          <a:srcRect l="28115" r="29179"/>
          <a:stretch/>
        </p:blipFill>
        <p:spPr>
          <a:xfrm>
            <a:off x="-55771" y="351258"/>
            <a:ext cx="2676792" cy="6268628"/>
          </a:xfrm>
          <a:prstGeom prst="rect">
            <a:avLst/>
          </a:prstGeom>
          <a:ln>
            <a:noFill/>
          </a:ln>
          <a:effectLst>
            <a:softEdge rad="112500"/>
          </a:effectLst>
        </p:spPr>
      </p:pic>
      <p:pic>
        <p:nvPicPr>
          <p:cNvPr id="7" name="Picture 6"/>
          <p:cNvPicPr>
            <a:picLocks noChangeAspect="1"/>
          </p:cNvPicPr>
          <p:nvPr/>
        </p:nvPicPr>
        <p:blipFill rotWithShape="1">
          <a:blip r:embed="rId3"/>
          <a:srcRect l="6503" r="11124" b="6033"/>
          <a:stretch/>
        </p:blipFill>
        <p:spPr>
          <a:xfrm>
            <a:off x="2094564" y="-20247"/>
            <a:ext cx="2594807" cy="2960354"/>
          </a:xfrm>
          <a:prstGeom prst="rect">
            <a:avLst/>
          </a:prstGeom>
          <a:ln>
            <a:noFill/>
          </a:ln>
          <a:effectLst>
            <a:softEdge rad="112500"/>
          </a:effectLst>
        </p:spPr>
      </p:pic>
      <p:pic>
        <p:nvPicPr>
          <p:cNvPr id="3" name="Picture 2"/>
          <p:cNvPicPr>
            <a:picLocks noChangeAspect="1"/>
          </p:cNvPicPr>
          <p:nvPr/>
        </p:nvPicPr>
        <p:blipFill rotWithShape="1">
          <a:blip r:embed="rId4"/>
          <a:srcRect l="15079" r="23402"/>
          <a:stretch/>
        </p:blipFill>
        <p:spPr>
          <a:xfrm>
            <a:off x="4689371" y="40530"/>
            <a:ext cx="1811118" cy="2944311"/>
          </a:xfrm>
          <a:prstGeom prst="rect">
            <a:avLst/>
          </a:prstGeom>
          <a:ln>
            <a:noFill/>
          </a:ln>
          <a:effectLst>
            <a:softEdge rad="112500"/>
          </a:effectLst>
        </p:spPr>
      </p:pic>
      <p:pic>
        <p:nvPicPr>
          <p:cNvPr id="4" name="Picture 3"/>
          <p:cNvPicPr>
            <a:picLocks noChangeAspect="1"/>
          </p:cNvPicPr>
          <p:nvPr/>
        </p:nvPicPr>
        <p:blipFill rotWithShape="1">
          <a:blip r:embed="rId5"/>
          <a:srcRect l="29225" r="30822"/>
          <a:stretch/>
        </p:blipFill>
        <p:spPr>
          <a:xfrm>
            <a:off x="7479284" y="3077741"/>
            <a:ext cx="1488603" cy="3726219"/>
          </a:xfrm>
          <a:prstGeom prst="rect">
            <a:avLst/>
          </a:prstGeom>
          <a:ln>
            <a:noFill/>
          </a:ln>
          <a:effectLst>
            <a:softEdge rad="112500"/>
          </a:effectLst>
        </p:spPr>
      </p:pic>
      <p:pic>
        <p:nvPicPr>
          <p:cNvPr id="6" name="Picture 5"/>
          <p:cNvPicPr>
            <a:picLocks noChangeAspect="1"/>
          </p:cNvPicPr>
          <p:nvPr/>
        </p:nvPicPr>
        <p:blipFill>
          <a:blip r:embed="rId6"/>
          <a:stretch>
            <a:fillRect/>
          </a:stretch>
        </p:blipFill>
        <p:spPr>
          <a:xfrm>
            <a:off x="2261451" y="2944312"/>
            <a:ext cx="5150639" cy="3913689"/>
          </a:xfrm>
          <a:prstGeom prst="rect">
            <a:avLst/>
          </a:prstGeom>
          <a:ln>
            <a:noFill/>
          </a:ln>
          <a:effectLst>
            <a:softEdge rad="112500"/>
          </a:effectLst>
        </p:spPr>
      </p:pic>
      <p:pic>
        <p:nvPicPr>
          <p:cNvPr id="8" name="Picture 7" descr="Screen Shot 2013-12-05 at 2.22.41 PM.png"/>
          <p:cNvPicPr>
            <a:picLocks noChangeAspect="1"/>
          </p:cNvPicPr>
          <p:nvPr/>
        </p:nvPicPr>
        <p:blipFill>
          <a:blip r:embed="rId7"/>
          <a:stretch>
            <a:fillRect/>
          </a:stretch>
        </p:blipFill>
        <p:spPr>
          <a:xfrm flipH="1">
            <a:off x="6500489" y="0"/>
            <a:ext cx="2521440" cy="2926598"/>
          </a:xfrm>
          <a:prstGeom prst="rect">
            <a:avLst/>
          </a:prstGeom>
          <a:ln>
            <a:noFill/>
          </a:ln>
          <a:effectLst>
            <a:softEdge rad="112500"/>
          </a:effectLst>
        </p:spPr>
      </p:pic>
    </p:spTree>
    <p:extLst>
      <p:ext uri="{BB962C8B-B14F-4D97-AF65-F5344CB8AC3E}">
        <p14:creationId xmlns:p14="http://schemas.microsoft.com/office/powerpoint/2010/main" val="4162310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95840" y="653829"/>
            <a:ext cx="4049280" cy="5904620"/>
          </a:xfrm>
          <a:prstGeom prst="rect">
            <a:avLst/>
          </a:prstGeom>
          <a:noFill/>
          <a:ln>
            <a:noFill/>
          </a:ln>
          <a:effec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522"/>
              </a:spcBef>
              <a:spcAft>
                <a:spcPts val="522"/>
              </a:spcAft>
              <a:buSzPct val="100000"/>
              <a:defRPr/>
            </a:pPr>
            <a:r>
              <a:rPr lang="en-US" altLang="en-US" sz="2900" b="1" dirty="0">
                <a:solidFill>
                  <a:srgbClr val="FF3300"/>
                </a:solidFill>
                <a:latin typeface="+mj-lt"/>
              </a:rPr>
              <a:t>Verbal means and appearance </a:t>
            </a:r>
          </a:p>
          <a:p>
            <a:pPr>
              <a:lnSpc>
                <a:spcPct val="104000"/>
              </a:lnSpc>
              <a:spcBef>
                <a:spcPts val="522"/>
              </a:spcBef>
              <a:spcAft>
                <a:spcPts val="522"/>
              </a:spcAft>
              <a:buSzPct val="100000"/>
              <a:defRPr/>
            </a:pPr>
            <a:r>
              <a:rPr lang="en-US" altLang="en-US" sz="2900" dirty="0">
                <a:latin typeface="+mn-lt"/>
              </a:rPr>
              <a:t>7% of what we understand comes from the words;</a:t>
            </a:r>
          </a:p>
          <a:p>
            <a:pPr>
              <a:lnSpc>
                <a:spcPct val="104000"/>
              </a:lnSpc>
              <a:spcBef>
                <a:spcPts val="522"/>
              </a:spcBef>
              <a:spcAft>
                <a:spcPts val="522"/>
              </a:spcAft>
              <a:buSzPct val="100000"/>
              <a:defRPr/>
            </a:pPr>
            <a:r>
              <a:rPr lang="en-US" altLang="en-US" sz="2900" dirty="0">
                <a:latin typeface="+mn-lt"/>
              </a:rPr>
              <a:t>38% of information comes from the </a:t>
            </a:r>
            <a:r>
              <a:rPr lang="en-US" altLang="en-US" sz="2900" dirty="0">
                <a:solidFill>
                  <a:srgbClr val="FF0000"/>
                </a:solidFill>
                <a:latin typeface="+mn-lt"/>
              </a:rPr>
              <a:t>tone of voice;</a:t>
            </a:r>
          </a:p>
          <a:p>
            <a:pPr>
              <a:lnSpc>
                <a:spcPct val="104000"/>
              </a:lnSpc>
              <a:spcBef>
                <a:spcPts val="522"/>
              </a:spcBef>
              <a:spcAft>
                <a:spcPts val="522"/>
              </a:spcAft>
              <a:buSzPct val="100000"/>
              <a:defRPr/>
            </a:pPr>
            <a:r>
              <a:rPr lang="en-US" altLang="en-US" sz="2900" dirty="0">
                <a:solidFill>
                  <a:schemeClr val="tx1"/>
                </a:solidFill>
                <a:latin typeface="+mn-lt"/>
              </a:rPr>
              <a:t>Make sure that </a:t>
            </a:r>
            <a:r>
              <a:rPr lang="en-US" altLang="en-US" sz="2900" dirty="0">
                <a:latin typeface="+mn-lt"/>
              </a:rPr>
              <a:t>you project your voice </a:t>
            </a:r>
            <a:r>
              <a:rPr lang="en-US" altLang="en-US" sz="2900" dirty="0">
                <a:solidFill>
                  <a:srgbClr val="005A9E"/>
                </a:solidFill>
                <a:latin typeface="+mn-lt"/>
              </a:rPr>
              <a:t>to the back of the room</a:t>
            </a:r>
            <a:r>
              <a:rPr lang="en-US" altLang="en-US" sz="2900" dirty="0">
                <a:latin typeface="+mn-lt"/>
              </a:rPr>
              <a:t>.</a:t>
            </a:r>
          </a:p>
          <a:p>
            <a:pPr>
              <a:lnSpc>
                <a:spcPct val="93000"/>
              </a:lnSpc>
              <a:spcBef>
                <a:spcPts val="522"/>
              </a:spcBef>
              <a:spcAft>
                <a:spcPts val="522"/>
              </a:spcAft>
              <a:buSzPct val="100000"/>
              <a:defRPr/>
            </a:pPr>
            <a:endParaRPr lang="uk-UA" altLang="en-US" sz="2900" dirty="0">
              <a:latin typeface="Trebuchet MS" panose="020B0603020202020204" pitchFamily="34" charset="0"/>
            </a:endParaRPr>
          </a:p>
        </p:txBody>
      </p:sp>
      <p:pic>
        <p:nvPicPr>
          <p:cNvPr id="368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389" y="404664"/>
            <a:ext cx="4454652" cy="237626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009" y="3356993"/>
            <a:ext cx="4578912" cy="340307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7999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Заголовок 1"/>
          <p:cNvSpPr>
            <a:spLocks noGrp="1" noChangeArrowheads="1"/>
          </p:cNvSpPr>
          <p:nvPr>
            <p:ph type="title"/>
          </p:nvPr>
        </p:nvSpPr>
        <p:spPr/>
        <p:txBody>
          <a:bodyPr/>
          <a:lstStyle/>
          <a:p>
            <a:r>
              <a:rPr lang="en-US" altLang="ru-RU" b="1">
                <a:solidFill>
                  <a:srgbClr val="C00000"/>
                </a:solidFill>
              </a:rPr>
              <a:t>Aspects of Effective Speaking</a:t>
            </a:r>
            <a:endParaRPr lang="ru-RU" altLang="ru-RU"/>
          </a:p>
        </p:txBody>
      </p:sp>
      <p:sp>
        <p:nvSpPr>
          <p:cNvPr id="3" name="Объект 2"/>
          <p:cNvSpPr>
            <a:spLocks noGrp="1"/>
          </p:cNvSpPr>
          <p:nvPr>
            <p:ph idx="1"/>
          </p:nvPr>
        </p:nvSpPr>
        <p:spPr>
          <a:xfrm>
            <a:off x="456480" y="2383451"/>
            <a:ext cx="8223840" cy="4474549"/>
          </a:xfrm>
        </p:spPr>
        <p:txBody>
          <a:bodyPr/>
          <a:lstStyle/>
          <a:p>
            <a:pPr marL="414726" indent="-414726">
              <a:spcBef>
                <a:spcPts val="544"/>
              </a:spcBef>
              <a:defRPr/>
            </a:pPr>
            <a:r>
              <a:rPr lang="en-US" dirty="0"/>
              <a:t>Accents.</a:t>
            </a:r>
          </a:p>
          <a:p>
            <a:pPr marL="414726" indent="-414726">
              <a:spcBef>
                <a:spcPts val="544"/>
              </a:spcBef>
              <a:defRPr/>
            </a:pPr>
            <a:r>
              <a:rPr lang="en-US" dirty="0"/>
              <a:t>Finding your voice.</a:t>
            </a:r>
          </a:p>
          <a:p>
            <a:pPr marL="414726" indent="-414726">
              <a:spcBef>
                <a:spcPts val="544"/>
              </a:spcBef>
              <a:defRPr/>
            </a:pPr>
            <a:r>
              <a:rPr lang="en-US" dirty="0"/>
              <a:t>The effect of breath on voice and speech.</a:t>
            </a:r>
            <a:endParaRPr lang="ru-RU" dirty="0"/>
          </a:p>
          <a:p>
            <a:pPr marL="414726" indent="-414726">
              <a:spcBef>
                <a:spcPts val="544"/>
              </a:spcBef>
              <a:defRPr/>
            </a:pPr>
            <a:r>
              <a:rPr lang="en-US" dirty="0"/>
              <a:t>Pauses.</a:t>
            </a:r>
          </a:p>
          <a:p>
            <a:pPr marL="414726" indent="-414726">
              <a:spcBef>
                <a:spcPts val="544"/>
              </a:spcBef>
              <a:defRPr/>
            </a:pPr>
            <a:r>
              <a:rPr lang="en-US" dirty="0"/>
              <a:t>Vocal production </a:t>
            </a:r>
            <a:r>
              <a:rPr lang="en-US" dirty="0">
                <a:solidFill>
                  <a:srgbClr val="00B050"/>
                </a:solidFill>
              </a:rPr>
              <a:t>(Volume  -  to be heard. Clarity  -  to be understood. Variety  -  to add interest).</a:t>
            </a:r>
          </a:p>
          <a:p>
            <a:pPr marL="0" indent="0">
              <a:defRPr/>
            </a:pPr>
            <a:endParaRPr lang="en-US" dirty="0"/>
          </a:p>
          <a:p>
            <a:pPr>
              <a:defRPr/>
            </a:pPr>
            <a:endParaRPr lang="en-US" dirty="0"/>
          </a:p>
          <a:p>
            <a:pPr>
              <a:defRPr/>
            </a:pPr>
            <a:endParaRPr lang="en-US" dirty="0"/>
          </a:p>
        </p:txBody>
      </p:sp>
      <p:pic>
        <p:nvPicPr>
          <p:cNvPr id="389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9761" y="1206847"/>
            <a:ext cx="2435040" cy="241801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499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1"/>
          <p:cNvSpPr>
            <a:spLocks noChangeArrowheads="1"/>
          </p:cNvSpPr>
          <p:nvPr/>
        </p:nvSpPr>
        <p:spPr bwMode="auto">
          <a:xfrm>
            <a:off x="718561" y="208823"/>
            <a:ext cx="8228160" cy="378759"/>
          </a:xfrm>
          <a:custGeom>
            <a:avLst/>
            <a:gdLst>
              <a:gd name="T0" fmla="*/ 2147483646 w 25197"/>
              <a:gd name="T1" fmla="*/ 2147483646 h 1161"/>
              <a:gd name="T2" fmla="*/ 2147483646 w 25197"/>
              <a:gd name="T3" fmla="*/ 2147483646 h 1161"/>
              <a:gd name="T4" fmla="*/ 0 w 25197"/>
              <a:gd name="T5" fmla="*/ 2147483646 h 1161"/>
              <a:gd name="T6" fmla="*/ 2147483646 w 25197"/>
              <a:gd name="T7" fmla="*/ 0 h 1161"/>
              <a:gd name="T8" fmla="*/ 0 60000 65536"/>
              <a:gd name="T9" fmla="*/ 5898240 60000 65536"/>
              <a:gd name="T10" fmla="*/ 11796480 60000 65536"/>
              <a:gd name="T11" fmla="*/ 17694720 60000 65536"/>
              <a:gd name="T12" fmla="*/ 0 w 25197"/>
              <a:gd name="T13" fmla="*/ 0 h 1161"/>
              <a:gd name="T14" fmla="*/ 25197 w 25197"/>
              <a:gd name="T15" fmla="*/ 1161 h 1161"/>
            </a:gdLst>
            <a:ahLst/>
            <a:cxnLst>
              <a:cxn ang="T8">
                <a:pos x="T0" y="T1"/>
              </a:cxn>
              <a:cxn ang="T9">
                <a:pos x="T2" y="T3"/>
              </a:cxn>
              <a:cxn ang="T10">
                <a:pos x="T4" y="T5"/>
              </a:cxn>
              <a:cxn ang="T11">
                <a:pos x="T6" y="T7"/>
              </a:cxn>
            </a:cxnLst>
            <a:rect l="T12" t="T13" r="T14" b="T15"/>
            <a:pathLst>
              <a:path w="25197" h="1161">
                <a:moveTo>
                  <a:pt x="0" y="0"/>
                </a:moveTo>
                <a:lnTo>
                  <a:pt x="25197" y="0"/>
                </a:lnTo>
                <a:lnTo>
                  <a:pt x="25197" y="1161"/>
                </a:lnTo>
                <a:lnTo>
                  <a:pt x="0" y="11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9pPr>
          </a:lstStyle>
          <a:p>
            <a:pPr algn="r" eaLnBrk="1">
              <a:buSzPct val="100000"/>
            </a:pPr>
            <a:r>
              <a:rPr lang="uk-UA" altLang="en-US" sz="2000">
                <a:solidFill>
                  <a:srgbClr val="000000"/>
                </a:solidFill>
                <a:latin typeface="Trebuchet MS" pitchFamily="34" charset="0"/>
              </a:rPr>
              <a:t>Presentation Skills</a:t>
            </a:r>
          </a:p>
        </p:txBody>
      </p:sp>
      <p:sp>
        <p:nvSpPr>
          <p:cNvPr id="39939" name="Line 2"/>
          <p:cNvSpPr>
            <a:spLocks noChangeShapeType="1"/>
          </p:cNvSpPr>
          <p:nvPr/>
        </p:nvSpPr>
        <p:spPr bwMode="auto">
          <a:xfrm>
            <a:off x="2024640" y="587581"/>
            <a:ext cx="6988320" cy="1441"/>
          </a:xfrm>
          <a:prstGeom prst="line">
            <a:avLst/>
          </a:prstGeom>
          <a:noFill/>
          <a:ln w="9360">
            <a:solidFill>
              <a:srgbClr val="3465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9940" name="Text Box 3"/>
          <p:cNvSpPr txBox="1">
            <a:spLocks noChangeArrowheads="1"/>
          </p:cNvSpPr>
          <p:nvPr/>
        </p:nvSpPr>
        <p:spPr bwMode="auto">
          <a:xfrm>
            <a:off x="0" y="1025388"/>
            <a:ext cx="9144000" cy="776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 pos="9434513" algn="l"/>
                <a:tab pos="9883775" algn="l"/>
              </a:tabLst>
              <a:defRPr>
                <a:solidFill>
                  <a:schemeClr val="bg1"/>
                </a:solidFill>
                <a:latin typeface="Arial" charset="0"/>
                <a:ea typeface="Microsoft YaHei" pitchFamily="34" charset="-122"/>
              </a:defRPr>
            </a:lvl9pPr>
          </a:lstStyle>
          <a:p>
            <a:pPr algn="ctr">
              <a:lnSpc>
                <a:spcPct val="104000"/>
              </a:lnSpc>
              <a:spcBef>
                <a:spcPts val="1089"/>
              </a:spcBef>
              <a:spcAft>
                <a:spcPts val="907"/>
              </a:spcAft>
              <a:buSzPct val="100000"/>
            </a:pPr>
            <a:r>
              <a:rPr lang="uk-UA" altLang="en-US" sz="2900" b="1" u="sng">
                <a:solidFill>
                  <a:srgbClr val="008000"/>
                </a:solidFill>
                <a:latin typeface="Trebuchet MS" pitchFamily="34" charset="0"/>
              </a:rPr>
              <a:t>Non-verbal</a:t>
            </a:r>
            <a:r>
              <a:rPr lang="en-US" altLang="en-US" sz="2900" b="1" u="sng">
                <a:solidFill>
                  <a:srgbClr val="008000"/>
                </a:solidFill>
                <a:latin typeface="Trebuchet MS" pitchFamily="34" charset="0"/>
              </a:rPr>
              <a:t> means</a:t>
            </a:r>
            <a:endParaRPr lang="uk-UA" altLang="en-US" sz="2900" b="1" u="sng">
              <a:solidFill>
                <a:srgbClr val="008000"/>
              </a:solidFill>
              <a:latin typeface="Trebuchet MS" pitchFamily="34" charset="0"/>
            </a:endParaRPr>
          </a:p>
          <a:p>
            <a:pPr>
              <a:lnSpc>
                <a:spcPct val="93000"/>
              </a:lnSpc>
              <a:spcBef>
                <a:spcPts val="1089"/>
              </a:spcBef>
              <a:spcAft>
                <a:spcPts val="907"/>
              </a:spcAft>
              <a:buSzPct val="100000"/>
            </a:pPr>
            <a:endParaRPr lang="uk-UA" altLang="en-US" sz="2900" b="1" u="sng">
              <a:solidFill>
                <a:srgbClr val="000000"/>
              </a:solidFill>
              <a:latin typeface="Trebuchet MS" pitchFamily="34" charset="0"/>
            </a:endParaRPr>
          </a:p>
        </p:txBody>
      </p:sp>
      <p:sp>
        <p:nvSpPr>
          <p:cNvPr id="39941" name="Text Box 4"/>
          <p:cNvSpPr txBox="1">
            <a:spLocks noChangeArrowheads="1"/>
          </p:cNvSpPr>
          <p:nvPr/>
        </p:nvSpPr>
        <p:spPr bwMode="auto">
          <a:xfrm>
            <a:off x="326881" y="2089660"/>
            <a:ext cx="1959840" cy="12054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a:lnSpc>
                <a:spcPct val="104000"/>
              </a:lnSpc>
              <a:spcBef>
                <a:spcPts val="1089"/>
              </a:spcBef>
              <a:spcAft>
                <a:spcPts val="907"/>
              </a:spcAft>
              <a:buSzPct val="100000"/>
            </a:pPr>
            <a:r>
              <a:rPr lang="uk-UA" altLang="en-US" sz="2900">
                <a:solidFill>
                  <a:srgbClr val="000000"/>
                </a:solidFill>
                <a:latin typeface="Trebuchet MS" pitchFamily="34" charset="0"/>
              </a:rPr>
              <a:t>eye-contact</a:t>
            </a:r>
          </a:p>
          <a:p>
            <a:pPr>
              <a:lnSpc>
                <a:spcPct val="93000"/>
              </a:lnSpc>
              <a:spcBef>
                <a:spcPts val="1089"/>
              </a:spcBef>
              <a:spcAft>
                <a:spcPts val="907"/>
              </a:spcAft>
              <a:buSzPct val="100000"/>
            </a:pPr>
            <a:endParaRPr lang="uk-UA" altLang="en-US" sz="2900">
              <a:solidFill>
                <a:srgbClr val="000000"/>
              </a:solidFill>
              <a:latin typeface="Trebuchet MS" pitchFamily="34" charset="0"/>
            </a:endParaRPr>
          </a:p>
        </p:txBody>
      </p:sp>
      <p:sp>
        <p:nvSpPr>
          <p:cNvPr id="39942" name="Text Box 5"/>
          <p:cNvSpPr txBox="1">
            <a:spLocks noChangeArrowheads="1"/>
          </p:cNvSpPr>
          <p:nvPr/>
        </p:nvSpPr>
        <p:spPr bwMode="auto">
          <a:xfrm>
            <a:off x="3347864" y="2678681"/>
            <a:ext cx="2736304" cy="1205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a:lnSpc>
                <a:spcPct val="104000"/>
              </a:lnSpc>
              <a:spcBef>
                <a:spcPts val="1089"/>
              </a:spcBef>
              <a:spcAft>
                <a:spcPts val="907"/>
              </a:spcAft>
              <a:buSzPct val="100000"/>
            </a:pPr>
            <a:r>
              <a:rPr lang="uk-UA" altLang="en-US" sz="2900" dirty="0" err="1">
                <a:solidFill>
                  <a:srgbClr val="000000"/>
                </a:solidFill>
                <a:latin typeface="Trebuchet MS" pitchFamily="34" charset="0"/>
              </a:rPr>
              <a:t>body</a:t>
            </a:r>
            <a:r>
              <a:rPr lang="uk-UA" altLang="en-US" sz="2900" dirty="0">
                <a:solidFill>
                  <a:srgbClr val="000000"/>
                </a:solidFill>
                <a:latin typeface="Trebuchet MS" pitchFamily="34" charset="0"/>
              </a:rPr>
              <a:t> </a:t>
            </a:r>
            <a:r>
              <a:rPr lang="uk-UA" altLang="en-US" sz="2900" dirty="0" err="1">
                <a:solidFill>
                  <a:srgbClr val="000000"/>
                </a:solidFill>
                <a:latin typeface="Trebuchet MS" pitchFamily="34" charset="0"/>
              </a:rPr>
              <a:t>language</a:t>
            </a:r>
            <a:r>
              <a:rPr lang="en-US" altLang="en-US" sz="2900" dirty="0">
                <a:solidFill>
                  <a:srgbClr val="000000"/>
                </a:solidFill>
                <a:latin typeface="Trebuchet MS" pitchFamily="34" charset="0"/>
              </a:rPr>
              <a:t>, timing and proxemics</a:t>
            </a:r>
            <a:endParaRPr lang="uk-UA" altLang="en-US" sz="2900" dirty="0">
              <a:solidFill>
                <a:srgbClr val="000000"/>
              </a:solidFill>
              <a:latin typeface="Trebuchet MS" pitchFamily="34" charset="0"/>
            </a:endParaRPr>
          </a:p>
          <a:p>
            <a:pPr>
              <a:lnSpc>
                <a:spcPct val="93000"/>
              </a:lnSpc>
              <a:spcBef>
                <a:spcPts val="1089"/>
              </a:spcBef>
              <a:spcAft>
                <a:spcPts val="907"/>
              </a:spcAft>
              <a:buSzPct val="100000"/>
            </a:pPr>
            <a:endParaRPr lang="uk-UA" altLang="en-US" sz="2900" dirty="0">
              <a:solidFill>
                <a:srgbClr val="000000"/>
              </a:solidFill>
              <a:latin typeface="Trebuchet MS" pitchFamily="34" charset="0"/>
            </a:endParaRPr>
          </a:p>
        </p:txBody>
      </p:sp>
      <p:sp>
        <p:nvSpPr>
          <p:cNvPr id="39943" name="Text Box 6"/>
          <p:cNvSpPr txBox="1">
            <a:spLocks noChangeArrowheads="1"/>
          </p:cNvSpPr>
          <p:nvPr/>
        </p:nvSpPr>
        <p:spPr bwMode="auto">
          <a:xfrm>
            <a:off x="7207200" y="2125663"/>
            <a:ext cx="1674720" cy="1205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4" charset="-122"/>
              </a:defRPr>
            </a:lvl9pPr>
          </a:lstStyle>
          <a:p>
            <a:pPr algn="ctr">
              <a:lnSpc>
                <a:spcPct val="104000"/>
              </a:lnSpc>
              <a:spcBef>
                <a:spcPts val="1089"/>
              </a:spcBef>
              <a:spcAft>
                <a:spcPts val="907"/>
              </a:spcAft>
              <a:buSzPct val="100000"/>
            </a:pPr>
            <a:r>
              <a:rPr lang="uk-UA" altLang="en-US" sz="2900">
                <a:solidFill>
                  <a:srgbClr val="000000"/>
                </a:solidFill>
                <a:latin typeface="Trebuchet MS" pitchFamily="34" charset="0"/>
              </a:rPr>
              <a:t>hand gestures</a:t>
            </a:r>
          </a:p>
          <a:p>
            <a:pPr>
              <a:lnSpc>
                <a:spcPct val="93000"/>
              </a:lnSpc>
              <a:spcBef>
                <a:spcPts val="1089"/>
              </a:spcBef>
              <a:spcAft>
                <a:spcPts val="907"/>
              </a:spcAft>
              <a:buSzPct val="100000"/>
            </a:pPr>
            <a:endParaRPr lang="uk-UA" altLang="en-US" sz="2900">
              <a:solidFill>
                <a:srgbClr val="000000"/>
              </a:solidFill>
              <a:latin typeface="Trebuchet MS" pitchFamily="34" charset="0"/>
            </a:endParaRPr>
          </a:p>
        </p:txBody>
      </p:sp>
      <p:pic>
        <p:nvPicPr>
          <p:cNvPr id="399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880" y="4167078"/>
            <a:ext cx="4049280" cy="26844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41" y="3295066"/>
            <a:ext cx="2024640" cy="19643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7" name="Line 10"/>
          <p:cNvSpPr>
            <a:spLocks noChangeShapeType="1"/>
          </p:cNvSpPr>
          <p:nvPr/>
        </p:nvSpPr>
        <p:spPr bwMode="auto">
          <a:xfrm flipH="1">
            <a:off x="1956960" y="1568325"/>
            <a:ext cx="1899360" cy="979303"/>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9948" name="Line 11"/>
          <p:cNvSpPr>
            <a:spLocks noChangeShapeType="1"/>
          </p:cNvSpPr>
          <p:nvPr/>
        </p:nvSpPr>
        <p:spPr bwMode="auto">
          <a:xfrm>
            <a:off x="4505761" y="1633132"/>
            <a:ext cx="1440" cy="1110357"/>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sp>
        <p:nvSpPr>
          <p:cNvPr id="39949" name="Line 12"/>
          <p:cNvSpPr>
            <a:spLocks noChangeShapeType="1"/>
          </p:cNvSpPr>
          <p:nvPr/>
        </p:nvSpPr>
        <p:spPr bwMode="auto">
          <a:xfrm>
            <a:off x="5420161" y="1568325"/>
            <a:ext cx="2089440" cy="1045550"/>
          </a:xfrm>
          <a:prstGeom prst="line">
            <a:avLst/>
          </a:prstGeom>
          <a:noFill/>
          <a:ln w="360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uk-UA"/>
          </a:p>
        </p:txBody>
      </p:sp>
      <p:pic>
        <p:nvPicPr>
          <p:cNvPr id="2" name="Рисунок 1">
            <a:extLst>
              <a:ext uri="{FF2B5EF4-FFF2-40B4-BE49-F238E27FC236}">
                <a16:creationId xmlns:a16="http://schemas.microsoft.com/office/drawing/2014/main" id="{06F78DE6-A440-4286-AFF8-28614C08E121}"/>
              </a:ext>
            </a:extLst>
          </p:cNvPr>
          <p:cNvPicPr>
            <a:picLocks noChangeAspect="1"/>
          </p:cNvPicPr>
          <p:nvPr/>
        </p:nvPicPr>
        <p:blipFill>
          <a:blip r:embed="rId5"/>
          <a:stretch>
            <a:fillRect/>
          </a:stretch>
        </p:blipFill>
        <p:spPr>
          <a:xfrm>
            <a:off x="6836157" y="3360944"/>
            <a:ext cx="2307843" cy="1539660"/>
          </a:xfrm>
          <a:prstGeom prst="rect">
            <a:avLst/>
          </a:prstGeom>
        </p:spPr>
      </p:pic>
    </p:spTree>
    <p:extLst>
      <p:ext uri="{BB962C8B-B14F-4D97-AF65-F5344CB8AC3E}">
        <p14:creationId xmlns:p14="http://schemas.microsoft.com/office/powerpoint/2010/main" val="23208138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4824536" cy="1143000"/>
          </a:xfrm>
        </p:spPr>
        <p:txBody>
          <a:bodyPr/>
          <a:lstStyle/>
          <a:p>
            <a:r>
              <a:rPr lang="en-US" dirty="0"/>
              <a:t>Eye contact</a:t>
            </a:r>
            <a:endParaRPr lang="uk-UA"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4536504" cy="2227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6185" y="3500080"/>
            <a:ext cx="4991503" cy="335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 y="4077072"/>
            <a:ext cx="4219060"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
            <a:ext cx="3839374" cy="307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8362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Autofit/>
          </a:bodyPr>
          <a:lstStyle/>
          <a:p>
            <a:r>
              <a:rPr lang="en-US" sz="3600" b="1" dirty="0">
                <a:solidFill>
                  <a:srgbClr val="002060"/>
                </a:solidFill>
              </a:rPr>
              <a:t>Comparison features of the ordinary and critical thinking (M. </a:t>
            </a:r>
            <a:r>
              <a:rPr lang="en-US" sz="3600" b="1" dirty="0" err="1">
                <a:solidFill>
                  <a:srgbClr val="002060"/>
                </a:solidFill>
              </a:rPr>
              <a:t>Lipman</a:t>
            </a:r>
            <a:r>
              <a:rPr lang="en-US" sz="3600" b="1" dirty="0">
                <a:solidFill>
                  <a:srgbClr val="002060"/>
                </a:solidFill>
              </a:rPr>
              <a:t>, 1988)</a:t>
            </a:r>
          </a:p>
        </p:txBody>
      </p:sp>
      <p:sp>
        <p:nvSpPr>
          <p:cNvPr id="7171" name="Rectangle 3"/>
          <p:cNvSpPr>
            <a:spLocks noGrp="1" noChangeArrowheads="1"/>
          </p:cNvSpPr>
          <p:nvPr>
            <p:ph type="body" idx="1"/>
          </p:nvPr>
        </p:nvSpPr>
        <p:spPr/>
        <p:txBody>
          <a:bodyPr/>
          <a:lstStyle/>
          <a:p>
            <a:pPr marL="0" indent="0" eaLnBrk="1" hangingPunct="1">
              <a:buSzPct val="200000"/>
              <a:buNone/>
            </a:pPr>
            <a:endParaRPr lang="en-US" dirty="0"/>
          </a:p>
        </p:txBody>
      </p:sp>
      <p:graphicFrame>
        <p:nvGraphicFramePr>
          <p:cNvPr id="2" name="Таблица 1"/>
          <p:cNvGraphicFramePr>
            <a:graphicFrameLocks noGrp="1"/>
          </p:cNvGraphicFramePr>
          <p:nvPr>
            <p:extLst>
              <p:ext uri="{D42A27DB-BD31-4B8C-83A1-F6EECF244321}">
                <p14:modId xmlns:p14="http://schemas.microsoft.com/office/powerpoint/2010/main" val="2511899759"/>
              </p:ext>
            </p:extLst>
          </p:nvPr>
        </p:nvGraphicFramePr>
        <p:xfrm>
          <a:off x="467544" y="1528786"/>
          <a:ext cx="8352928" cy="5293764"/>
        </p:xfrm>
        <a:graphic>
          <a:graphicData uri="http://schemas.openxmlformats.org/drawingml/2006/table">
            <a:tbl>
              <a:tblPr firstRow="1" bandRow="1">
                <a:tableStyleId>{5C22544A-7EE6-4342-B048-85BDC9FD1C3A}</a:tableStyleId>
              </a:tblPr>
              <a:tblGrid>
                <a:gridCol w="4176464">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tblGrid>
              <a:tr h="527236">
                <a:tc>
                  <a:txBody>
                    <a:bodyPr/>
                    <a:lstStyle/>
                    <a:p>
                      <a:pPr marL="0" marR="0" lvl="0" indent="179388"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tx1"/>
                          </a:solidFill>
                          <a:effectLst/>
                          <a:latin typeface="Arial" charset="0"/>
                        </a:rPr>
                        <a:t>Critical Thinking / Reasoning</a:t>
                      </a:r>
                      <a:r>
                        <a:rPr kumimoji="0" lang="ru-RU" sz="1800" b="0" i="0" u="none" strike="noStrike" cap="none" normalizeH="0" baseline="0" dirty="0">
                          <a:ln>
                            <a:noFill/>
                          </a:ln>
                          <a:solidFill>
                            <a:schemeClr val="tx1"/>
                          </a:solidFill>
                          <a:effectLst/>
                          <a:latin typeface="Arial" charset="0"/>
                        </a:rPr>
                        <a:t> </a:t>
                      </a:r>
                    </a:p>
                  </a:txBody>
                  <a:tcPr marL="0" marR="0" marT="0" marB="0" horzOverflow="overflow"/>
                </a:tc>
                <a:tc>
                  <a:txBody>
                    <a:bodyPr/>
                    <a:lstStyle/>
                    <a:p>
                      <a:pPr marL="0" marR="0" lvl="0" indent="179388"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a:ln>
                            <a:noFill/>
                          </a:ln>
                          <a:solidFill>
                            <a:schemeClr val="tx1"/>
                          </a:solidFill>
                          <a:effectLst/>
                          <a:latin typeface="Arial" charset="0"/>
                        </a:rPr>
                        <a:t>Ordinary Thinking</a:t>
                      </a:r>
                      <a:r>
                        <a:rPr kumimoji="0" lang="ru-RU" sz="1800" b="0" i="0" u="none" strike="noStrike" cap="none" normalizeH="0" baseline="0" dirty="0">
                          <a:ln>
                            <a:noFill/>
                          </a:ln>
                          <a:solidFill>
                            <a:schemeClr val="tx1"/>
                          </a:solidFill>
                          <a:effectLst/>
                          <a:latin typeface="Arial" charset="0"/>
                        </a:rPr>
                        <a:t> </a:t>
                      </a:r>
                    </a:p>
                  </a:txBody>
                  <a:tcPr marL="0" marR="0" marT="0" marB="0" horzOverflow="overflow"/>
                </a:tc>
                <a:extLst>
                  <a:ext uri="{0D108BD9-81ED-4DB2-BD59-A6C34878D82A}">
                    <a16:rowId xmlns:a16="http://schemas.microsoft.com/office/drawing/2014/main" val="10000"/>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Estimating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Guessing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1"/>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Evaluating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Preferring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2"/>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Classifying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Grouping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3"/>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Assuming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Believing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4"/>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Inferring logically</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Inferring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5"/>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Grasping principles</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Associating concepts</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6"/>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Hypothesizing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Supposing</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7"/>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Noting relationships among other relationships</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Noting relationships</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8"/>
                  </a:ext>
                </a:extLst>
              </a:tr>
              <a:tr h="527236">
                <a:tc>
                  <a:txBody>
                    <a:bodyPr/>
                    <a:lstStyle/>
                    <a:p>
                      <a:pPr marL="0" marR="0" lvl="0" indent="179388" algn="just"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Making judgments with criteria</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tc>
                  <a:txBody>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ysClr val="windowText" lastClr="000000"/>
                          </a:solidFill>
                          <a:effectLst/>
                          <a:latin typeface="Arial" charset="0"/>
                        </a:rPr>
                        <a:t>Making judgments without criteria</a:t>
                      </a:r>
                      <a:r>
                        <a:rPr kumimoji="0" lang="ru-RU" sz="1800" b="0" i="0" u="none" strike="noStrike" cap="none" normalizeH="0" baseline="0" dirty="0">
                          <a:ln>
                            <a:noFill/>
                          </a:ln>
                          <a:solidFill>
                            <a:sysClr val="windowText" lastClr="000000"/>
                          </a:solidFill>
                          <a:effectLst/>
                          <a:latin typeface="Arial" charset="0"/>
                        </a:rPr>
                        <a:t> </a:t>
                      </a:r>
                    </a:p>
                  </a:txBody>
                  <a:tcPr marL="0" marR="0" marT="0" marB="0" horzOverflow="overflow"/>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35142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787208" cy="1143000"/>
          </a:xfrm>
        </p:spPr>
        <p:txBody>
          <a:bodyPr>
            <a:normAutofit/>
          </a:bodyPr>
          <a:lstStyle/>
          <a:p>
            <a:r>
              <a:rPr lang="en-US" dirty="0"/>
              <a:t>Facial expression</a:t>
            </a:r>
            <a:endParaRPr lang="uk-UA"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718" y="1920846"/>
            <a:ext cx="4937154" cy="493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51" y="1387408"/>
            <a:ext cx="4139449" cy="230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5139" y="4152734"/>
            <a:ext cx="4000545" cy="230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456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030"/>
            <a:ext cx="8229600" cy="1143000"/>
          </a:xfrm>
        </p:spPr>
        <p:txBody>
          <a:bodyPr/>
          <a:lstStyle/>
          <a:p>
            <a:r>
              <a:rPr lang="en-US" dirty="0"/>
              <a:t>Posture</a:t>
            </a:r>
            <a:endParaRPr lang="uk-UA"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162881"/>
            <a:ext cx="7272808" cy="545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903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985"/>
            <a:ext cx="9144000" cy="628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3007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08073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675" y="172479"/>
            <a:ext cx="4204397" cy="296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542" y="3528700"/>
            <a:ext cx="4134761" cy="310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623842"/>
            <a:ext cx="4122670" cy="291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3600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Touch and gestures</a:t>
            </a:r>
            <a:endParaRPr lang="uk-UA"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9491" y="18620"/>
            <a:ext cx="2196516" cy="146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4114428" cy="2320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64" y="0"/>
            <a:ext cx="2195736" cy="146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232" y="1700808"/>
            <a:ext cx="4728525" cy="2127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 y="4015908"/>
            <a:ext cx="6006495" cy="281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4356644"/>
            <a:ext cx="23907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552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lstStyle/>
          <a:p>
            <a:r>
              <a:rPr lang="en-US" dirty="0"/>
              <a:t>Proxemics (E. T. Hall)</a:t>
            </a:r>
            <a:endParaRPr lang="uk-UA" dirty="0"/>
          </a:p>
        </p:txBody>
      </p:sp>
      <p:pic>
        <p:nvPicPr>
          <p:cNvPr id="1229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628800"/>
            <a:ext cx="512456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124744"/>
            <a:ext cx="3289548" cy="219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933056"/>
            <a:ext cx="3456384"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292080" y="3429000"/>
            <a:ext cx="3779912" cy="646331"/>
          </a:xfrm>
          <a:prstGeom prst="rect">
            <a:avLst/>
          </a:prstGeom>
        </p:spPr>
        <p:txBody>
          <a:bodyPr wrap="square">
            <a:spAutoFit/>
          </a:bodyPr>
          <a:lstStyle/>
          <a:p>
            <a:r>
              <a:rPr lang="en-US" dirty="0"/>
              <a:t>Two people not affecting each other's personal space</a:t>
            </a:r>
            <a:endParaRPr lang="uk-UA" dirty="0"/>
          </a:p>
        </p:txBody>
      </p:sp>
      <p:sp>
        <p:nvSpPr>
          <p:cNvPr id="6" name="Прямоугольник 5"/>
          <p:cNvSpPr/>
          <p:nvPr/>
        </p:nvSpPr>
        <p:spPr>
          <a:xfrm>
            <a:off x="4932040" y="6021288"/>
            <a:ext cx="3923928" cy="646331"/>
          </a:xfrm>
          <a:prstGeom prst="rect">
            <a:avLst/>
          </a:prstGeom>
        </p:spPr>
        <p:txBody>
          <a:bodyPr wrap="square">
            <a:spAutoFit/>
          </a:bodyPr>
          <a:lstStyle/>
          <a:p>
            <a:r>
              <a:rPr lang="en-US" dirty="0"/>
              <a:t>Reaction of two people whose regions of personal space are in conflict</a:t>
            </a:r>
            <a:endParaRPr lang="uk-UA" dirty="0"/>
          </a:p>
        </p:txBody>
      </p:sp>
    </p:spTree>
    <p:extLst>
      <p:ext uri="{BB962C8B-B14F-4D97-AF65-F5344CB8AC3E}">
        <p14:creationId xmlns:p14="http://schemas.microsoft.com/office/powerpoint/2010/main" val="3556273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1"/>
          <p:cNvSpPr>
            <a:spLocks noChangeArrowheads="1"/>
          </p:cNvSpPr>
          <p:nvPr/>
        </p:nvSpPr>
        <p:spPr bwMode="auto">
          <a:xfrm>
            <a:off x="718561" y="34564"/>
            <a:ext cx="8228160" cy="378760"/>
          </a:xfrm>
          <a:custGeom>
            <a:avLst/>
            <a:gdLst>
              <a:gd name="T0" fmla="*/ 2147483646 w 25197"/>
              <a:gd name="T1" fmla="*/ 2147483646 h 1161"/>
              <a:gd name="T2" fmla="*/ 2147483646 w 25197"/>
              <a:gd name="T3" fmla="*/ 2147483646 h 1161"/>
              <a:gd name="T4" fmla="*/ 0 w 25197"/>
              <a:gd name="T5" fmla="*/ 2147483646 h 1161"/>
              <a:gd name="T6" fmla="*/ 2147483646 w 25197"/>
              <a:gd name="T7" fmla="*/ 0 h 1161"/>
              <a:gd name="T8" fmla="*/ 0 60000 65536"/>
              <a:gd name="T9" fmla="*/ 5898240 60000 65536"/>
              <a:gd name="T10" fmla="*/ 11796480 60000 65536"/>
              <a:gd name="T11" fmla="*/ 17694720 60000 65536"/>
              <a:gd name="T12" fmla="*/ 0 w 25197"/>
              <a:gd name="T13" fmla="*/ 0 h 1161"/>
              <a:gd name="T14" fmla="*/ 25197 w 25197"/>
              <a:gd name="T15" fmla="*/ 1161 h 1161"/>
            </a:gdLst>
            <a:ahLst/>
            <a:cxnLst>
              <a:cxn ang="T8">
                <a:pos x="T0" y="T1"/>
              </a:cxn>
              <a:cxn ang="T9">
                <a:pos x="T2" y="T3"/>
              </a:cxn>
              <a:cxn ang="T10">
                <a:pos x="T4" y="T5"/>
              </a:cxn>
              <a:cxn ang="T11">
                <a:pos x="T6" y="T7"/>
              </a:cxn>
            </a:cxnLst>
            <a:rect l="T12" t="T13" r="T14" b="T15"/>
            <a:pathLst>
              <a:path w="25197" h="1161">
                <a:moveTo>
                  <a:pt x="0" y="0"/>
                </a:moveTo>
                <a:lnTo>
                  <a:pt x="25197" y="0"/>
                </a:lnTo>
                <a:lnTo>
                  <a:pt x="25197" y="1161"/>
                </a:lnTo>
                <a:lnTo>
                  <a:pt x="0" y="1161"/>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pitchFamily="34" charset="-122"/>
              </a:defRPr>
            </a:lvl9pPr>
          </a:lstStyle>
          <a:p>
            <a:pPr algn="r" eaLnBrk="1">
              <a:buSzPct val="100000"/>
            </a:pPr>
            <a:endParaRPr lang="uk-UA" altLang="en-US" sz="2000" dirty="0">
              <a:solidFill>
                <a:srgbClr val="000000"/>
              </a:solidFill>
              <a:latin typeface="Trebuchet MS" pitchFamily="34" charset="0"/>
            </a:endParaRPr>
          </a:p>
        </p:txBody>
      </p:sp>
      <p:sp>
        <p:nvSpPr>
          <p:cNvPr id="2" name="Text Box 3"/>
          <p:cNvSpPr txBox="1">
            <a:spLocks noChangeArrowheads="1"/>
          </p:cNvSpPr>
          <p:nvPr/>
        </p:nvSpPr>
        <p:spPr bwMode="auto">
          <a:xfrm>
            <a:off x="381600" y="398923"/>
            <a:ext cx="4844160" cy="6459078"/>
          </a:xfrm>
          <a:prstGeom prst="rect">
            <a:avLst/>
          </a:prstGeom>
          <a:noFill/>
          <a:ln>
            <a:noFill/>
          </a:ln>
          <a:effectLst/>
        </p:spPr>
        <p:txBody>
          <a:bodyPr lIns="81639" tIns="40820" rIns="81639" bIns="40820"/>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buSzPct val="100000"/>
              <a:defRPr/>
            </a:pPr>
            <a:r>
              <a:rPr lang="en-US" altLang="en-US" sz="3300" b="1" u="sng" dirty="0">
                <a:solidFill>
                  <a:srgbClr val="008000"/>
                </a:solidFill>
                <a:latin typeface="Trebuchet MS" panose="020B0603020202020204" pitchFamily="34" charset="0"/>
              </a:rPr>
              <a:t>Handling nerves </a:t>
            </a:r>
          </a:p>
          <a:p>
            <a:pPr marL="194403" indent="-192963">
              <a:lnSpc>
                <a:spcPct val="104000"/>
              </a:lnSpc>
              <a:spcBef>
                <a:spcPts val="544"/>
              </a:spcBef>
              <a:spcAft>
                <a:spcPts val="907"/>
              </a:spcAft>
              <a:buClr>
                <a:srgbClr val="000000"/>
              </a:buClr>
              <a:buSzPct val="45000"/>
              <a:buFont typeface="Wingdings" panose="05000000000000000000" pitchFamily="2" charset="2"/>
              <a:buChar char=""/>
              <a:defRPr/>
            </a:pPr>
            <a:r>
              <a:rPr lang="en-US" altLang="en-US" sz="2500" dirty="0">
                <a:latin typeface="+mn-lt"/>
              </a:rPr>
              <a:t>get as much practice as you can; </a:t>
            </a:r>
          </a:p>
          <a:p>
            <a:pPr marL="194403" indent="-192963">
              <a:lnSpc>
                <a:spcPct val="104000"/>
              </a:lnSpc>
              <a:spcBef>
                <a:spcPts val="544"/>
              </a:spcBef>
              <a:spcAft>
                <a:spcPts val="907"/>
              </a:spcAft>
              <a:buClr>
                <a:srgbClr val="000000"/>
              </a:buClr>
              <a:buSzPct val="45000"/>
              <a:buFont typeface="Wingdings" panose="05000000000000000000" pitchFamily="2" charset="2"/>
              <a:buChar char=""/>
              <a:defRPr/>
            </a:pPr>
            <a:r>
              <a:rPr lang="en-US" altLang="en-US" sz="2500" dirty="0">
                <a:latin typeface="+mn-lt"/>
              </a:rPr>
              <a:t>concentrate on exposing yourself to similar situations;</a:t>
            </a:r>
          </a:p>
          <a:p>
            <a:pPr marL="194403" indent="-192963">
              <a:lnSpc>
                <a:spcPct val="104000"/>
              </a:lnSpc>
              <a:spcBef>
                <a:spcPts val="544"/>
              </a:spcBef>
              <a:spcAft>
                <a:spcPts val="907"/>
              </a:spcAft>
              <a:buClr>
                <a:srgbClr val="000000"/>
              </a:buClr>
              <a:buSzPct val="45000"/>
              <a:buFont typeface="Wingdings" panose="05000000000000000000" pitchFamily="2" charset="2"/>
              <a:buChar char=""/>
              <a:defRPr/>
            </a:pPr>
            <a:r>
              <a:rPr lang="en-US" altLang="en-US" sz="2500" dirty="0">
                <a:latin typeface="+mn-lt"/>
              </a:rPr>
              <a:t>practice deliberate relaxation,</a:t>
            </a:r>
            <a:r>
              <a:rPr lang="ru-RU" altLang="en-US" sz="2500" dirty="0">
                <a:latin typeface="+mn-lt"/>
              </a:rPr>
              <a:t> </a:t>
            </a:r>
            <a:r>
              <a:rPr lang="en-US" altLang="en-US" sz="2500" dirty="0">
                <a:latin typeface="+mn-lt"/>
              </a:rPr>
              <a:t>e.g. breathing techniques, visualization techniques; </a:t>
            </a:r>
          </a:p>
          <a:p>
            <a:pPr marL="194403" indent="-192963">
              <a:lnSpc>
                <a:spcPct val="104000"/>
              </a:lnSpc>
              <a:spcBef>
                <a:spcPts val="544"/>
              </a:spcBef>
              <a:spcAft>
                <a:spcPts val="907"/>
              </a:spcAft>
              <a:buClr>
                <a:srgbClr val="000000"/>
              </a:buClr>
              <a:buSzPct val="45000"/>
              <a:buFont typeface="Wingdings" panose="05000000000000000000" pitchFamily="2" charset="2"/>
              <a:buChar char=""/>
              <a:defRPr/>
            </a:pPr>
            <a:r>
              <a:rPr lang="en-US" altLang="en-US" sz="2500" dirty="0">
                <a:latin typeface="+mn-lt"/>
              </a:rPr>
              <a:t>drink water, smile, use pauses, slow down, move around, stop thinking about yourself; </a:t>
            </a:r>
          </a:p>
          <a:p>
            <a:pPr marL="194403" indent="-192963">
              <a:lnSpc>
                <a:spcPct val="104000"/>
              </a:lnSpc>
              <a:spcBef>
                <a:spcPts val="544"/>
              </a:spcBef>
              <a:spcAft>
                <a:spcPts val="907"/>
              </a:spcAft>
              <a:buClr>
                <a:srgbClr val="000000"/>
              </a:buClr>
              <a:buSzPct val="45000"/>
              <a:buFont typeface="Wingdings" panose="05000000000000000000" pitchFamily="2" charset="2"/>
              <a:buChar char=""/>
              <a:defRPr/>
            </a:pPr>
            <a:r>
              <a:rPr lang="en-US" altLang="en-US" sz="2500" dirty="0">
                <a:latin typeface="+mn-lt"/>
              </a:rPr>
              <a:t>prepare for each specific presentation.</a:t>
            </a:r>
          </a:p>
          <a:p>
            <a:pPr>
              <a:lnSpc>
                <a:spcPct val="93000"/>
              </a:lnSpc>
              <a:spcBef>
                <a:spcPts val="1089"/>
              </a:spcBef>
              <a:spcAft>
                <a:spcPts val="907"/>
              </a:spcAft>
              <a:buSzPct val="100000"/>
              <a:defRPr/>
            </a:pPr>
            <a:endParaRPr lang="uk-UA" altLang="en-US" sz="2900" dirty="0">
              <a:latin typeface="Trebuchet MS" panose="020B0603020202020204" pitchFamily="34" charset="0"/>
            </a:endParaRPr>
          </a:p>
        </p:txBody>
      </p:sp>
      <p:pic>
        <p:nvPicPr>
          <p:cNvPr id="460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272" y="908720"/>
            <a:ext cx="3756960" cy="249002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4457" y="3717032"/>
            <a:ext cx="3898837" cy="2600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5487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26881" y="890013"/>
            <a:ext cx="8163360" cy="5967987"/>
          </a:xfrm>
          <a:prstGeom prst="rect">
            <a:avLst/>
          </a:prstGeom>
          <a:noFill/>
          <a:ln>
            <a:noFill/>
          </a:ln>
          <a:effectLst/>
        </p:spPr>
        <p:txBody>
          <a:bodyPr lIns="81639" tIns="40820" rIns="81639" bIns="40820"/>
          <a:lstStyle>
            <a:lvl1pPr marL="215900" indent="-214313">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panose="020B0604020202020204" pitchFamily="34" charset="0"/>
                <a:ea typeface="Microsoft YaHei" panose="020B0503020204020204" pitchFamily="34" charset="-122"/>
              </a:defRPr>
            </a:lvl9pPr>
          </a:lstStyle>
          <a:p>
            <a:pPr>
              <a:lnSpc>
                <a:spcPct val="104000"/>
              </a:lnSpc>
              <a:spcBef>
                <a:spcPts val="1089"/>
              </a:spcBef>
              <a:spcAft>
                <a:spcPts val="907"/>
              </a:spcAft>
              <a:buSzPct val="100000"/>
              <a:defRPr/>
            </a:pPr>
            <a:r>
              <a:rPr lang="en-US" altLang="en-US" sz="3300" b="1" u="sng" dirty="0">
                <a:solidFill>
                  <a:srgbClr val="0070C0"/>
                </a:solidFill>
                <a:latin typeface="+mj-lt"/>
              </a:rPr>
              <a:t>Rehearsal</a:t>
            </a:r>
            <a:r>
              <a:rPr lang="en-US" altLang="en-US" sz="3300" b="1" u="sng" dirty="0">
                <a:latin typeface="+mj-lt"/>
              </a:rPr>
              <a:t> </a:t>
            </a:r>
          </a:p>
          <a:p>
            <a:pPr marL="194403" indent="-192963">
              <a:lnSpc>
                <a:spcPct val="104000"/>
              </a:lnSpc>
              <a:spcBef>
                <a:spcPts val="1089"/>
              </a:spcBef>
              <a:spcAft>
                <a:spcPts val="907"/>
              </a:spcAft>
              <a:buClr>
                <a:srgbClr val="000000"/>
              </a:buClr>
              <a:buSzPct val="45000"/>
              <a:buFont typeface="Wingdings" panose="05000000000000000000" pitchFamily="2" charset="2"/>
              <a:buChar char=""/>
              <a:defRPr/>
            </a:pPr>
            <a:r>
              <a:rPr lang="en-US" altLang="en-US" sz="2900" dirty="0">
                <a:latin typeface="+mn-lt"/>
              </a:rPr>
              <a:t>Rehearse and learn the factual content and structure. </a:t>
            </a:r>
          </a:p>
          <a:p>
            <a:pPr marL="194403" indent="-192963">
              <a:lnSpc>
                <a:spcPct val="104000"/>
              </a:lnSpc>
              <a:spcBef>
                <a:spcPts val="1089"/>
              </a:spcBef>
              <a:spcAft>
                <a:spcPts val="907"/>
              </a:spcAft>
              <a:buClr>
                <a:srgbClr val="000000"/>
              </a:buClr>
              <a:buSzPct val="45000"/>
              <a:buFont typeface="Wingdings" panose="05000000000000000000" pitchFamily="2" charset="2"/>
              <a:buChar char=""/>
              <a:defRPr/>
            </a:pPr>
            <a:r>
              <a:rPr lang="en-US" altLang="en-US" sz="2900" dirty="0">
                <a:latin typeface="+mn-lt"/>
              </a:rPr>
              <a:t>Rehearse speaking aloud. </a:t>
            </a:r>
          </a:p>
          <a:p>
            <a:pPr marL="194403" indent="-192963">
              <a:lnSpc>
                <a:spcPct val="104000"/>
              </a:lnSpc>
              <a:spcBef>
                <a:spcPts val="1089"/>
              </a:spcBef>
              <a:buClr>
                <a:srgbClr val="000000"/>
              </a:buClr>
              <a:buSzPct val="45000"/>
              <a:buFont typeface="Wingdings" panose="05000000000000000000" pitchFamily="2" charset="2"/>
              <a:buChar char=""/>
              <a:defRPr/>
            </a:pPr>
            <a:r>
              <a:rPr lang="en-US" altLang="en-US" sz="2900" dirty="0">
                <a:latin typeface="+mn-lt"/>
              </a:rPr>
              <a:t>Rehearse in front of a mirror or video</a:t>
            </a:r>
          </a:p>
          <a:p>
            <a:pPr marL="1440" indent="0">
              <a:lnSpc>
                <a:spcPct val="104000"/>
              </a:lnSpc>
              <a:spcBef>
                <a:spcPts val="1089"/>
              </a:spcBef>
              <a:buClr>
                <a:srgbClr val="000000"/>
              </a:buClr>
              <a:buSzPct val="45000"/>
              <a:defRPr/>
            </a:pPr>
            <a:r>
              <a:rPr lang="en-US" altLang="en-US" sz="2900" dirty="0">
                <a:latin typeface="+mn-lt"/>
              </a:rPr>
              <a:t>camera. </a:t>
            </a:r>
          </a:p>
          <a:p>
            <a:pPr marL="194403" indent="-192963">
              <a:lnSpc>
                <a:spcPct val="104000"/>
              </a:lnSpc>
              <a:spcBef>
                <a:spcPts val="1089"/>
              </a:spcBef>
              <a:spcAft>
                <a:spcPts val="907"/>
              </a:spcAft>
              <a:buClr>
                <a:srgbClr val="000000"/>
              </a:buClr>
              <a:buSzPct val="45000"/>
              <a:buFont typeface="Wingdings" panose="05000000000000000000" pitchFamily="2" charset="2"/>
              <a:buChar char=""/>
              <a:defRPr/>
            </a:pPr>
            <a:r>
              <a:rPr lang="en-US" altLang="en-US" sz="2900" dirty="0">
                <a:latin typeface="+mn-lt"/>
              </a:rPr>
              <a:t>Time the rehearsals. </a:t>
            </a:r>
          </a:p>
          <a:p>
            <a:pPr marL="194403" indent="-192963">
              <a:lnSpc>
                <a:spcPct val="104000"/>
              </a:lnSpc>
              <a:spcBef>
                <a:spcPts val="1089"/>
              </a:spcBef>
              <a:spcAft>
                <a:spcPts val="907"/>
              </a:spcAft>
              <a:buClr>
                <a:srgbClr val="000000"/>
              </a:buClr>
              <a:buSzPct val="45000"/>
              <a:buFont typeface="Wingdings" panose="05000000000000000000" pitchFamily="2" charset="2"/>
              <a:buChar char=""/>
              <a:defRPr/>
            </a:pPr>
            <a:r>
              <a:rPr lang="en-US" altLang="en-US" sz="2900" dirty="0">
                <a:latin typeface="+mn-lt"/>
              </a:rPr>
              <a:t>Rehearse before other people. </a:t>
            </a:r>
          </a:p>
          <a:p>
            <a:pPr marL="194403" indent="-192963">
              <a:lnSpc>
                <a:spcPct val="104000"/>
              </a:lnSpc>
              <a:spcBef>
                <a:spcPts val="1089"/>
              </a:spcBef>
              <a:spcAft>
                <a:spcPts val="907"/>
              </a:spcAft>
              <a:buClr>
                <a:srgbClr val="000000"/>
              </a:buClr>
              <a:buSzPct val="45000"/>
              <a:buFont typeface="Wingdings" panose="05000000000000000000" pitchFamily="2" charset="2"/>
              <a:buChar char=""/>
              <a:defRPr/>
            </a:pPr>
            <a:r>
              <a:rPr lang="en-US" altLang="en-US" sz="2900" dirty="0">
                <a:latin typeface="+mn-lt"/>
              </a:rPr>
              <a:t>Rehearse in the similar physical environment.</a:t>
            </a:r>
            <a:endParaRPr lang="en-US" altLang="en-US" dirty="0">
              <a:latin typeface="+mn-lt"/>
            </a:endParaRPr>
          </a:p>
          <a:p>
            <a:pPr>
              <a:lnSpc>
                <a:spcPct val="93000"/>
              </a:lnSpc>
              <a:spcBef>
                <a:spcPts val="1089"/>
              </a:spcBef>
              <a:spcAft>
                <a:spcPts val="907"/>
              </a:spcAft>
              <a:buSzPct val="100000"/>
              <a:defRPr/>
            </a:pPr>
            <a:endParaRPr lang="uk-UA" altLang="en-US" sz="2900" dirty="0">
              <a:latin typeface="Trebuchet MS" panose="020B0603020202020204" pitchFamily="34" charset="0"/>
            </a:endParaRPr>
          </a:p>
        </p:txBody>
      </p:sp>
      <p:pic>
        <p:nvPicPr>
          <p:cNvPr id="4813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24548"/>
            <a:ext cx="1979712" cy="30000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420" y="3212976"/>
            <a:ext cx="2185103" cy="293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2624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noChangeArrowheads="1"/>
          </p:cNvSpPr>
          <p:nvPr>
            <p:ph type="title"/>
          </p:nvPr>
        </p:nvSpPr>
        <p:spPr>
          <a:xfrm>
            <a:off x="886609" y="188640"/>
            <a:ext cx="7765920" cy="1140600"/>
          </a:xfrm>
        </p:spPr>
        <p:txBody>
          <a:bodyPr>
            <a:normAutofit fontScale="90000"/>
          </a:bodyPr>
          <a:lstStyle/>
          <a:p>
            <a:r>
              <a:rPr lang="en-US" altLang="ru-RU" b="1" dirty="0">
                <a:solidFill>
                  <a:srgbClr val="FF0000"/>
                </a:solidFill>
              </a:rPr>
              <a:t>In conclusion…main about presentation and critical thinking</a:t>
            </a:r>
            <a:endParaRPr lang="ru-RU" altLang="ru-RU" dirty="0">
              <a:solidFill>
                <a:srgbClr val="FF0000"/>
              </a:solidFill>
            </a:endParaRPr>
          </a:p>
        </p:txBody>
      </p:sp>
      <p:sp>
        <p:nvSpPr>
          <p:cNvPr id="52227" name="Объект 2"/>
          <p:cNvSpPr>
            <a:spLocks noGrp="1" noChangeArrowheads="1"/>
          </p:cNvSpPr>
          <p:nvPr>
            <p:ph idx="1"/>
          </p:nvPr>
        </p:nvSpPr>
        <p:spPr>
          <a:xfrm>
            <a:off x="522720" y="1404148"/>
            <a:ext cx="8223840" cy="3390116"/>
          </a:xfrm>
        </p:spPr>
        <p:txBody>
          <a:bodyPr>
            <a:normAutofit fontScale="92500" lnSpcReduction="20000"/>
          </a:bodyPr>
          <a:lstStyle/>
          <a:p>
            <a:pPr marL="0" indent="0">
              <a:buNone/>
            </a:pPr>
            <a:r>
              <a:rPr lang="en-US" altLang="ru-RU" dirty="0"/>
              <a:t>"Read not to contradict and confute; nor to believe and take for granted; nor to find talk and discourse; but to weigh and consider."—Francis Bacon</a:t>
            </a:r>
            <a:br>
              <a:rPr lang="en-US" altLang="ru-RU" dirty="0"/>
            </a:br>
            <a:br>
              <a:rPr lang="en-US" altLang="ru-RU" dirty="0"/>
            </a:br>
            <a:r>
              <a:rPr lang="en-US" altLang="ru-RU" dirty="0"/>
              <a:t>When you are making a presentation, you are presenting a package: you and your message. The more you are aware of the impact of every element, the more effective the package will be as a whole.</a:t>
            </a:r>
          </a:p>
          <a:p>
            <a:endParaRPr lang="ru-RU" alt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537715"/>
            <a:ext cx="34194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884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1"/>
          <p:cNvSpPr>
            <a:spLocks noChangeArrowheads="1"/>
          </p:cNvSpPr>
          <p:nvPr/>
        </p:nvSpPr>
        <p:spPr bwMode="auto">
          <a:xfrm>
            <a:off x="326880" y="2351767"/>
            <a:ext cx="8413920" cy="1680656"/>
          </a:xfrm>
          <a:custGeom>
            <a:avLst/>
            <a:gdLst>
              <a:gd name="T0" fmla="*/ 2147483647 w 25766"/>
              <a:gd name="T1" fmla="*/ 2147483647 h 5145"/>
              <a:gd name="T2" fmla="*/ 2147483647 w 25766"/>
              <a:gd name="T3" fmla="*/ 2147483647 h 5145"/>
              <a:gd name="T4" fmla="*/ 0 w 25766"/>
              <a:gd name="T5" fmla="*/ 2147483647 h 5145"/>
              <a:gd name="T6" fmla="*/ 2147483647 w 25766"/>
              <a:gd name="T7" fmla="*/ 0 h 5145"/>
              <a:gd name="T8" fmla="*/ 0 60000 65536"/>
              <a:gd name="T9" fmla="*/ 5898240 60000 65536"/>
              <a:gd name="T10" fmla="*/ 11796480 60000 65536"/>
              <a:gd name="T11" fmla="*/ 17694720 60000 65536"/>
              <a:gd name="T12" fmla="*/ 0 w 25766"/>
              <a:gd name="T13" fmla="*/ 0 h 5145"/>
              <a:gd name="T14" fmla="*/ 25766 w 25766"/>
              <a:gd name="T15" fmla="*/ 5145 h 5145"/>
            </a:gdLst>
            <a:ahLst/>
            <a:cxnLst>
              <a:cxn ang="T8">
                <a:pos x="T0" y="T1"/>
              </a:cxn>
              <a:cxn ang="T9">
                <a:pos x="T2" y="T3"/>
              </a:cxn>
              <a:cxn ang="T10">
                <a:pos x="T4" y="T5"/>
              </a:cxn>
              <a:cxn ang="T11">
                <a:pos x="T6" y="T7"/>
              </a:cxn>
            </a:cxnLst>
            <a:rect l="T12" t="T13" r="T14" b="T15"/>
            <a:pathLst>
              <a:path w="25766" h="5145">
                <a:moveTo>
                  <a:pt x="0" y="0"/>
                </a:moveTo>
                <a:lnTo>
                  <a:pt x="25766" y="0"/>
                </a:lnTo>
                <a:lnTo>
                  <a:pt x="25766" y="5145"/>
                </a:lnTo>
                <a:lnTo>
                  <a:pt x="0" y="5145"/>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28" tIns="40764" rIns="81528" bIns="40764"/>
          <a:lstStyle>
            <a:lvl1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1pPr>
            <a:lvl2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2pPr>
            <a:lvl3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3pPr>
            <a:lvl4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4pPr>
            <a:lvl5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5pPr>
            <a:lvl6pPr marL="25146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6pPr>
            <a:lvl7pPr marL="29718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7pPr>
            <a:lvl8pPr marL="34290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8pPr>
            <a:lvl9pPr marL="38862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Lst>
              <a:defRPr>
                <a:solidFill>
                  <a:schemeClr val="bg1"/>
                </a:solidFill>
                <a:latin typeface="Arial" charset="0"/>
                <a:ea typeface="Microsoft YaHei" pitchFamily="34" charset="-122"/>
              </a:defRPr>
            </a:lvl9pPr>
          </a:lstStyle>
          <a:p>
            <a:pPr eaLnBrk="1">
              <a:buSzPct val="100000"/>
              <a:buFont typeface="Times New Roman" pitchFamily="18" charset="0"/>
              <a:buNone/>
            </a:pPr>
            <a:endParaRPr lang="uk-UA" altLang="uk-UA">
              <a:solidFill>
                <a:srgbClr val="000000"/>
              </a:solidFill>
            </a:endParaRPr>
          </a:p>
          <a:p>
            <a:pPr eaLnBrk="1">
              <a:buSzPct val="100000"/>
              <a:buFont typeface="Times New Roman" pitchFamily="18" charset="0"/>
              <a:buNone/>
            </a:pPr>
            <a:endParaRPr lang="uk-UA" altLang="uk-UA">
              <a:solidFill>
                <a:srgbClr val="000000"/>
              </a:solidFill>
            </a:endParaRPr>
          </a:p>
        </p:txBody>
      </p:sp>
      <p:sp>
        <p:nvSpPr>
          <p:cNvPr id="31747" name="AutoShape 4"/>
          <p:cNvSpPr>
            <a:spLocks noChangeArrowheads="1"/>
          </p:cNvSpPr>
          <p:nvPr/>
        </p:nvSpPr>
        <p:spPr bwMode="auto">
          <a:xfrm>
            <a:off x="456481" y="1604328"/>
            <a:ext cx="8228160" cy="3976258"/>
          </a:xfrm>
          <a:custGeom>
            <a:avLst/>
            <a:gdLst>
              <a:gd name="T0" fmla="*/ 2147483647 w 25197"/>
              <a:gd name="T1" fmla="*/ 2147483647 h 12177"/>
              <a:gd name="T2" fmla="*/ 2147483647 w 25197"/>
              <a:gd name="T3" fmla="*/ 2147483647 h 12177"/>
              <a:gd name="T4" fmla="*/ 0 w 25197"/>
              <a:gd name="T5" fmla="*/ 2147483647 h 12177"/>
              <a:gd name="T6" fmla="*/ 2147483647 w 25197"/>
              <a:gd name="T7" fmla="*/ 0 h 12177"/>
              <a:gd name="T8" fmla="*/ 0 60000 65536"/>
              <a:gd name="T9" fmla="*/ 5898240 60000 65536"/>
              <a:gd name="T10" fmla="*/ 11796480 60000 65536"/>
              <a:gd name="T11" fmla="*/ 17694720 60000 65536"/>
              <a:gd name="T12" fmla="*/ 0 w 25197"/>
              <a:gd name="T13" fmla="*/ 0 h 12177"/>
              <a:gd name="T14" fmla="*/ 25197 w 25197"/>
              <a:gd name="T15" fmla="*/ 12177 h 12177"/>
            </a:gdLst>
            <a:ahLst/>
            <a:cxnLst>
              <a:cxn ang="T8">
                <a:pos x="T0" y="T1"/>
              </a:cxn>
              <a:cxn ang="T9">
                <a:pos x="T2" y="T3"/>
              </a:cxn>
              <a:cxn ang="T10">
                <a:pos x="T4" y="T5"/>
              </a:cxn>
              <a:cxn ang="T11">
                <a:pos x="T6" y="T7"/>
              </a:cxn>
            </a:cxnLst>
            <a:rect l="T12" t="T13" r="T14" b="T15"/>
            <a:pathLst>
              <a:path w="25197" h="12177">
                <a:moveTo>
                  <a:pt x="0" y="0"/>
                </a:moveTo>
                <a:lnTo>
                  <a:pt x="25197" y="0"/>
                </a:lnTo>
                <a:lnTo>
                  <a:pt x="25197" y="12177"/>
                </a:lnTo>
                <a:lnTo>
                  <a:pt x="0" y="12177"/>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832" tIns="41416" rIns="82832" bIns="41416" anchor="ctr"/>
          <a:lstStyle/>
          <a:p>
            <a:endParaRPr lang="uk-UA"/>
          </a:p>
        </p:txBody>
      </p:sp>
      <p:sp>
        <p:nvSpPr>
          <p:cNvPr id="31748" name="Text Box 5"/>
          <p:cNvSpPr txBox="1">
            <a:spLocks noChangeArrowheads="1"/>
          </p:cNvSpPr>
          <p:nvPr/>
        </p:nvSpPr>
        <p:spPr bwMode="auto">
          <a:xfrm>
            <a:off x="260640" y="914496"/>
            <a:ext cx="8686080" cy="55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528" tIns="40764" rIns="81528" bIns="40764" anchor="ctr"/>
          <a:lstStyle>
            <a:lvl1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1pPr>
            <a:lvl2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2pPr>
            <a:lvl3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3pPr>
            <a:lvl4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4pPr>
            <a:lvl5pPr defTabSz="446088" eaLnBrk="0" hangingPunct="0">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5pPr>
            <a:lvl6pPr marL="25146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6pPr>
            <a:lvl7pPr marL="29718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7pPr>
            <a:lvl8pPr marL="34290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8pPr>
            <a:lvl9pPr marL="3886200" indent="-228600" defTabSz="446088" eaLnBrk="0" fontAlgn="base" hangingPunct="0">
              <a:spcBef>
                <a:spcPct val="0"/>
              </a:spcBef>
              <a:spcAft>
                <a:spcPct val="0"/>
              </a:spcAft>
              <a:tabLst>
                <a:tab pos="0" algn="l"/>
                <a:tab pos="444500" algn="l"/>
                <a:tab pos="893763" algn="l"/>
                <a:tab pos="1343025" algn="l"/>
                <a:tab pos="1790700" algn="l"/>
                <a:tab pos="2239963" algn="l"/>
                <a:tab pos="2689225" algn="l"/>
                <a:tab pos="3138488" algn="l"/>
                <a:tab pos="3586163" algn="l"/>
                <a:tab pos="4033838" algn="l"/>
                <a:tab pos="4483100" algn="l"/>
                <a:tab pos="4932363" algn="l"/>
                <a:tab pos="5380038" algn="l"/>
                <a:tab pos="5829300" algn="l"/>
                <a:tab pos="6278563" algn="l"/>
                <a:tab pos="6727825" algn="l"/>
                <a:tab pos="7175500" algn="l"/>
                <a:tab pos="7624763" algn="l"/>
                <a:tab pos="8072438" algn="l"/>
                <a:tab pos="8520113" algn="l"/>
                <a:tab pos="8969375" algn="l"/>
                <a:tab pos="8970963" algn="l"/>
                <a:tab pos="9420225" algn="l"/>
              </a:tabLst>
              <a:defRPr>
                <a:solidFill>
                  <a:schemeClr val="bg1"/>
                </a:solidFill>
                <a:latin typeface="Arial" charset="0"/>
                <a:ea typeface="Microsoft YaHei" pitchFamily="34" charset="-122"/>
              </a:defRPr>
            </a:lvl9pPr>
          </a:lstStyle>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a:p>
            <a:pPr algn="ctr" eaLnBrk="1">
              <a:lnSpc>
                <a:spcPct val="104000"/>
              </a:lnSpc>
              <a:buSzPct val="100000"/>
              <a:buFont typeface="Times New Roman" pitchFamily="18" charset="0"/>
              <a:buNone/>
            </a:pPr>
            <a:r>
              <a:rPr lang="en-US" altLang="uk-UA" sz="4000" b="1" dirty="0">
                <a:solidFill>
                  <a:srgbClr val="000000"/>
                </a:solidFill>
                <a:latin typeface="Trebuchet MS" pitchFamily="34" charset="0"/>
              </a:rPr>
              <a:t>QUESTIONS?</a:t>
            </a:r>
          </a:p>
          <a:p>
            <a:pPr algn="ctr" eaLnBrk="1">
              <a:lnSpc>
                <a:spcPct val="104000"/>
              </a:lnSpc>
              <a:buSzPct val="100000"/>
              <a:buFont typeface="Times New Roman" pitchFamily="18" charset="0"/>
              <a:buNone/>
            </a:pPr>
            <a:endParaRPr lang="en-US" altLang="uk-UA" sz="4000" b="1" dirty="0">
              <a:solidFill>
                <a:srgbClr val="000000"/>
              </a:solidFill>
              <a:latin typeface="Trebuchet MS" pitchFamily="34" charset="0"/>
            </a:endParaRPr>
          </a:p>
        </p:txBody>
      </p:sp>
      <p:pic>
        <p:nvPicPr>
          <p:cNvPr id="31749" name="Picture 8" descr="ANd9GcRbWIqqq-Y7xD4gBnmbN2CcvkFMJIaG6j5iE6I1qMAb-sjv8mvt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6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00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b="1" dirty="0">
                <a:solidFill>
                  <a:srgbClr val="002060"/>
                </a:solidFill>
              </a:rPr>
              <a:t>The main elements of critical thinking </a:t>
            </a:r>
            <a:endParaRPr lang="ru-RU" dirty="0">
              <a:solidFill>
                <a:srgbClr val="002060"/>
              </a:solidFill>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812260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468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p:cNvSpPr>
            <a:spLocks noGrp="1"/>
          </p:cNvSpPr>
          <p:nvPr>
            <p:ph type="title" idx="4294967295"/>
          </p:nvPr>
        </p:nvSpPr>
        <p:spPr>
          <a:xfrm>
            <a:off x="610506" y="1196752"/>
            <a:ext cx="8229600" cy="1067152"/>
          </a:xfrm>
        </p:spPr>
        <p:txBody>
          <a:bodyPr lIns="91301" tIns="45653" rIns="91301" bIns="45653">
            <a:normAutofit/>
          </a:bodyPr>
          <a:lstStyle/>
          <a:p>
            <a:pPr eaLnBrk="1" hangingPunct="1"/>
            <a:r>
              <a:rPr lang="en-US" altLang="uk-UA" sz="5400" b="1" dirty="0"/>
              <a:t>Thanks for your attention!</a:t>
            </a:r>
            <a:endParaRPr lang="ru-RU" altLang="uk-UA" sz="5400"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3" y="2816226"/>
            <a:ext cx="2754887" cy="334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40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5184576" cy="1210146"/>
          </a:xfrm>
        </p:spPr>
        <p:txBody>
          <a:bodyPr>
            <a:normAutofit fontScale="90000"/>
          </a:bodyPr>
          <a:lstStyle/>
          <a:p>
            <a:r>
              <a:rPr lang="en-US" b="1" dirty="0">
                <a:solidFill>
                  <a:srgbClr val="002060"/>
                </a:solidFill>
              </a:rPr>
              <a:t>Critical reading and evaluation information </a:t>
            </a:r>
            <a:endParaRPr lang="ru-RU" dirty="0">
              <a:solidFill>
                <a:srgbClr val="002060"/>
              </a:solidFill>
            </a:endParaRPr>
          </a:p>
        </p:txBody>
      </p:sp>
      <p:sp>
        <p:nvSpPr>
          <p:cNvPr id="3" name="Содержимое 2"/>
          <p:cNvSpPr>
            <a:spLocks noGrp="1"/>
          </p:cNvSpPr>
          <p:nvPr>
            <p:ph idx="1"/>
          </p:nvPr>
        </p:nvSpPr>
        <p:spPr>
          <a:xfrm>
            <a:off x="323528" y="3356992"/>
            <a:ext cx="8245424" cy="3501008"/>
          </a:xfrm>
        </p:spPr>
        <p:txBody>
          <a:bodyPr>
            <a:normAutofit/>
          </a:bodyPr>
          <a:lstStyle/>
          <a:p>
            <a:pPr marL="0" indent="0">
              <a:buNone/>
            </a:pPr>
            <a:r>
              <a:rPr lang="en-US" sz="2800" dirty="0">
                <a:solidFill>
                  <a:srgbClr val="C00000"/>
                </a:solidFill>
              </a:rPr>
              <a:t>Who? </a:t>
            </a:r>
            <a:r>
              <a:rPr lang="en-US" sz="2800" dirty="0"/>
              <a:t>Look at the qualification of the authors and sources of experience. Whether they are experts in their field? Whether they are published anywhere else? Are they sponsoring  by someone or not? Were they cited by other specialists in their field? Is the publisher recognized and authoritative organization? Do they provide contact information?</a:t>
            </a:r>
            <a:endParaRPr lang="ru-RU"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
            <a:ext cx="3707904" cy="325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2132856"/>
            <a:ext cx="4680520" cy="954107"/>
          </a:xfrm>
          <a:prstGeom prst="rect">
            <a:avLst/>
          </a:prstGeom>
          <a:noFill/>
        </p:spPr>
        <p:txBody>
          <a:bodyPr wrap="square" rtlCol="0">
            <a:spAutoFit/>
          </a:bodyPr>
          <a:lstStyle/>
          <a:p>
            <a:r>
              <a:rPr lang="en-US" sz="2800" dirty="0">
                <a:solidFill>
                  <a:srgbClr val="FF0000"/>
                </a:solidFill>
              </a:rPr>
              <a:t>Use the criteria: Who? Why? What? When?</a:t>
            </a:r>
          </a:p>
        </p:txBody>
      </p:sp>
    </p:spTree>
    <p:extLst>
      <p:ext uri="{BB962C8B-B14F-4D97-AF65-F5344CB8AC3E}">
        <p14:creationId xmlns:p14="http://schemas.microsoft.com/office/powerpoint/2010/main" val="706450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260648"/>
            <a:ext cx="8229600" cy="4525963"/>
          </a:xfrm>
        </p:spPr>
        <p:txBody>
          <a:bodyPr/>
          <a:lstStyle/>
          <a:p>
            <a:pPr marL="0" lvl="0" indent="0">
              <a:buNone/>
            </a:pPr>
            <a:r>
              <a:rPr lang="en-US" sz="1800" dirty="0">
                <a:solidFill>
                  <a:srgbClr val="00B050"/>
                </a:solidFill>
              </a:rPr>
              <a:t> </a:t>
            </a:r>
            <a:r>
              <a:rPr lang="en-US" sz="2800" dirty="0">
                <a:solidFill>
                  <a:srgbClr val="00B050"/>
                </a:solidFill>
              </a:rPr>
              <a:t>Why? </a:t>
            </a:r>
            <a:r>
              <a:rPr lang="en-US" sz="2800" dirty="0">
                <a:solidFill>
                  <a:prstClr val="black"/>
                </a:solidFill>
              </a:rPr>
              <a:t>Look at the purpose of the information. Whether the information is intended to inform, persuade, or entertain? Is there sufficient evidence that there have been no complaints? Were the studies sponsored? Is this objective or biased? Who is the target audience? Is it use emotional language?</a:t>
            </a:r>
          </a:p>
        </p:txBody>
      </p:sp>
      <p:pic>
        <p:nvPicPr>
          <p:cNvPr id="2050" name="Picture 2" descr="Картинки по запросу propag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490" y="3429000"/>
            <a:ext cx="7715143"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7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60648"/>
            <a:ext cx="8229600" cy="4525963"/>
          </a:xfrm>
        </p:spPr>
        <p:txBody>
          <a:bodyPr/>
          <a:lstStyle/>
          <a:p>
            <a:pPr marL="0" lvl="0" indent="0">
              <a:buNone/>
            </a:pPr>
            <a:r>
              <a:rPr lang="en-US" dirty="0">
                <a:solidFill>
                  <a:srgbClr val="0070C0"/>
                </a:solidFill>
              </a:rPr>
              <a:t>What? </a:t>
            </a:r>
            <a:r>
              <a:rPr lang="en-US" dirty="0">
                <a:solidFill>
                  <a:prstClr val="black"/>
                </a:solidFill>
              </a:rPr>
              <a:t>Look at the relevance of the information. Does it provide information at the appropriate level for your needs? Is this true in terms of geographic location? Is this an original or a secondary material? What this material is focused on? How limited is the coverage?	</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686745"/>
            <a:ext cx="3173338" cy="31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76723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1875</TotalTime>
  <Words>2812</Words>
  <Application>Microsoft Office PowerPoint</Application>
  <PresentationFormat>Экран (4:3)</PresentationFormat>
  <Paragraphs>367</Paragraphs>
  <Slides>60</Slides>
  <Notes>12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60</vt:i4>
      </vt:variant>
    </vt:vector>
  </HeadingPairs>
  <TitlesOfParts>
    <vt:vector size="66" baseType="lpstr">
      <vt:lpstr>Arial</vt:lpstr>
      <vt:lpstr>Calibri</vt:lpstr>
      <vt:lpstr>Times New Roman</vt:lpstr>
      <vt:lpstr>Trebuchet MS</vt:lpstr>
      <vt:lpstr>Wingdings</vt:lpstr>
      <vt:lpstr>Тема Office</vt:lpstr>
      <vt:lpstr>Course: Psychology of Communication General topic: Critical thinking and presentation skills</vt:lpstr>
      <vt:lpstr>Today’s learning outcomes</vt:lpstr>
      <vt:lpstr>Do you think that critical thinking is equal to general academic abilities? </vt:lpstr>
      <vt:lpstr>Definition</vt:lpstr>
      <vt:lpstr>Comparison features of the ordinary and critical thinking (M. Lipman, 1988)</vt:lpstr>
      <vt:lpstr>The main elements of critical thinking </vt:lpstr>
      <vt:lpstr>Critical reading and evaluation information </vt:lpstr>
      <vt:lpstr>Презентация PowerPoint</vt:lpstr>
      <vt:lpstr>Презентация PowerPoint</vt:lpstr>
      <vt:lpstr>Презентация PowerPoint</vt:lpstr>
      <vt:lpstr>Recommendations for effective report writing</vt:lpstr>
      <vt:lpstr>Academic style of writing </vt:lpstr>
      <vt:lpstr>Techniques of verbal and written persuasion </vt:lpstr>
      <vt:lpstr>Techniques of verbal and written persuasion (continuation)</vt:lpstr>
      <vt:lpstr>Techniques of verbal and written persuasion</vt:lpstr>
      <vt:lpstr>Techniques of verbal and written persuasion (continuation)</vt:lpstr>
      <vt:lpstr>Activity 1. Recognize rhetorical techniques </vt:lpstr>
      <vt:lpstr>Logical Fallacies</vt:lpstr>
      <vt:lpstr>Logical Fallacies Examples</vt:lpstr>
      <vt:lpstr>Logical Fallacies Examples (continuation)</vt:lpstr>
      <vt:lpstr> Logical Fallacies Examples (continuation)</vt:lpstr>
      <vt:lpstr>Logical Fallacies Examples (continuation)</vt:lpstr>
      <vt:lpstr>Logical Fallacies Examples</vt:lpstr>
      <vt:lpstr>Logical Fallacies Examples (continuation)</vt:lpstr>
      <vt:lpstr>Example of statistics manipulation</vt:lpstr>
      <vt:lpstr>Prevention of statistics manipulation</vt:lpstr>
      <vt:lpstr>Activity 2. The distinction between facts and opinions</vt:lpstr>
      <vt:lpstr>PRESENTATION SKILLS (Impression management)</vt:lpstr>
      <vt:lpstr>Impression management definition</vt:lpstr>
      <vt:lpstr>Presentation Definition</vt:lpstr>
      <vt:lpstr>Презентация PowerPoint</vt:lpstr>
      <vt:lpstr>Self-control questions before preparation presentation</vt:lpstr>
      <vt:lpstr>Презентация PowerPoint</vt:lpstr>
      <vt:lpstr>Презентация PowerPoint</vt:lpstr>
      <vt:lpstr>How to remember this structure?</vt:lpstr>
      <vt:lpstr>Introduction</vt:lpstr>
      <vt:lpstr>Avoid such phrases at the beginning </vt:lpstr>
      <vt:lpstr>Main body of the presentation</vt:lpstr>
      <vt:lpstr>Conclusion</vt:lpstr>
      <vt:lpstr>Презентация PowerPoint</vt:lpstr>
      <vt:lpstr>Презентация PowerPoint</vt:lpstr>
      <vt:lpstr>Презентация PowerPoint</vt:lpstr>
      <vt:lpstr>Презентация PowerPoint</vt:lpstr>
      <vt:lpstr>Aspects of Personal Presentation</vt:lpstr>
      <vt:lpstr>Презентация PowerPoint</vt:lpstr>
      <vt:lpstr>Презентация PowerPoint</vt:lpstr>
      <vt:lpstr>Aspects of Effective Speaking</vt:lpstr>
      <vt:lpstr>Презентация PowerPoint</vt:lpstr>
      <vt:lpstr>Eye contact</vt:lpstr>
      <vt:lpstr>Facial expression</vt:lpstr>
      <vt:lpstr>Posture</vt:lpstr>
      <vt:lpstr>Презентация PowerPoint</vt:lpstr>
      <vt:lpstr>Презентация PowerPoint</vt:lpstr>
      <vt:lpstr>Touch and gestures</vt:lpstr>
      <vt:lpstr>Proxemics (E. T. Hall)</vt:lpstr>
      <vt:lpstr>Презентация PowerPoint</vt:lpstr>
      <vt:lpstr>Презентация PowerPoint</vt:lpstr>
      <vt:lpstr>In conclusion…main about presentation and critical thinking</vt:lpstr>
      <vt:lpstr>Презентация PowerPoint</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Psychology of Communication General topic: Basic principles of communication</dc:title>
  <dc:creator>Декан</dc:creator>
  <cp:lastModifiedBy>Olena Lutsenko</cp:lastModifiedBy>
  <cp:revision>54</cp:revision>
  <dcterms:created xsi:type="dcterms:W3CDTF">2019-10-10T11:39:53Z</dcterms:created>
  <dcterms:modified xsi:type="dcterms:W3CDTF">2019-10-24T23:08:47Z</dcterms:modified>
</cp:coreProperties>
</file>