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7" r:id="rId2"/>
    <p:sldId id="278" r:id="rId3"/>
    <p:sldId id="257" r:id="rId4"/>
    <p:sldId id="295" r:id="rId5"/>
    <p:sldId id="258" r:id="rId6"/>
    <p:sldId id="259" r:id="rId7"/>
    <p:sldId id="260" r:id="rId8"/>
    <p:sldId id="261" r:id="rId9"/>
    <p:sldId id="262" r:id="rId10"/>
    <p:sldId id="263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64" r:id="rId19"/>
    <p:sldId id="265" r:id="rId20"/>
    <p:sldId id="266" r:id="rId21"/>
    <p:sldId id="287" r:id="rId22"/>
    <p:sldId id="267" r:id="rId23"/>
    <p:sldId id="268" r:id="rId24"/>
    <p:sldId id="269" r:id="rId25"/>
    <p:sldId id="270" r:id="rId26"/>
    <p:sldId id="280" r:id="rId27"/>
    <p:sldId id="283" r:id="rId28"/>
    <p:sldId id="279" r:id="rId29"/>
    <p:sldId id="284" r:id="rId30"/>
    <p:sldId id="297" r:id="rId31"/>
    <p:sldId id="298" r:id="rId32"/>
    <p:sldId id="281" r:id="rId33"/>
    <p:sldId id="285" r:id="rId34"/>
    <p:sldId id="301" r:id="rId35"/>
    <p:sldId id="302" r:id="rId36"/>
    <p:sldId id="282" r:id="rId37"/>
    <p:sldId id="286" r:id="rId38"/>
    <p:sldId id="296" r:id="rId39"/>
    <p:sldId id="299" r:id="rId40"/>
    <p:sldId id="300" r:id="rId41"/>
    <p:sldId id="271" r:id="rId42"/>
    <p:sldId id="272" r:id="rId43"/>
    <p:sldId id="273" r:id="rId44"/>
    <p:sldId id="274" r:id="rId45"/>
    <p:sldId id="275" r:id="rId46"/>
    <p:sldId id="27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2E44E-4F02-4325-9181-EF232AB652B7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25468-2706-4E39-B44A-CB2D817C6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91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/>
          <p:cNvSpPr txBox="1">
            <a:spLocks noGrp="1" noChangeArrowheads="1"/>
          </p:cNvSpPr>
          <p:nvPr/>
        </p:nvSpPr>
        <p:spPr bwMode="auto">
          <a:xfrm>
            <a:off x="3882648" y="8686461"/>
            <a:ext cx="2971032" cy="4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defTabSz="44767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>
              <a:lnSpc>
                <a:spcPct val="95000"/>
              </a:lnSpc>
              <a:buSzPct val="100000"/>
            </a:pPr>
            <a:fld id="{385C5D8D-7B53-4559-8B5B-037F52248192}" type="slidenum">
              <a:rPr lang="uk-UA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lnSpc>
                  <a:spcPct val="95000"/>
                </a:lnSpc>
                <a:buSzPct val="100000"/>
              </a:pPr>
              <a:t>45</a:t>
            </a:fld>
            <a:endParaRPr lang="uk-UA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6" y="695134"/>
            <a:ext cx="484754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4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4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5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3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1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03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D5B91-0E26-4732-AEFF-9024B5D261B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02FF3-AA13-4D99-AA7C-EDD15B0D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3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391680" y="2318644"/>
            <a:ext cx="8491680" cy="1828992"/>
          </a:xfrm>
        </p:spPr>
        <p:txBody>
          <a:bodyPr/>
          <a:lstStyle/>
          <a:p>
            <a:pPr defTabSz="907213"/>
            <a:r>
              <a:rPr lang="uk-UA" altLang="en-US" b="1" dirty="0">
                <a:solidFill>
                  <a:srgbClr val="002060"/>
                </a:solidFill>
                <a:cs typeface="Arial" charset="0"/>
              </a:rPr>
              <a:t>Деструктивне лідерство. Етика лідерства</a:t>
            </a:r>
            <a:endParaRPr lang="ru-RU" altLang="en-US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3441" y="5389046"/>
            <a:ext cx="7037280" cy="1162202"/>
          </a:xfrm>
        </p:spPr>
        <p:txBody>
          <a:bodyPr>
            <a:normAutofit fontScale="77500" lnSpcReduction="20000"/>
          </a:bodyPr>
          <a:lstStyle/>
          <a:p>
            <a:pPr algn="l">
              <a:spcAft>
                <a:spcPct val="0"/>
              </a:spcAft>
            </a:pPr>
            <a:r>
              <a:rPr lang="uk-UA" dirty="0">
                <a:solidFill>
                  <a:schemeClr val="tx1"/>
                </a:solidFill>
              </a:rPr>
              <a:t>Лектор: </a:t>
            </a:r>
            <a:r>
              <a:rPr lang="uk-UA" dirty="0">
                <a:solidFill>
                  <a:srgbClr val="002060"/>
                </a:solidFill>
              </a:rPr>
              <a:t>Луценко Олена Львівна</a:t>
            </a:r>
            <a:r>
              <a:rPr lang="uk-UA" dirty="0">
                <a:solidFill>
                  <a:schemeClr val="tx1"/>
                </a:solidFill>
              </a:rPr>
              <a:t>,</a:t>
            </a:r>
          </a:p>
          <a:p>
            <a:pPr algn="l">
              <a:spcAft>
                <a:spcPct val="0"/>
              </a:spcAft>
            </a:pPr>
            <a:r>
              <a:rPr lang="uk-UA">
                <a:solidFill>
                  <a:schemeClr val="tx1"/>
                </a:solidFill>
              </a:rPr>
              <a:t>доктор </a:t>
            </a:r>
            <a:r>
              <a:rPr lang="uk-UA" dirty="0">
                <a:solidFill>
                  <a:schemeClr val="tx1"/>
                </a:solidFill>
              </a:rPr>
              <a:t>психологічних наук, доцент факультету психології</a:t>
            </a:r>
          </a:p>
        </p:txBody>
      </p:sp>
      <p:pic>
        <p:nvPicPr>
          <p:cNvPr id="14340" name="Picture 2" descr="C:\ЛЕНА\ФАКУЛЬТЕТ\ОРГВОПРОСЫ\ЛОГОТИПЫ\etalon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1" y="217464"/>
            <a:ext cx="1512000" cy="15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00" y="259228"/>
            <a:ext cx="2856960" cy="143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 descr="C:\ЛЕНА\ФАКУЛЬТЕТ\ОРГВОПРОСЫ\ЛОГОТИПЫ\Фаультет Лого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0" y="217463"/>
            <a:ext cx="1404000" cy="140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91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Характеристики </a:t>
            </a:r>
            <a:r>
              <a:rPr lang="ru-RU" dirty="0" err="1"/>
              <a:t>деструктивних</a:t>
            </a:r>
            <a:r>
              <a:rPr lang="ru-RU" dirty="0"/>
              <a:t> </a:t>
            </a:r>
            <a:r>
              <a:rPr lang="ru-RU" dirty="0" err="1"/>
              <a:t>лідерів</a:t>
            </a:r>
            <a:endParaRPr lang="ru-RU" dirty="0"/>
          </a:p>
        </p:txBody>
      </p:sp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C00000"/>
                </a:solidFill>
              </a:rPr>
              <a:t>Макіавеллізм: </a:t>
            </a:r>
            <a:r>
              <a:rPr lang="uk-UA" dirty="0"/>
              <a:t>експлуатація інших за допомогою обману (маніпуляції), використання інших як засобів для досягнення власних цілей, відсутність моралі – «для досягнення цілей всі засоби придатні».</a:t>
            </a:r>
            <a:endParaRPr lang="ru-RU" dirty="0"/>
          </a:p>
          <a:p>
            <a:endParaRPr lang="ru-RU" dirty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20" y="4006501"/>
            <a:ext cx="5702400" cy="285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755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Форми деструктивної лідерської поведінки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З</a:t>
            </a:r>
            <a:r>
              <a:rPr lang="ru-RU" dirty="0" err="1">
                <a:solidFill>
                  <a:srgbClr val="FF0000"/>
                </a:solidFill>
              </a:rPr>
              <a:t>ловживання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наглядом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</a:t>
            </a:r>
            <a:r>
              <a:rPr lang="uk-UA" dirty="0"/>
              <a:t>тривала демонстрація підлеглим ворожої вербальної та невербальної поведінки, виключаючи фізичний контакт (</a:t>
            </a:r>
            <a:r>
              <a:rPr lang="en-US" dirty="0" err="1"/>
              <a:t>Tepper</a:t>
            </a:r>
            <a:r>
              <a:rPr lang="en-US" dirty="0"/>
              <a:t>, 2000</a:t>
            </a:r>
            <a:r>
              <a:rPr lang="uk-UA" dirty="0"/>
              <a:t>)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07904"/>
            <a:ext cx="6300192" cy="31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3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Дрібна тиранія </a:t>
            </a:r>
            <a:r>
              <a:rPr lang="uk-UA" dirty="0"/>
              <a:t>– коли менеджери використовують владу і авторитет свавільно і мстиво, пригнічуючи підлеглих (</a:t>
            </a:r>
            <a:r>
              <a:rPr lang="en-US" dirty="0" err="1"/>
              <a:t>Ashforth</a:t>
            </a:r>
            <a:r>
              <a:rPr lang="en-US" dirty="0"/>
              <a:t>, 1997</a:t>
            </a:r>
            <a:r>
              <a:rPr lang="uk-UA" dirty="0"/>
              <a:t>).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39474"/>
            <a:ext cx="6388950" cy="430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367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352928" cy="5505475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Агресія керівника </a:t>
            </a:r>
            <a:r>
              <a:rPr lang="uk-UA" dirty="0"/>
              <a:t>– керівник веде себе начебто він збирається нанести фізичну шкоду працівнику або працівникам у робочому середовищі </a:t>
            </a:r>
            <a:r>
              <a:rPr lang="en-US" dirty="0"/>
              <a:t>(Shat et al., 2006)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68843"/>
            <a:ext cx="7022650" cy="438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73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Підривна </a:t>
            </a:r>
            <a:r>
              <a:rPr lang="uk-UA" dirty="0" err="1">
                <a:solidFill>
                  <a:srgbClr val="FF0000"/>
                </a:solidFill>
              </a:rPr>
              <a:t>супервізія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/>
              <a:t>– керівник постійно заважає встановленню позитивних міжособистісних стосунків, успіху на роботі та бажаній репутації підлеглих </a:t>
            </a:r>
            <a:r>
              <a:rPr lang="en-US" dirty="0"/>
              <a:t>(Duffy et al., 2002).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73300"/>
            <a:ext cx="6273913" cy="41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3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5122912" cy="5721499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Деструктивне лідерство в організаціях </a:t>
            </a:r>
            <a:r>
              <a:rPr lang="uk-UA" dirty="0"/>
              <a:t>– поведінка керівника, яка порушує</a:t>
            </a:r>
            <a:r>
              <a:rPr lang="en-US" dirty="0"/>
              <a:t> </a:t>
            </a:r>
            <a:r>
              <a:rPr lang="uk-UA" dirty="0"/>
              <a:t>інтереси організації шляхом підриву та/або саботажу організаційних цілей, задач, ресурсів і ефективності, а також мотивації, благополуччя і робочої задоволеності підлеглих </a:t>
            </a:r>
            <a:r>
              <a:rPr lang="en-US" dirty="0"/>
              <a:t>(</a:t>
            </a:r>
            <a:r>
              <a:rPr lang="en-US" dirty="0" err="1"/>
              <a:t>Einarsen</a:t>
            </a:r>
            <a:r>
              <a:rPr lang="en-US" dirty="0"/>
              <a:t> et al., 2007).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77" y="0"/>
            <a:ext cx="3645024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55" y="4077073"/>
            <a:ext cx="4147493" cy="27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1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363272" cy="3168352"/>
          </a:xfrm>
        </p:spPr>
        <p:txBody>
          <a:bodyPr/>
          <a:lstStyle/>
          <a:p>
            <a:pPr marL="0" indent="0">
              <a:buNone/>
            </a:pPr>
            <a:r>
              <a:rPr lang="uk-UA" dirty="0" err="1">
                <a:solidFill>
                  <a:srgbClr val="FF0000"/>
                </a:solidFill>
              </a:rPr>
              <a:t>Булінг</a:t>
            </a:r>
            <a:r>
              <a:rPr lang="uk-UA" dirty="0">
                <a:solidFill>
                  <a:srgbClr val="FF0000"/>
                </a:solidFill>
              </a:rPr>
              <a:t> на робочому місці </a:t>
            </a:r>
            <a:r>
              <a:rPr lang="uk-UA" dirty="0"/>
              <a:t>– ситуація, коли  один (декілька) індивідів протягом певного часу зустрічає негативні дії з боку одного або декількох інших членів організації/керівників за умов, що цей індивід має слабкі можливості захистити себе </a:t>
            </a:r>
            <a:r>
              <a:rPr lang="en-US" dirty="0"/>
              <a:t>(Zapf &amp; </a:t>
            </a:r>
            <a:r>
              <a:rPr lang="en-US" dirty="0" err="1"/>
              <a:t>Einarsen</a:t>
            </a:r>
            <a:r>
              <a:rPr lang="en-US" dirty="0"/>
              <a:t>, 2001).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4782691" cy="318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3441680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</a:rPr>
              <a:t>Рекомендується подивитися фільм «Страх і трепет» </a:t>
            </a:r>
            <a:r>
              <a:rPr lang="uk-UA" sz="2400" dirty="0" err="1">
                <a:solidFill>
                  <a:srgbClr val="0070C0"/>
                </a:solidFill>
              </a:rPr>
              <a:t>реж</a:t>
            </a:r>
            <a:r>
              <a:rPr lang="uk-UA" sz="2400" dirty="0">
                <a:solidFill>
                  <a:srgbClr val="0070C0"/>
                </a:solidFill>
              </a:rPr>
              <a:t>. </a:t>
            </a:r>
            <a:r>
              <a:rPr lang="ru-RU" sz="2400" dirty="0">
                <a:solidFill>
                  <a:srgbClr val="0070C0"/>
                </a:solidFill>
              </a:rPr>
              <a:t>Алена </a:t>
            </a:r>
            <a:r>
              <a:rPr lang="ru-RU" sz="2400" dirty="0" err="1">
                <a:solidFill>
                  <a:srgbClr val="0070C0"/>
                </a:solidFill>
              </a:rPr>
              <a:t>Корно</a:t>
            </a:r>
            <a:r>
              <a:rPr lang="ru-RU" sz="2400" dirty="0">
                <a:solidFill>
                  <a:srgbClr val="0070C0"/>
                </a:solidFill>
              </a:rPr>
              <a:t> за </a:t>
            </a:r>
            <a:r>
              <a:rPr lang="ru-RU" sz="2400" dirty="0" err="1">
                <a:solidFill>
                  <a:srgbClr val="0070C0"/>
                </a:solidFill>
              </a:rPr>
              <a:t>біографічним</a:t>
            </a:r>
            <a:r>
              <a:rPr lang="ru-RU" sz="2400" dirty="0">
                <a:solidFill>
                  <a:srgbClr val="0070C0"/>
                </a:solidFill>
              </a:rPr>
              <a:t> романом </a:t>
            </a:r>
            <a:r>
              <a:rPr lang="ru-RU" sz="2400" dirty="0" err="1">
                <a:solidFill>
                  <a:srgbClr val="0070C0"/>
                </a:solidFill>
              </a:rPr>
              <a:t>бельгійської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письменниці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Амелі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Нотомб</a:t>
            </a:r>
            <a:r>
              <a:rPr lang="ru-RU" sz="2400" dirty="0">
                <a:solidFill>
                  <a:srgbClr val="0070C0"/>
                </a:solidFill>
              </a:rPr>
              <a:t>, 2003.</a:t>
            </a:r>
          </a:p>
        </p:txBody>
      </p:sp>
    </p:spTree>
    <p:extLst>
      <p:ext uri="{BB962C8B-B14F-4D97-AF65-F5344CB8AC3E}">
        <p14:creationId xmlns:p14="http://schemas.microsoft.com/office/powerpoint/2010/main" val="203862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2232248"/>
          </a:xfrm>
        </p:spPr>
        <p:txBody>
          <a:bodyPr/>
          <a:lstStyle/>
          <a:p>
            <a:pPr marL="0" indent="0">
              <a:buNone/>
            </a:pPr>
            <a:r>
              <a:rPr lang="uk-UA" dirty="0" err="1">
                <a:solidFill>
                  <a:srgbClr val="FF0000"/>
                </a:solidFill>
              </a:rPr>
              <a:t>Віктимізація</a:t>
            </a:r>
            <a:r>
              <a:rPr lang="uk-UA" dirty="0"/>
              <a:t> – сприйняття індивідом себе як підданого одноразово або багаторазово агресивним діям, що виходять з боку одного або декількох осіб </a:t>
            </a:r>
            <a:r>
              <a:rPr lang="en-US" dirty="0"/>
              <a:t>(Aquino, 2000).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45" y="3883366"/>
            <a:ext cx="3152439" cy="295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5" y="2726078"/>
            <a:ext cx="56197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628" y="5229199"/>
            <a:ext cx="5619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Ключову роль при цьому грає очікування агресії, що сформувалося у жертви.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6730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782907"/>
          </a:xfrm>
        </p:spPr>
        <p:txBody>
          <a:bodyPr/>
          <a:lstStyle/>
          <a:p>
            <a:r>
              <a:rPr lang="ru-RU" dirty="0"/>
              <a:t>Як</a:t>
            </a:r>
            <a:r>
              <a:rPr lang="uk-UA" dirty="0"/>
              <a:t>і характеристики послідовників деструктивних лідерів?</a:t>
            </a:r>
            <a:endParaRPr lang="ru-RU" dirty="0"/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6081" y="2383451"/>
            <a:ext cx="6521760" cy="39748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25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800"/>
              <a:t>Характеристики послідовників – два типи – конформісти та змовники</a:t>
            </a:r>
            <a:endParaRPr lang="ru-RU" sz="3800"/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441" y="2056536"/>
            <a:ext cx="7446240" cy="471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60" y="1404148"/>
            <a:ext cx="696960" cy="13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80" y="1470395"/>
            <a:ext cx="696960" cy="257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802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6793920" cy="1142040"/>
          </a:xfrm>
        </p:spPr>
        <p:txBody>
          <a:bodyPr/>
          <a:lstStyle/>
          <a:p>
            <a:r>
              <a:rPr lang="uk-UA" dirty="0"/>
              <a:t>Результати навчання</a:t>
            </a:r>
            <a:endParaRPr lang="ru-RU" dirty="0"/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522720" y="2056536"/>
            <a:ext cx="8225280" cy="4801464"/>
          </a:xfrm>
        </p:spPr>
        <p:txBody>
          <a:bodyPr>
            <a:normAutofit fontScale="92500" lnSpcReduction="10000"/>
          </a:bodyPr>
          <a:lstStyle/>
          <a:p>
            <a:pPr marL="410407" indent="-410407" algn="just">
              <a:buFont typeface="Wingdings" pitchFamily="2" charset="2"/>
              <a:buChar char="§"/>
            </a:pPr>
            <a:r>
              <a:rPr lang="uk-UA" dirty="0"/>
              <a:t>Знати визначення деструктивного лідерства та психологічні особливості деструктивних лідерів;</a:t>
            </a:r>
          </a:p>
          <a:p>
            <a:pPr marL="410407" indent="-410407" algn="just">
              <a:buFont typeface="Wingdings" pitchFamily="2" charset="2"/>
              <a:buChar char="§"/>
            </a:pPr>
            <a:r>
              <a:rPr lang="uk-UA" dirty="0"/>
              <a:t>Розуміти особливості послідовників деструктивних лідерів та обставин, за яких виникає деструктивне лідерство;</a:t>
            </a:r>
          </a:p>
          <a:p>
            <a:pPr marL="410407" indent="-410407" algn="just">
              <a:buFont typeface="Wingdings" pitchFamily="2" charset="2"/>
              <a:buChar char="§"/>
            </a:pPr>
            <a:r>
              <a:rPr lang="uk-UA" dirty="0"/>
              <a:t>Проаналізувати приклади деструктивного лідерства у політиці, релігії та бізнесі;</a:t>
            </a:r>
          </a:p>
          <a:p>
            <a:pPr marL="410407" indent="-410407" algn="just">
              <a:buFont typeface="Wingdings" pitchFamily="2" charset="2"/>
              <a:buChar char="§"/>
            </a:pPr>
            <a:r>
              <a:rPr lang="uk-UA" dirty="0"/>
              <a:t>З’ясувати визначення етичного лідерства, його принципи та різновиди.</a:t>
            </a:r>
            <a:endParaRPr lang="en-US" dirty="0"/>
          </a:p>
          <a:p>
            <a:pPr marL="410407" indent="-410407" algn="just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40" y="358599"/>
            <a:ext cx="2396160" cy="124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650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800"/>
              <a:t>Характеристики послідовників</a:t>
            </a:r>
            <a:endParaRPr lang="ru-RU" sz="3800"/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5257800"/>
          </a:xfrm>
        </p:spPr>
        <p:txBody>
          <a:bodyPr/>
          <a:lstStyle/>
          <a:p>
            <a:r>
              <a:rPr lang="uk-UA" sz="2700" b="1" dirty="0">
                <a:solidFill>
                  <a:srgbClr val="7030A0"/>
                </a:solidFill>
              </a:rPr>
              <a:t>Конформісти</a:t>
            </a:r>
            <a:r>
              <a:rPr lang="uk-UA" sz="2700" dirty="0"/>
              <a:t> часто мають незадоволені основні потреби:</a:t>
            </a:r>
            <a:endParaRPr lang="ru-RU" sz="2700" dirty="0"/>
          </a:p>
          <a:p>
            <a:r>
              <a:rPr lang="uk-UA" sz="2700" dirty="0"/>
              <a:t>бідні люди, що живуть у страху, їх легше контролювати. Ізоляцією та самотністю можна маніпулювати, пропонуючи спільноту. Мають низьку самооцінку. Низька зрілість: мають занадто велику повагу до правил, що формує в них менталітет натовпу.</a:t>
            </a:r>
            <a:endParaRPr lang="ru-RU" sz="2700" dirty="0"/>
          </a:p>
          <a:p>
            <a:r>
              <a:rPr lang="uk-UA" sz="2700" b="1" dirty="0">
                <a:solidFill>
                  <a:srgbClr val="C00000"/>
                </a:solidFill>
              </a:rPr>
              <a:t>Змовники</a:t>
            </a:r>
            <a:r>
              <a:rPr lang="uk-UA" sz="2700" dirty="0"/>
              <a:t> – мають великі амбіції. Мають подібні до лідера цінності. </a:t>
            </a:r>
            <a:r>
              <a:rPr lang="uk-UA" sz="2700" dirty="0" err="1"/>
              <a:t>Несоціалізовані</a:t>
            </a:r>
            <a:r>
              <a:rPr lang="uk-UA" sz="2700" dirty="0"/>
              <a:t>: вони самі хотіли б узяти участь у руйнівних діях, які тепер санкціоновані лідером.</a:t>
            </a:r>
            <a:endParaRPr lang="ru-RU" sz="27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30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1124744"/>
          </a:xfrm>
        </p:spPr>
        <p:txBody>
          <a:bodyPr/>
          <a:lstStyle/>
          <a:p>
            <a:r>
              <a:rPr lang="uk-UA" dirty="0"/>
              <a:t>Романтизація лідерства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5877272"/>
          </a:xfrm>
        </p:spPr>
        <p:txBody>
          <a:bodyPr>
            <a:normAutofit/>
          </a:bodyPr>
          <a:lstStyle/>
          <a:p>
            <a:r>
              <a:rPr lang="en-US" dirty="0" err="1"/>
              <a:t>Hansbrough</a:t>
            </a:r>
            <a:r>
              <a:rPr lang="en-US" dirty="0"/>
              <a:t> </a:t>
            </a:r>
            <a:r>
              <a:rPr lang="uk-UA" dirty="0"/>
              <a:t>та </a:t>
            </a:r>
            <a:r>
              <a:rPr lang="en-US" dirty="0" err="1"/>
              <a:t>Schyns</a:t>
            </a:r>
            <a:r>
              <a:rPr lang="en-US" dirty="0"/>
              <a:t> </a:t>
            </a:r>
            <a:r>
              <a:rPr lang="uk-UA" dirty="0"/>
              <a:t>показали, що романтичне сприйняття лідера послідовниками може запобігати негативним атрибуціям лідеру похибок або поганого виконання діяльності.</a:t>
            </a:r>
          </a:p>
          <a:p>
            <a:r>
              <a:rPr lang="uk-UA" dirty="0"/>
              <a:t>Таким чином сприйняття лідера послідовниками оточує його своєрідним захисним «ореолом».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30718"/>
            <a:ext cx="2363755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24" y="4615437"/>
            <a:ext cx="3120537" cy="217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491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561124"/>
          </a:xfrm>
        </p:spPr>
        <p:txBody>
          <a:bodyPr/>
          <a:lstStyle/>
          <a:p>
            <a:r>
              <a:rPr lang="ru-RU"/>
              <a:t>Як</a:t>
            </a:r>
            <a:r>
              <a:rPr lang="uk-UA"/>
              <a:t>і умови сприяють деструктивному лідерству?</a:t>
            </a:r>
            <a:endParaRPr lang="ru-RU"/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880" y="2514504"/>
            <a:ext cx="6521760" cy="39748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09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Умови, що сприяють деструктивному лідерству</a:t>
            </a:r>
            <a:endParaRPr lang="ru-RU" dirty="0"/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C00000"/>
                </a:solidFill>
              </a:rPr>
              <a:t>Нестабільність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dirty="0"/>
              <a:t>Лідери можуть виступати за радикальні зміни, щоб відновити порядок. Нестабільність часто вимагає швидких дій та радикального прийняття рішень, і лідери можуть використовувати це, щоб отримати більше влади.</a:t>
            </a:r>
          </a:p>
          <a:p>
            <a:endParaRPr lang="ru-RU" dirty="0"/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18012"/>
            <a:ext cx="4377600" cy="250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231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Умови, що сприяють деструктивному лідерству</a:t>
            </a:r>
            <a:endParaRPr lang="ru-RU" dirty="0"/>
          </a:p>
        </p:txBody>
      </p:sp>
      <p:sp>
        <p:nvSpPr>
          <p:cNvPr id="60419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C00000"/>
                </a:solidFill>
              </a:rPr>
              <a:t>Загрозливе становище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dirty="0"/>
              <a:t>Становище сприймається як загроза: включає в себе і економічні або соціальні проблемні ситуації.</a:t>
            </a:r>
            <a:endParaRPr lang="ru-RU" dirty="0"/>
          </a:p>
          <a:p>
            <a:endParaRPr lang="ru-RU" dirty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00" y="3449163"/>
            <a:ext cx="5184000" cy="33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977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/>
              <a:t>Умови, що сприяють деструктивному лідерству</a:t>
            </a:r>
            <a:endParaRPr lang="ru-RU"/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3120" y="2515945"/>
            <a:ext cx="4970880" cy="37285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91681" y="1860675"/>
            <a:ext cx="3592800" cy="43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ru-RU" sz="2500">
                <a:solidFill>
                  <a:srgbClr val="C00000"/>
                </a:solidFill>
              </a:rPr>
              <a:t>Культурні цінності: </a:t>
            </a:r>
            <a:r>
              <a:rPr lang="ru-RU" sz="2500">
                <a:solidFill>
                  <a:schemeClr val="tx1"/>
                </a:solidFill>
              </a:rPr>
              <a:t>темні лідери швидше за все виникають у культурах, які підтримують ухилення від невизначеності, колективізм та велику дистанцію з владою. Відсутність інституційного балансу та контролю.</a:t>
            </a:r>
          </a:p>
        </p:txBody>
      </p:sp>
    </p:spTree>
    <p:extLst>
      <p:ext uri="{BB962C8B-B14F-4D97-AF65-F5344CB8AC3E}">
        <p14:creationId xmlns:p14="http://schemas.microsoft.com/office/powerpoint/2010/main" val="218708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941168"/>
            <a:ext cx="7772400" cy="1362075"/>
          </a:xfrm>
        </p:spPr>
        <p:txBody>
          <a:bodyPr/>
          <a:lstStyle/>
          <a:p>
            <a:r>
              <a:rPr lang="uk-UA" dirty="0"/>
              <a:t>Приклади деструктивного лідерства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7"/>
            <a:ext cx="48101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799986" cy="209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64" y="2708920"/>
            <a:ext cx="2659790" cy="19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93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79" y="0"/>
            <a:ext cx="4153644" cy="276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96"/>
            <a:ext cx="7848364" cy="1143000"/>
          </a:xfrm>
        </p:spPr>
        <p:txBody>
          <a:bodyPr/>
          <a:lstStyle/>
          <a:p>
            <a:r>
              <a:rPr lang="uk-UA" dirty="0"/>
              <a:t>Політичні деструктивні лідери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733256"/>
          </a:xfrm>
        </p:spPr>
        <p:txBody>
          <a:bodyPr>
            <a:normAutofit lnSpcReduction="10000"/>
          </a:bodyPr>
          <a:lstStyle/>
          <a:p>
            <a:r>
              <a:rPr lang="ru-RU" sz="2400" dirty="0" err="1"/>
              <a:t>Цинь</a:t>
            </a:r>
            <a:r>
              <a:rPr lang="ru-RU" sz="2400" dirty="0"/>
              <a:t> Ши Хуан</a:t>
            </a:r>
            <a:r>
              <a:rPr lang="en-US" sz="2400" dirty="0"/>
              <a:t> (</a:t>
            </a:r>
            <a:r>
              <a:rPr lang="ru-RU" sz="2400" dirty="0" err="1"/>
              <a:t>Правління</a:t>
            </a:r>
            <a:r>
              <a:rPr lang="ru-RU" sz="2400" dirty="0"/>
              <a:t>: 247-210 р</a:t>
            </a:r>
            <a:r>
              <a:rPr lang="uk-UA" sz="2400" dirty="0"/>
              <a:t>р</a:t>
            </a:r>
            <a:r>
              <a:rPr lang="ru-RU" sz="2400" dirty="0"/>
              <a:t>. до </a:t>
            </a:r>
            <a:r>
              <a:rPr lang="ru-RU" sz="2400" dirty="0" err="1"/>
              <a:t>н.е</a:t>
            </a:r>
            <a:r>
              <a:rPr lang="ru-RU" sz="2400" dirty="0"/>
              <a:t>.</a:t>
            </a:r>
            <a:r>
              <a:rPr lang="en-US" sz="2400" dirty="0"/>
              <a:t>)</a:t>
            </a:r>
            <a:endParaRPr lang="ru-RU" sz="2400" dirty="0"/>
          </a:p>
          <a:p>
            <a:r>
              <a:rPr lang="ru-RU" sz="2400" dirty="0"/>
              <a:t>Гай </a:t>
            </a:r>
            <a:r>
              <a:rPr lang="ru-RU" sz="2400" dirty="0" err="1"/>
              <a:t>Юлій</a:t>
            </a:r>
            <a:r>
              <a:rPr lang="ru-RU" sz="2400" dirty="0"/>
              <a:t> Цезарь (</a:t>
            </a:r>
            <a:r>
              <a:rPr lang="ru-RU" sz="2400" dirty="0" err="1"/>
              <a:t>Калігула</a:t>
            </a:r>
            <a:r>
              <a:rPr lang="ru-RU" sz="2400" dirty="0"/>
              <a:t>)</a:t>
            </a:r>
            <a:r>
              <a:rPr lang="en-US" sz="2400" dirty="0"/>
              <a:t> (</a:t>
            </a:r>
            <a:r>
              <a:rPr lang="uk-UA" sz="2400" dirty="0"/>
              <a:t>Правління: </a:t>
            </a:r>
            <a:r>
              <a:rPr lang="ru-RU" sz="2400" dirty="0"/>
              <a:t>37-41 </a:t>
            </a:r>
            <a:r>
              <a:rPr lang="ru-RU" sz="2400" dirty="0" err="1"/>
              <a:t>рр</a:t>
            </a:r>
            <a:r>
              <a:rPr lang="ru-RU" sz="2400" dirty="0"/>
              <a:t>. </a:t>
            </a:r>
            <a:r>
              <a:rPr lang="ru-RU" sz="2400" dirty="0" err="1"/>
              <a:t>н.е</a:t>
            </a:r>
            <a:r>
              <a:rPr lang="ru-RU" sz="2400" dirty="0"/>
              <a:t>.</a:t>
            </a:r>
            <a:r>
              <a:rPr lang="en-US" sz="2400" dirty="0"/>
              <a:t>)</a:t>
            </a:r>
            <a:endParaRPr lang="uk-UA" sz="2400" dirty="0"/>
          </a:p>
          <a:p>
            <a:r>
              <a:rPr lang="ru-RU" sz="2400" dirty="0" err="1"/>
              <a:t>Аттіла</a:t>
            </a:r>
            <a:r>
              <a:rPr lang="ru-RU" sz="2400" dirty="0"/>
              <a:t> (</a:t>
            </a:r>
            <a:r>
              <a:rPr lang="ru-RU" sz="2400" dirty="0" err="1"/>
              <a:t>Правління</a:t>
            </a:r>
            <a:r>
              <a:rPr lang="ru-RU" sz="2400" dirty="0"/>
              <a:t>:  434-453 </a:t>
            </a:r>
            <a:r>
              <a:rPr lang="ru-RU" sz="2400" dirty="0" err="1"/>
              <a:t>рр</a:t>
            </a:r>
            <a:r>
              <a:rPr lang="ru-RU" sz="2400" dirty="0"/>
              <a:t>. </a:t>
            </a:r>
            <a:r>
              <a:rPr lang="ru-RU" sz="2400" dirty="0" err="1"/>
              <a:t>н.е</a:t>
            </a:r>
            <a:r>
              <a:rPr lang="ru-RU" sz="2400" dirty="0"/>
              <a:t>.)</a:t>
            </a:r>
          </a:p>
          <a:p>
            <a:r>
              <a:rPr lang="ru-RU" sz="2400" dirty="0"/>
              <a:t>У </a:t>
            </a:r>
            <a:r>
              <a:rPr lang="ru-RU" sz="2400" dirty="0" err="1"/>
              <a:t>Цзэтянь</a:t>
            </a:r>
            <a:r>
              <a:rPr lang="ru-RU" sz="2400" dirty="0"/>
              <a:t> (</a:t>
            </a:r>
            <a:r>
              <a:rPr lang="ru-RU" sz="2400" dirty="0" err="1"/>
              <a:t>Правління</a:t>
            </a:r>
            <a:r>
              <a:rPr lang="ru-RU" sz="2400" dirty="0"/>
              <a:t>:  690-705 </a:t>
            </a:r>
            <a:r>
              <a:rPr lang="ru-RU" sz="2400" dirty="0" err="1"/>
              <a:t>рр</a:t>
            </a:r>
            <a:r>
              <a:rPr lang="ru-RU" sz="2400" dirty="0"/>
              <a:t>. </a:t>
            </a:r>
            <a:r>
              <a:rPr lang="ru-RU" sz="2400" dirty="0" err="1"/>
              <a:t>н.е</a:t>
            </a:r>
            <a:r>
              <a:rPr lang="ru-RU" sz="2400" dirty="0"/>
              <a:t>.)</a:t>
            </a:r>
          </a:p>
          <a:p>
            <a:r>
              <a:rPr lang="ru-RU" sz="2400" dirty="0"/>
              <a:t>Чингисхан (</a:t>
            </a:r>
            <a:r>
              <a:rPr lang="ru-RU" sz="2400" dirty="0" err="1"/>
              <a:t>Правління</a:t>
            </a:r>
            <a:r>
              <a:rPr lang="ru-RU" sz="2400" dirty="0"/>
              <a:t>: 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/>
              <a:t>Тимур (Тамерлан) (</a:t>
            </a:r>
            <a:r>
              <a:rPr lang="ru-RU" sz="2400" dirty="0" err="1"/>
              <a:t>Правління</a:t>
            </a:r>
            <a:r>
              <a:rPr lang="ru-RU" sz="2400" dirty="0"/>
              <a:t>:  1370-1405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/>
              <a:t>Влад III, князь Валахии (Дракула) (</a:t>
            </a:r>
            <a:r>
              <a:rPr lang="ru-RU" sz="2400" dirty="0" err="1"/>
              <a:t>Правління</a:t>
            </a:r>
            <a:r>
              <a:rPr lang="ru-RU" sz="2400" dirty="0"/>
              <a:t>: 1448-1476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/>
              <a:t>Царь </a:t>
            </a:r>
            <a:r>
              <a:rPr lang="ru-RU" sz="2400" dirty="0" err="1"/>
              <a:t>Іван</a:t>
            </a:r>
            <a:r>
              <a:rPr lang="ru-RU" sz="2400" dirty="0"/>
              <a:t> IV (</a:t>
            </a:r>
            <a:r>
              <a:rPr lang="ru-RU" sz="2400" dirty="0" err="1"/>
              <a:t>Іван</a:t>
            </a:r>
            <a:r>
              <a:rPr lang="ru-RU" sz="2400" dirty="0"/>
              <a:t> </a:t>
            </a:r>
            <a:r>
              <a:rPr lang="ru-RU" sz="2400" dirty="0" err="1"/>
              <a:t>Грозний</a:t>
            </a:r>
            <a:r>
              <a:rPr lang="ru-RU" sz="2400" dirty="0"/>
              <a:t>) (</a:t>
            </a:r>
            <a:r>
              <a:rPr lang="ru-RU" sz="2400" dirty="0" err="1"/>
              <a:t>Правління</a:t>
            </a:r>
            <a:r>
              <a:rPr lang="ru-RU" sz="2400" dirty="0"/>
              <a:t>: 1533-1584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/>
              <a:t>Королева </a:t>
            </a:r>
            <a:r>
              <a:rPr lang="ru-RU" sz="2400" dirty="0" err="1"/>
              <a:t>Марія</a:t>
            </a:r>
            <a:r>
              <a:rPr lang="ru-RU" sz="2400" dirty="0"/>
              <a:t> I (Кровава </a:t>
            </a:r>
            <a:r>
              <a:rPr lang="ru-RU" sz="2400" dirty="0" err="1"/>
              <a:t>Мері</a:t>
            </a:r>
            <a:r>
              <a:rPr lang="ru-RU" sz="2400" dirty="0"/>
              <a:t>) (</a:t>
            </a:r>
            <a:r>
              <a:rPr lang="ru-RU" sz="2400" dirty="0" err="1"/>
              <a:t>Правління</a:t>
            </a:r>
            <a:r>
              <a:rPr lang="ru-RU" sz="2400" dirty="0"/>
              <a:t>: 1553-1558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 err="1"/>
              <a:t>Беніто</a:t>
            </a:r>
            <a:r>
              <a:rPr lang="ru-RU" sz="2400" dirty="0"/>
              <a:t> </a:t>
            </a:r>
            <a:r>
              <a:rPr lang="ru-RU" sz="2400" dirty="0" err="1"/>
              <a:t>Муссоліні</a:t>
            </a:r>
            <a:r>
              <a:rPr lang="ru-RU" sz="2400" dirty="0"/>
              <a:t> (</a:t>
            </a:r>
            <a:r>
              <a:rPr lang="ru-RU" sz="2400" dirty="0" err="1"/>
              <a:t>Правління</a:t>
            </a:r>
            <a:r>
              <a:rPr lang="ru-RU" sz="2400" dirty="0"/>
              <a:t>: 1922-1943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 err="1"/>
              <a:t>Хорлогийн</a:t>
            </a:r>
            <a:r>
              <a:rPr lang="ru-RU" sz="2400" dirty="0"/>
              <a:t> </a:t>
            </a:r>
            <a:r>
              <a:rPr lang="ru-RU" sz="2400" dirty="0" err="1"/>
              <a:t>Чойбалсан</a:t>
            </a:r>
            <a:r>
              <a:rPr lang="ru-RU" sz="2400" dirty="0"/>
              <a:t> (</a:t>
            </a:r>
            <a:r>
              <a:rPr lang="ru-RU" sz="2400" dirty="0" err="1"/>
              <a:t>Правління</a:t>
            </a:r>
            <a:r>
              <a:rPr lang="ru-RU" sz="2400" dirty="0"/>
              <a:t>: 1939-1952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/>
              <a:t>Мао Цзэдун (</a:t>
            </a:r>
            <a:r>
              <a:rPr lang="ru-RU" sz="2400" dirty="0" err="1"/>
              <a:t>Правління</a:t>
            </a:r>
            <a:r>
              <a:rPr lang="ru-RU" sz="2400" dirty="0"/>
              <a:t>: 1949-1976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ru-RU" sz="2400" dirty="0"/>
              <a:t>Иди Амин (</a:t>
            </a:r>
            <a:r>
              <a:rPr lang="ru-RU" sz="2400" dirty="0" err="1"/>
              <a:t>Правління</a:t>
            </a:r>
            <a:r>
              <a:rPr lang="ru-RU" sz="2400" dirty="0"/>
              <a:t>: 1971-1979 </a:t>
            </a:r>
            <a:r>
              <a:rPr lang="ru-RU" sz="2400" dirty="0" err="1"/>
              <a:t>рр</a:t>
            </a:r>
            <a:r>
              <a:rPr lang="ru-RU" sz="2400" dirty="0"/>
              <a:t>.)</a:t>
            </a:r>
          </a:p>
          <a:p>
            <a:r>
              <a:rPr lang="uk-UA" sz="2400" dirty="0"/>
              <a:t> </a:t>
            </a:r>
            <a:r>
              <a:rPr lang="ru-RU" sz="2400" dirty="0" err="1"/>
              <a:t>Аугусто</a:t>
            </a:r>
            <a:r>
              <a:rPr lang="ru-RU" sz="2400" dirty="0"/>
              <a:t> Пиночет (</a:t>
            </a:r>
            <a:r>
              <a:rPr lang="ru-RU" sz="2400" dirty="0" err="1"/>
              <a:t>Правління</a:t>
            </a:r>
            <a:r>
              <a:rPr lang="ru-RU" sz="2400" dirty="0"/>
              <a:t>: 1973-1990 </a:t>
            </a:r>
            <a:r>
              <a:rPr lang="ru-RU" sz="2400" dirty="0" err="1"/>
              <a:t>рр</a:t>
            </a:r>
            <a:r>
              <a:rPr lang="ru-RU" sz="2400" dirty="0"/>
              <a:t>.) </a:t>
            </a:r>
            <a:r>
              <a:rPr lang="ru-RU" sz="2400" dirty="0">
                <a:solidFill>
                  <a:srgbClr val="C00000"/>
                </a:solidFill>
              </a:rPr>
              <a:t>та </a:t>
            </a:r>
            <a:r>
              <a:rPr lang="ru-RU" sz="2400" dirty="0" err="1">
                <a:solidFill>
                  <a:srgbClr val="C00000"/>
                </a:solidFill>
              </a:rPr>
              <a:t>багато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інших</a:t>
            </a:r>
            <a:r>
              <a:rPr lang="ru-RU" sz="2400" dirty="0">
                <a:solidFill>
                  <a:srgbClr val="C00000"/>
                </a:solidFill>
              </a:rPr>
              <a:t>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26451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00736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Пол </a:t>
            </a:r>
            <a:r>
              <a:rPr lang="uk-UA" dirty="0" err="1"/>
              <a:t>Пот</a:t>
            </a:r>
            <a:r>
              <a:rPr lang="uk-UA" dirty="0"/>
              <a:t>, лідер Камбоджі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8784976" cy="5013176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1975-1979 рр. правління.</a:t>
            </a:r>
          </a:p>
          <a:p>
            <a:r>
              <a:rPr lang="uk-UA" dirty="0"/>
              <a:t>Пол </a:t>
            </a:r>
            <a:r>
              <a:rPr lang="uk-UA" dirty="0" err="1"/>
              <a:t>Пот</a:t>
            </a:r>
            <a:r>
              <a:rPr lang="uk-UA" dirty="0"/>
              <a:t> і його комуністичний рух червоних </a:t>
            </a:r>
            <a:r>
              <a:rPr lang="uk-UA" dirty="0" err="1"/>
              <a:t>кхмеров</a:t>
            </a:r>
            <a:r>
              <a:rPr lang="uk-UA" dirty="0"/>
              <a:t> у Камбоджі застосували надзвичайно жорстокі методи соціальної інженерії, спрямовані на створення аграрної утопії шляхом переміщення людей в сільську місцевість. Інші були розміщені в "спеціальних центрах", де їх катували і вбивали.</a:t>
            </a:r>
          </a:p>
          <a:p>
            <a:r>
              <a:rPr lang="uk-UA" dirty="0"/>
              <a:t>Лікарі, вчителі та інші фахівці були змушені працювати на полях, щоб «перевиховати» себе. Будь-хто, хто вважався інтелектуалом був убитий». Часто люди були засуджені за окуляри або знання іноземної мови.</a:t>
            </a:r>
          </a:p>
          <a:p>
            <a:r>
              <a:rPr lang="uk-UA" dirty="0"/>
              <a:t>Всього за чотири роки до 2 мільйонів камбоджійців були страчені або померли від важкої роботи і голоду.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22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89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00883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Релігійні деструктивні лідери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140968"/>
            <a:ext cx="8507288" cy="3717032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/>
              <a:t>Томас Торквемада (1483, Великий </a:t>
            </a:r>
            <a:r>
              <a:rPr lang="ru-RU" dirty="0" err="1"/>
              <a:t>Інквизитор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rgbClr val="7030A0"/>
                </a:solidFill>
              </a:rPr>
              <a:t>Чарльз </a:t>
            </a:r>
            <a:r>
              <a:rPr lang="ru-RU" dirty="0" err="1">
                <a:solidFill>
                  <a:srgbClr val="7030A0"/>
                </a:solidFill>
              </a:rPr>
              <a:t>Менсон</a:t>
            </a:r>
            <a:r>
              <a:rPr lang="ru-RU" dirty="0">
                <a:solidFill>
                  <a:srgbClr val="7030A0"/>
                </a:solidFill>
              </a:rPr>
              <a:t> (США) </a:t>
            </a:r>
            <a:r>
              <a:rPr lang="ru-RU" dirty="0" err="1">
                <a:solidFill>
                  <a:srgbClr val="7030A0"/>
                </a:solidFill>
              </a:rPr>
              <a:t>Церква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Сатани</a:t>
            </a:r>
            <a:r>
              <a:rPr lang="ru-RU" dirty="0">
                <a:solidFill>
                  <a:srgbClr val="7030A0"/>
                </a:solidFill>
              </a:rPr>
              <a:t> «</a:t>
            </a:r>
            <a:r>
              <a:rPr lang="ru-RU" dirty="0" err="1">
                <a:solidFill>
                  <a:srgbClr val="7030A0"/>
                </a:solidFill>
              </a:rPr>
              <a:t>Сім’я</a:t>
            </a:r>
            <a:r>
              <a:rPr lang="ru-RU" dirty="0">
                <a:solidFill>
                  <a:srgbClr val="7030A0"/>
                </a:solidFill>
              </a:rPr>
              <a:t>»</a:t>
            </a:r>
            <a:r>
              <a:rPr lang="en-US" dirty="0">
                <a:solidFill>
                  <a:srgbClr val="7030A0"/>
                </a:solidFill>
              </a:rPr>
              <a:t> (196</a:t>
            </a:r>
            <a:r>
              <a:rPr lang="uk-UA" dirty="0">
                <a:solidFill>
                  <a:srgbClr val="7030A0"/>
                </a:solidFill>
              </a:rPr>
              <a:t>7)</a:t>
            </a:r>
            <a:endParaRPr lang="ru-RU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Люк </a:t>
            </a:r>
            <a:r>
              <a:rPr lang="uk-UA" dirty="0" err="1"/>
              <a:t>Жюре</a:t>
            </a:r>
            <a:r>
              <a:rPr lang="uk-UA" dirty="0"/>
              <a:t>, швейцарець, «Храм сонця»</a:t>
            </a:r>
            <a:r>
              <a:rPr lang="en-US" dirty="0"/>
              <a:t> (19</a:t>
            </a:r>
            <a:r>
              <a:rPr lang="uk-UA" dirty="0"/>
              <a:t>80)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 err="1">
                <a:solidFill>
                  <a:srgbClr val="7030A0"/>
                </a:solidFill>
              </a:rPr>
              <a:t>Сьоко</a:t>
            </a:r>
            <a:r>
              <a:rPr lang="uk-UA" dirty="0">
                <a:solidFill>
                  <a:srgbClr val="7030A0"/>
                </a:solidFill>
              </a:rPr>
              <a:t> </a:t>
            </a:r>
            <a:r>
              <a:rPr lang="uk-UA" dirty="0" err="1">
                <a:solidFill>
                  <a:srgbClr val="7030A0"/>
                </a:solidFill>
              </a:rPr>
              <a:t>Асахара</a:t>
            </a:r>
            <a:r>
              <a:rPr lang="uk-UA" dirty="0">
                <a:solidFill>
                  <a:srgbClr val="7030A0"/>
                </a:solidFill>
              </a:rPr>
              <a:t>, японець, лідер «</a:t>
            </a:r>
            <a:r>
              <a:rPr lang="uk-UA" dirty="0" err="1">
                <a:solidFill>
                  <a:srgbClr val="7030A0"/>
                </a:solidFill>
              </a:rPr>
              <a:t>Аум</a:t>
            </a:r>
            <a:r>
              <a:rPr lang="uk-UA" dirty="0">
                <a:solidFill>
                  <a:srgbClr val="7030A0"/>
                </a:solidFill>
              </a:rPr>
              <a:t> </a:t>
            </a:r>
            <a:r>
              <a:rPr lang="uk-UA" dirty="0" err="1">
                <a:solidFill>
                  <a:srgbClr val="7030A0"/>
                </a:solidFill>
              </a:rPr>
              <a:t>Сінрікьо</a:t>
            </a:r>
            <a:r>
              <a:rPr lang="uk-UA" dirty="0">
                <a:solidFill>
                  <a:srgbClr val="7030A0"/>
                </a:solidFill>
              </a:rPr>
              <a:t>» (1987)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Сан </a:t>
            </a:r>
            <a:r>
              <a:rPr lang="uk-UA" dirty="0" err="1"/>
              <a:t>Мюн</a:t>
            </a:r>
            <a:r>
              <a:rPr lang="uk-UA" dirty="0"/>
              <a:t> </a:t>
            </a:r>
            <a:r>
              <a:rPr lang="uk-UA" dirty="0" err="1"/>
              <a:t>Мун</a:t>
            </a:r>
            <a:r>
              <a:rPr lang="uk-UA" dirty="0"/>
              <a:t>, кореєць, «Церква об’єднання» (1954)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err="1">
                <a:solidFill>
                  <a:srgbClr val="7030A0"/>
                </a:solidFill>
              </a:rPr>
              <a:t>Бхактиведанта</a:t>
            </a:r>
            <a:r>
              <a:rPr lang="ru-RU" dirty="0">
                <a:solidFill>
                  <a:srgbClr val="7030A0"/>
                </a:solidFill>
              </a:rPr>
              <a:t> Свами </a:t>
            </a:r>
            <a:r>
              <a:rPr lang="ru-RU" dirty="0" err="1">
                <a:solidFill>
                  <a:srgbClr val="7030A0"/>
                </a:solidFill>
              </a:rPr>
              <a:t>Прабхупада</a:t>
            </a:r>
            <a:r>
              <a:rPr lang="ru-RU" dirty="0">
                <a:solidFill>
                  <a:srgbClr val="7030A0"/>
                </a:solidFill>
              </a:rPr>
              <a:t>, </a:t>
            </a:r>
            <a:r>
              <a:rPr lang="ru-RU" dirty="0" err="1">
                <a:solidFill>
                  <a:srgbClr val="7030A0"/>
                </a:solidFill>
              </a:rPr>
              <a:t>бенгальський</a:t>
            </a:r>
            <a:r>
              <a:rPr lang="ru-RU" dirty="0">
                <a:solidFill>
                  <a:srgbClr val="7030A0"/>
                </a:solidFill>
              </a:rPr>
              <a:t> монах, </a:t>
            </a:r>
            <a:r>
              <a:rPr lang="uk-UA" dirty="0">
                <a:solidFill>
                  <a:srgbClr val="7030A0"/>
                </a:solidFill>
              </a:rPr>
              <a:t>Міжнародне Товариство Свідомості </a:t>
            </a:r>
            <a:r>
              <a:rPr lang="uk-UA" dirty="0" err="1">
                <a:solidFill>
                  <a:srgbClr val="7030A0"/>
                </a:solidFill>
              </a:rPr>
              <a:t>Крішни</a:t>
            </a:r>
            <a:r>
              <a:rPr lang="uk-UA" dirty="0">
                <a:solidFill>
                  <a:srgbClr val="7030A0"/>
                </a:solidFill>
              </a:rPr>
              <a:t> (1966)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Рух </a:t>
            </a:r>
            <a:r>
              <a:rPr lang="uk-UA" dirty="0" err="1"/>
              <a:t>Шрі</a:t>
            </a:r>
            <a:r>
              <a:rPr lang="uk-UA" dirty="0"/>
              <a:t> </a:t>
            </a:r>
            <a:r>
              <a:rPr lang="uk-UA" dirty="0" err="1"/>
              <a:t>Чінмоя</a:t>
            </a:r>
            <a:r>
              <a:rPr lang="uk-UA" dirty="0"/>
              <a:t>, Бангладеш (1966)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 err="1">
                <a:solidFill>
                  <a:srgbClr val="7030A0"/>
                </a:solidFill>
              </a:rPr>
              <a:t>Рон</a:t>
            </a:r>
            <a:r>
              <a:rPr lang="uk-UA" dirty="0">
                <a:solidFill>
                  <a:srgbClr val="7030A0"/>
                </a:solidFill>
              </a:rPr>
              <a:t> </a:t>
            </a:r>
            <a:r>
              <a:rPr lang="uk-UA" dirty="0" err="1">
                <a:solidFill>
                  <a:srgbClr val="7030A0"/>
                </a:solidFill>
              </a:rPr>
              <a:t>Хаббард</a:t>
            </a:r>
            <a:r>
              <a:rPr lang="uk-UA" dirty="0">
                <a:solidFill>
                  <a:srgbClr val="7030A0"/>
                </a:solidFill>
              </a:rPr>
              <a:t>, США, «Церква </a:t>
            </a:r>
            <a:r>
              <a:rPr lang="uk-UA" dirty="0" err="1">
                <a:solidFill>
                  <a:srgbClr val="7030A0"/>
                </a:solidFill>
              </a:rPr>
              <a:t>сайєнтології</a:t>
            </a:r>
            <a:r>
              <a:rPr lang="uk-UA" dirty="0">
                <a:solidFill>
                  <a:srgbClr val="7030A0"/>
                </a:solidFill>
              </a:rPr>
              <a:t>» </a:t>
            </a:r>
            <a:r>
              <a:rPr lang="en-US" dirty="0">
                <a:solidFill>
                  <a:srgbClr val="7030A0"/>
                </a:solidFill>
              </a:rPr>
              <a:t>(1953)</a:t>
            </a:r>
            <a:endParaRPr lang="uk-UA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Лі </a:t>
            </a:r>
            <a:r>
              <a:rPr lang="uk-UA" dirty="0" err="1"/>
              <a:t>Хунчжі</a:t>
            </a:r>
            <a:r>
              <a:rPr lang="uk-UA" dirty="0"/>
              <a:t>, Китай. Релігійне об’єднання «</a:t>
            </a:r>
            <a:r>
              <a:rPr lang="uk-UA" dirty="0" err="1"/>
              <a:t>Фалуньгун</a:t>
            </a:r>
            <a:r>
              <a:rPr lang="uk-UA" dirty="0"/>
              <a:t>» (1992)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>
                <a:solidFill>
                  <a:srgbClr val="7030A0"/>
                </a:solidFill>
              </a:rPr>
              <a:t>Мати Тереза, Македонія (1948 – початок активної діяльності)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29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99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704856" cy="1526564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Деструктивне та неетичне лідерство</a:t>
            </a:r>
            <a:endParaRPr lang="ru-RU" dirty="0"/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21" y="1931228"/>
            <a:ext cx="9227518" cy="492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uk-UA" dirty="0"/>
              <a:t>«Промивання мізків»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708920"/>
            <a:ext cx="8568952" cy="4149080"/>
          </a:xfrm>
        </p:spPr>
        <p:txBody>
          <a:bodyPr>
            <a:noAutofit/>
          </a:bodyPr>
          <a:lstStyle/>
          <a:p>
            <a:r>
              <a:rPr lang="uk-UA" sz="2400" dirty="0"/>
              <a:t>Ці ритуали зазвичай передбачають тривалу ізоляцію, позбавлення сну, фізичне виснаження, фізичний примус, погрозу, усне навіювання доктрини та акт милосердя в момент крайнього занепаду сил. Ці ж характеристики притаманні техніці повного промивання мізків, хоча остання, як правило, набагато суворіше та включає багато принижень і покарань. </a:t>
            </a:r>
          </a:p>
          <a:p>
            <a:r>
              <a:rPr lang="uk-UA" sz="2400" dirty="0"/>
              <a:t>Це технологія створення певної ідеології в суспільстві та доведення її до рівня некритичного (фанатичного) прийняття, формування довготривалої абсолютної лояльності певній групі індивідів </a:t>
            </a:r>
            <a:r>
              <a:rPr lang="ru-RU" sz="2400" dirty="0"/>
              <a:t>(Ф. </a:t>
            </a:r>
            <a:r>
              <a:rPr lang="ru-RU" sz="2400" dirty="0" err="1"/>
              <a:t>Солтер</a:t>
            </a:r>
            <a:r>
              <a:rPr lang="ru-RU" sz="2400" dirty="0"/>
              <a:t>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0912"/>
            <a:ext cx="2267744" cy="2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484784"/>
            <a:ext cx="69127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500" dirty="0"/>
              <a:t>Механізми </a:t>
            </a:r>
            <a:r>
              <a:rPr lang="uk-UA" sz="2500" dirty="0" err="1"/>
              <a:t>індоктринації</a:t>
            </a:r>
            <a:r>
              <a:rPr lang="uk-UA" sz="2500" dirty="0"/>
              <a:t> (або «промивання мізків») – набір технік, відомих з давніх часів існування людства. Прообраз – ініціація. </a:t>
            </a:r>
          </a:p>
        </p:txBody>
      </p:sp>
    </p:spTree>
    <p:extLst>
      <p:ext uri="{BB962C8B-B14F-4D97-AF65-F5344CB8AC3E}">
        <p14:creationId xmlns:p14="http://schemas.microsoft.com/office/powerpoint/2010/main" val="4251034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Психологічний механізм </a:t>
            </a:r>
            <a:r>
              <a:rPr lang="uk-UA" dirty="0" err="1"/>
              <a:t>індоктринації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66124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</a:t>
            </a:r>
            <a:r>
              <a:rPr lang="ru-RU" dirty="0" err="1"/>
              <a:t>спрямовані</a:t>
            </a:r>
            <a:r>
              <a:rPr lang="ru-RU" dirty="0"/>
              <a:t> на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b="1" dirty="0" err="1"/>
              <a:t>самоідентичності</a:t>
            </a:r>
            <a:r>
              <a:rPr lang="ru-RU" dirty="0"/>
              <a:t> та </a:t>
            </a:r>
            <a:r>
              <a:rPr lang="ru-RU" dirty="0" err="1"/>
              <a:t>підштовхують</a:t>
            </a:r>
            <a:r>
              <a:rPr lang="ru-RU" dirty="0"/>
              <a:t> </a:t>
            </a:r>
            <a:r>
              <a:rPr lang="ru-RU" dirty="0" err="1"/>
              <a:t>індивідуумів</a:t>
            </a:r>
            <a:r>
              <a:rPr lang="ru-RU" dirty="0"/>
              <a:t> до </a:t>
            </a:r>
            <a:r>
              <a:rPr lang="ru-RU" b="1" dirty="0" err="1"/>
              <a:t>повної</a:t>
            </a:r>
            <a:r>
              <a:rPr lang="ru-RU" b="1" dirty="0"/>
              <a:t> </a:t>
            </a:r>
            <a:r>
              <a:rPr lang="ru-RU" b="1" dirty="0" err="1"/>
              <a:t>ідентифікації</a:t>
            </a:r>
            <a:r>
              <a:rPr lang="ru-RU" b="1" dirty="0"/>
              <a:t> </a:t>
            </a:r>
            <a:r>
              <a:rPr lang="ru-RU" dirty="0"/>
              <a:t>з </a:t>
            </a:r>
            <a:r>
              <a:rPr lang="ru-RU" dirty="0" err="1"/>
              <a:t>лідером</a:t>
            </a:r>
            <a:r>
              <a:rPr lang="ru-RU" dirty="0"/>
              <a:t>, </a:t>
            </a:r>
            <a:r>
              <a:rPr lang="ru-RU" dirty="0" err="1"/>
              <a:t>групою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доктриною. </a:t>
            </a:r>
          </a:p>
          <a:p>
            <a:r>
              <a:rPr lang="ru-RU" dirty="0"/>
              <a:t>Вони </a:t>
            </a:r>
            <a:r>
              <a:rPr lang="ru-RU" dirty="0" err="1"/>
              <a:t>викликають</a:t>
            </a:r>
            <a:r>
              <a:rPr lang="ru-RU" dirty="0"/>
              <a:t> низку </a:t>
            </a:r>
            <a:r>
              <a:rPr lang="ru-RU" dirty="0" err="1"/>
              <a:t>однакових</a:t>
            </a:r>
            <a:r>
              <a:rPr lang="ru-RU" dirty="0"/>
              <a:t> </a:t>
            </a:r>
            <a:r>
              <a:rPr lang="ru-RU" dirty="0" err="1"/>
              <a:t>психічних</a:t>
            </a:r>
            <a:r>
              <a:rPr lang="ru-RU" dirty="0"/>
              <a:t> </a:t>
            </a:r>
            <a:r>
              <a:rPr lang="ru-RU" dirty="0" err="1"/>
              <a:t>станів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b="1" dirty="0" err="1"/>
              <a:t>інтенсивні</a:t>
            </a:r>
            <a:r>
              <a:rPr lang="ru-RU" b="1" dirty="0"/>
              <a:t> </a:t>
            </a:r>
            <a:r>
              <a:rPr lang="ru-RU" b="1" dirty="0" err="1"/>
              <a:t>відчуття</a:t>
            </a:r>
            <a:r>
              <a:rPr lang="ru-RU" b="1" dirty="0"/>
              <a:t> страху, </a:t>
            </a:r>
            <a:r>
              <a:rPr lang="ru-RU" b="1" dirty="0" err="1"/>
              <a:t>депресії</a:t>
            </a:r>
            <a:r>
              <a:rPr lang="ru-RU" b="1" dirty="0"/>
              <a:t>, </a:t>
            </a:r>
            <a:r>
              <a:rPr lang="ru-RU" b="1" dirty="0" err="1"/>
              <a:t>провини</a:t>
            </a:r>
            <a:r>
              <a:rPr lang="ru-RU" b="1" dirty="0"/>
              <a:t> та </a:t>
            </a:r>
            <a:r>
              <a:rPr lang="ru-RU" b="1" dirty="0" err="1"/>
              <a:t>самотності</a:t>
            </a:r>
            <a:r>
              <a:rPr lang="ru-RU" b="1" dirty="0"/>
              <a:t>, </a:t>
            </a:r>
            <a:r>
              <a:rPr lang="ru-RU" b="1" dirty="0" err="1"/>
              <a:t>об’єднані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станом </a:t>
            </a:r>
            <a:r>
              <a:rPr lang="ru-RU" b="1" dirty="0" err="1"/>
              <a:t>залежності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наставника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 разом з авторитетом наставника,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b="1" dirty="0" err="1"/>
              <a:t>зміненим</a:t>
            </a:r>
            <a:r>
              <a:rPr lang="ru-RU" b="1" dirty="0"/>
              <a:t> </a:t>
            </a:r>
            <a:r>
              <a:rPr lang="ru-RU" b="1" dirty="0" err="1"/>
              <a:t>психофізіологічним</a:t>
            </a:r>
            <a:r>
              <a:rPr lang="ru-RU" dirty="0"/>
              <a:t> станом </a:t>
            </a:r>
            <a:r>
              <a:rPr lang="ru-RU" dirty="0" err="1"/>
              <a:t>підвищує</a:t>
            </a:r>
            <a:r>
              <a:rPr lang="ru-RU" dirty="0"/>
              <a:t> </a:t>
            </a:r>
            <a:r>
              <a:rPr lang="ru-RU" dirty="0" err="1"/>
              <a:t>імовірність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ідентичності</a:t>
            </a:r>
            <a:r>
              <a:rPr lang="ru-RU" dirty="0"/>
              <a:t> та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лояльності</a:t>
            </a:r>
            <a:r>
              <a:rPr lang="ru-RU" dirty="0"/>
              <a:t>. </a:t>
            </a:r>
          </a:p>
          <a:p>
            <a:r>
              <a:rPr lang="ru-RU" dirty="0" err="1"/>
              <a:t>Аналогічний</a:t>
            </a:r>
            <a:r>
              <a:rPr lang="ru-RU" dirty="0"/>
              <a:t> стан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у </a:t>
            </a:r>
            <a:r>
              <a:rPr lang="ru-RU" dirty="0" err="1"/>
              <a:t>заручників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ru-RU" b="1" dirty="0" err="1"/>
              <a:t>Стокгольмського</a:t>
            </a:r>
            <a:r>
              <a:rPr lang="ru-RU" b="1" dirty="0"/>
              <a:t> синдрому»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захвату </a:t>
            </a:r>
            <a:r>
              <a:rPr lang="ru-RU" dirty="0" err="1"/>
              <a:t>заручників</a:t>
            </a:r>
            <a:r>
              <a:rPr lang="ru-RU" dirty="0"/>
              <a:t> у </a:t>
            </a:r>
            <a:r>
              <a:rPr lang="ru-RU" dirty="0" err="1"/>
              <a:t>Стокгольмі</a:t>
            </a:r>
            <a:r>
              <a:rPr lang="ru-RU" dirty="0"/>
              <a:t> в 1973 </a:t>
            </a:r>
            <a:r>
              <a:rPr lang="ru-RU" dirty="0" err="1"/>
              <a:t>році</a:t>
            </a:r>
            <a:r>
              <a:rPr lang="ru-RU" dirty="0"/>
              <a:t>. </a:t>
            </a:r>
          </a:p>
          <a:p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впливи</a:t>
            </a:r>
            <a:r>
              <a:rPr lang="ru-RU" dirty="0"/>
              <a:t> є </a:t>
            </a:r>
            <a:r>
              <a:rPr lang="ru-RU" dirty="0" err="1"/>
              <a:t>начебто</a:t>
            </a:r>
            <a:r>
              <a:rPr lang="ru-RU" dirty="0"/>
              <a:t> </a:t>
            </a:r>
            <a:r>
              <a:rPr lang="ru-RU" b="1" dirty="0"/>
              <a:t>«ключами» до сенсорного та </a:t>
            </a:r>
            <a:r>
              <a:rPr lang="ru-RU" b="1" dirty="0" err="1"/>
              <a:t>поведінкового</a:t>
            </a:r>
            <a:r>
              <a:rPr lang="ru-RU" b="1" dirty="0"/>
              <a:t> </a:t>
            </a:r>
            <a:r>
              <a:rPr lang="ru-RU" b="1" dirty="0" err="1"/>
              <a:t>апарата</a:t>
            </a:r>
            <a:r>
              <a:rPr lang="ru-RU" b="1" dirty="0"/>
              <a:t> </a:t>
            </a:r>
            <a:r>
              <a:rPr lang="ru-RU" b="1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продуктом </a:t>
            </a:r>
            <a:r>
              <a:rPr lang="ru-RU" dirty="0" err="1"/>
              <a:t>тривалого</a:t>
            </a:r>
            <a:r>
              <a:rPr lang="ru-RU" dirty="0"/>
              <a:t> </a:t>
            </a:r>
            <a:r>
              <a:rPr lang="ru-RU" dirty="0" err="1"/>
              <a:t>філогенеза</a:t>
            </a:r>
            <a:r>
              <a:rPr lang="ru-RU" dirty="0"/>
              <a:t>, коли </a:t>
            </a:r>
            <a:r>
              <a:rPr lang="ru-RU" dirty="0" err="1"/>
              <a:t>відторгнення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в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покарань</a:t>
            </a:r>
            <a:r>
              <a:rPr lang="ru-RU" dirty="0"/>
              <a:t>, </a:t>
            </a:r>
            <a:r>
              <a:rPr lang="ru-RU" dirty="0" err="1"/>
              <a:t>ізоляції</a:t>
            </a:r>
            <a:r>
              <a:rPr lang="ru-RU" dirty="0"/>
              <a:t>,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/>
              <a:t>виснаження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</a:t>
            </a:r>
            <a:r>
              <a:rPr lang="ru-RU" dirty="0" err="1"/>
              <a:t>слугували</a:t>
            </a:r>
            <a:r>
              <a:rPr lang="ru-RU" dirty="0"/>
              <a:t> сигналом </a:t>
            </a:r>
            <a:r>
              <a:rPr lang="ru-RU" dirty="0" err="1"/>
              <a:t>неминучої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та акт </a:t>
            </a:r>
            <a:r>
              <a:rPr lang="ru-RU" dirty="0" err="1"/>
              <a:t>милосердя</a:t>
            </a:r>
            <a:r>
              <a:rPr lang="ru-RU" dirty="0"/>
              <a:t> з боку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індивіда</a:t>
            </a:r>
            <a:r>
              <a:rPr lang="ru-RU" dirty="0"/>
              <a:t> </a:t>
            </a:r>
            <a:r>
              <a:rPr lang="ru-RU" dirty="0" err="1"/>
              <a:t>ототожнювався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спасінням</a:t>
            </a:r>
            <a:r>
              <a:rPr lang="ru-RU" dirty="0"/>
              <a:t>, </a:t>
            </a:r>
            <a:r>
              <a:rPr lang="ru-RU" dirty="0" err="1"/>
              <a:t>викликав</a:t>
            </a:r>
            <a:r>
              <a:rPr lang="ru-RU" dirty="0"/>
              <a:t>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вдячності</a:t>
            </a:r>
            <a:r>
              <a:rPr lang="ru-RU" dirty="0"/>
              <a:t> та </a:t>
            </a:r>
            <a:r>
              <a:rPr lang="ru-RU" dirty="0" err="1"/>
              <a:t>вірності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прийняв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підтримував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особня</a:t>
            </a:r>
            <a:r>
              <a:rPr lang="ru-RU" dirty="0"/>
              <a:t> на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2393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/>
          <a:lstStyle/>
          <a:p>
            <a:r>
              <a:rPr lang="uk-UA" dirty="0" err="1"/>
              <a:t>Джим</a:t>
            </a:r>
            <a:r>
              <a:rPr lang="uk-UA" dirty="0"/>
              <a:t> </a:t>
            </a:r>
            <a:r>
              <a:rPr lang="uk-UA" dirty="0" err="1"/>
              <a:t>Джонс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257800"/>
          </a:xfrm>
        </p:spPr>
        <p:txBody>
          <a:bodyPr>
            <a:normAutofit fontScale="85000" lnSpcReduction="10000"/>
          </a:bodyPr>
          <a:lstStyle/>
          <a:p>
            <a:r>
              <a:rPr lang="uk-UA" dirty="0" err="1"/>
              <a:t>Псевдохристиянська</a:t>
            </a:r>
            <a:r>
              <a:rPr lang="uk-UA" dirty="0"/>
              <a:t> релігійна організація – «Народний храм», створена у 1957 у м. </a:t>
            </a:r>
            <a:r>
              <a:rPr lang="uk-UA" dirty="0" err="1"/>
              <a:t>Індіанаполіс</a:t>
            </a:r>
            <a:r>
              <a:rPr lang="uk-UA" dirty="0"/>
              <a:t>, США Джеймсом </a:t>
            </a:r>
            <a:r>
              <a:rPr lang="uk-UA" dirty="0" err="1"/>
              <a:t>Уорреном</a:t>
            </a:r>
            <a:r>
              <a:rPr lang="uk-UA" dirty="0"/>
              <a:t> Джонсоном. </a:t>
            </a:r>
          </a:p>
          <a:p>
            <a:r>
              <a:rPr lang="uk-UA" dirty="0"/>
              <a:t>Її діяльність є одним з яскравих прикладів слідування таємній доктрині, маніпулюванням суспільними поглядами, політичними діячами і засобами масової інформації, що привело до вчинення адептами 18 лист. 1978 року акту масового самогубства в м. </a:t>
            </a:r>
            <a:r>
              <a:rPr lang="uk-UA" dirty="0" err="1"/>
              <a:t>Джонстаун</a:t>
            </a:r>
            <a:r>
              <a:rPr lang="uk-UA" dirty="0"/>
              <a:t> (</a:t>
            </a:r>
            <a:r>
              <a:rPr lang="uk-UA" dirty="0" err="1"/>
              <a:t>Гаяна</a:t>
            </a:r>
            <a:r>
              <a:rPr lang="uk-UA" dirty="0"/>
              <a:t>). </a:t>
            </a:r>
          </a:p>
          <a:p>
            <a:r>
              <a:rPr lang="uk-UA" dirty="0"/>
              <a:t>Тоді загинуло 914 людей. В подальшому патологоанатоми встановили, що не менш 700 з 912 загиблих були вбиті і лише решта пішли з життя «добровільно». 276 жертв були дітьми.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"/>
            <a:ext cx="2665186" cy="164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511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Деструктивні бізнес-лідери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Enron, 2011, Jeff Skilling, Ken Lay</a:t>
            </a:r>
            <a:r>
              <a:rPr lang="uk-UA" dirty="0"/>
              <a:t> </a:t>
            </a:r>
            <a:r>
              <a:rPr lang="en-US" dirty="0"/>
              <a:t>(USA)</a:t>
            </a:r>
          </a:p>
          <a:p>
            <a:r>
              <a:rPr lang="en-AU" dirty="0"/>
              <a:t>WorldCom, 2002, Bernie </a:t>
            </a:r>
            <a:r>
              <a:rPr lang="en-AU" dirty="0" err="1"/>
              <a:t>Ebbers</a:t>
            </a:r>
            <a:r>
              <a:rPr lang="en-AU" dirty="0"/>
              <a:t> (USA)</a:t>
            </a:r>
          </a:p>
          <a:p>
            <a:r>
              <a:rPr lang="en-AU" dirty="0"/>
              <a:t>Lehman Brothers, 2008, Richard </a:t>
            </a:r>
            <a:r>
              <a:rPr lang="en-AU" dirty="0" err="1"/>
              <a:t>Fuld</a:t>
            </a:r>
            <a:r>
              <a:rPr lang="en-AU" dirty="0"/>
              <a:t> (USA)</a:t>
            </a:r>
            <a:endParaRPr lang="uk-UA" dirty="0"/>
          </a:p>
          <a:p>
            <a:r>
              <a:rPr lang="ru-RU" dirty="0"/>
              <a:t>АОЗТ «Русский дом Селенга»,  1992, Александр </a:t>
            </a:r>
            <a:r>
              <a:rPr lang="ru-RU" dirty="0" err="1"/>
              <a:t>Саломадин</a:t>
            </a:r>
            <a:r>
              <a:rPr lang="ru-RU" dirty="0"/>
              <a:t> и Сергей Грузин</a:t>
            </a:r>
          </a:p>
          <a:p>
            <a:r>
              <a:rPr lang="ru-RU" dirty="0"/>
              <a:t>МММ, 1994, Сергей Мавроди (РФ)</a:t>
            </a:r>
          </a:p>
          <a:p>
            <a:r>
              <a:rPr lang="en-AU" dirty="0"/>
              <a:t>King's Capital,</a:t>
            </a:r>
            <a:r>
              <a:rPr lang="uk-UA" dirty="0"/>
              <a:t> 2006, </a:t>
            </a:r>
            <a:r>
              <a:rPr lang="ru-RU" dirty="0" err="1"/>
              <a:t>Сандей</a:t>
            </a:r>
            <a:r>
              <a:rPr lang="ru-RU" dirty="0"/>
              <a:t> </a:t>
            </a:r>
            <a:r>
              <a:rPr lang="ru-RU" dirty="0" err="1"/>
              <a:t>Аделаджі</a:t>
            </a:r>
            <a:r>
              <a:rPr lang="ru-RU" dirty="0"/>
              <a:t>, (</a:t>
            </a:r>
            <a:r>
              <a:rPr lang="ru-RU" dirty="0" err="1"/>
              <a:t>Україна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4283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050904" cy="1556792"/>
          </a:xfrm>
        </p:spPr>
        <p:txBody>
          <a:bodyPr>
            <a:normAutofit/>
          </a:bodyPr>
          <a:lstStyle/>
          <a:p>
            <a:r>
              <a:rPr lang="ru-RU" dirty="0" err="1"/>
              <a:t>Мартін</a:t>
            </a:r>
            <a:r>
              <a:rPr lang="ru-RU" dirty="0"/>
              <a:t> </a:t>
            </a:r>
            <a:r>
              <a:rPr lang="ru-RU" dirty="0" err="1"/>
              <a:t>Шкрелі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568952" cy="5013175"/>
          </a:xfrm>
        </p:spPr>
        <p:txBody>
          <a:bodyPr>
            <a:noAutofit/>
          </a:bodyPr>
          <a:lstStyle/>
          <a:p>
            <a:r>
              <a:rPr lang="uk-UA" sz="2300" dirty="0"/>
              <a:t>Засновник і колишній виконавчий директор компанії </a:t>
            </a:r>
            <a:r>
              <a:rPr lang="uk-UA" sz="2300" dirty="0" err="1"/>
              <a:t>Turing</a:t>
            </a:r>
            <a:r>
              <a:rPr lang="uk-UA" sz="2300" dirty="0"/>
              <a:t> </a:t>
            </a:r>
            <a:r>
              <a:rPr lang="uk-UA" sz="2300" dirty="0" err="1"/>
              <a:t>Pharmaceuticals</a:t>
            </a:r>
            <a:r>
              <a:rPr lang="uk-UA" sz="2300" dirty="0"/>
              <a:t>, відомий спекуляціями з ліками.</a:t>
            </a:r>
          </a:p>
          <a:p>
            <a:r>
              <a:rPr lang="uk-UA" sz="2300" dirty="0" err="1"/>
              <a:t>Шкрелі</a:t>
            </a:r>
            <a:r>
              <a:rPr lang="uk-UA" sz="2300" dirty="0"/>
              <a:t>, щойно заснував </a:t>
            </a:r>
            <a:r>
              <a:rPr lang="uk-UA" sz="2300" dirty="0" err="1"/>
              <a:t>Turing</a:t>
            </a:r>
            <a:r>
              <a:rPr lang="uk-UA" sz="2300" dirty="0"/>
              <a:t> </a:t>
            </a:r>
            <a:r>
              <a:rPr lang="uk-UA" sz="2300" dirty="0" err="1"/>
              <a:t>Pharmaceuticals</a:t>
            </a:r>
            <a:r>
              <a:rPr lang="uk-UA" sz="2300" dirty="0"/>
              <a:t> (2015), викупив препарат «</a:t>
            </a:r>
            <a:r>
              <a:rPr lang="uk-UA" sz="2300" dirty="0" err="1"/>
              <a:t>Дараприм</a:t>
            </a:r>
            <a:r>
              <a:rPr lang="uk-UA" sz="2300" dirty="0"/>
              <a:t>» і відразу ж підвищив ціну, стверджуючи, що це не було жадібним кроком, оскільки більшість пацієнтів використовували цей препарат менше року. </a:t>
            </a:r>
            <a:r>
              <a:rPr lang="uk-UA" sz="2300" dirty="0" err="1"/>
              <a:t>Шрелі</a:t>
            </a:r>
            <a:r>
              <a:rPr lang="uk-UA" sz="2300" dirty="0"/>
              <a:t> стверджував, що це поставить шлях до кращих ліків з меншою кількістю побічних ефектів.</a:t>
            </a:r>
          </a:p>
          <a:p>
            <a:r>
              <a:rPr lang="uk-UA" sz="2300" dirty="0"/>
              <a:t>За одну ніч вартість препарату «</a:t>
            </a:r>
            <a:r>
              <a:rPr lang="uk-UA" sz="2300" dirty="0" err="1"/>
              <a:t>Дараприм</a:t>
            </a:r>
            <a:r>
              <a:rPr lang="uk-UA" sz="2300" dirty="0"/>
              <a:t>» , що був на ринку протягом 62 років, зросла з 13,50 долара США за таблетку до 750 доларів за таблетку. Препарат застосовується для лікування токсоплазмозу у вагітних жінок та плоду, людей з онкологією, СНІД, малярією.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82" y="0"/>
            <a:ext cx="3850140" cy="177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265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Раніше, у 2011 році пан </a:t>
            </a:r>
            <a:r>
              <a:rPr lang="uk-UA" sz="2400" dirty="0" err="1"/>
              <a:t>Шкрелі</a:t>
            </a:r>
            <a:r>
              <a:rPr lang="uk-UA" sz="2400" dirty="0"/>
              <a:t> відкрив компанію </a:t>
            </a:r>
            <a:r>
              <a:rPr lang="uk-UA" sz="2400" dirty="0" err="1"/>
              <a:t>Retrophin</a:t>
            </a:r>
            <a:r>
              <a:rPr lang="uk-UA" sz="2400" dirty="0"/>
              <a:t>, яка також купляла старі забуті ліки та різко підвищувала ціни (зокрема, на 2000%).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Ще він заснував компанію MSMB </a:t>
            </a:r>
            <a:r>
              <a:rPr lang="uk-UA" sz="2400" dirty="0" err="1"/>
              <a:t>Capital</a:t>
            </a:r>
            <a:r>
              <a:rPr lang="uk-UA" sz="2400" dirty="0"/>
              <a:t>, компанія </a:t>
            </a:r>
            <a:r>
              <a:rPr lang="uk-UA" sz="2400" dirty="0" err="1"/>
              <a:t>хедж</a:t>
            </a:r>
            <a:r>
              <a:rPr lang="uk-UA" sz="2400" dirty="0"/>
              <a:t>-фонду, та впливав на Управління з продовольства і медикаментів, щоб воно не схвалювало певні препарати, зроблені компаніями, акції яких він не зміг викупити.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err="1"/>
              <a:t>Шкрелі</a:t>
            </a:r>
            <a:r>
              <a:rPr lang="uk-UA" sz="2400" dirty="0"/>
              <a:t> був заарештований  у 2015 р.  Шахрайство, в якому звинуватили </a:t>
            </a:r>
            <a:r>
              <a:rPr lang="uk-UA" sz="2400" dirty="0" err="1"/>
              <a:t>Шкрелі</a:t>
            </a:r>
            <a:r>
              <a:rPr lang="uk-UA" sz="2400" dirty="0"/>
              <a:t>, полягало в тому, що в 2009-2014 роки він приховував інформацію від інвесторів і використовував активи своїх нових компаній для виплати боргів попередніх (т. зв. «Схема </a:t>
            </a:r>
            <a:r>
              <a:rPr lang="uk-UA" sz="2400" dirty="0" err="1"/>
              <a:t>Понці</a:t>
            </a:r>
            <a:r>
              <a:rPr lang="uk-UA" sz="2400" dirty="0"/>
              <a:t>»).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Засуджений до семирічного </a:t>
            </a:r>
          </a:p>
          <a:p>
            <a:r>
              <a:rPr lang="uk-UA" sz="2400" dirty="0"/>
              <a:t>тюремного терміну і штрафу в</a:t>
            </a:r>
          </a:p>
          <a:p>
            <a:r>
              <a:rPr lang="uk-UA" sz="2400" dirty="0"/>
              <a:t> розмірі 7,36 млн доларів.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373678"/>
            <a:ext cx="4210713" cy="248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4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Злочини «білих комірців»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5257800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Злочини «білих комірців» означає фінансово мотивовані ненасильницькі злочини, вчинені діловими та державними фахівцями.  У 1939 році соціолог Е. </a:t>
            </a:r>
            <a:r>
              <a:rPr lang="uk-UA" dirty="0" err="1"/>
              <a:t>Сазерленд</a:t>
            </a:r>
            <a:r>
              <a:rPr lang="uk-UA" dirty="0"/>
              <a:t> вперше визначив його як "злочин, здійснений поважною людиною високого соціального статусу під час своєї професійної діяльності". Типовими прикладами є шахрайство, хабарництво, схеми </a:t>
            </a:r>
            <a:r>
              <a:rPr lang="uk-UA" dirty="0" err="1"/>
              <a:t>Понці</a:t>
            </a:r>
            <a:r>
              <a:rPr lang="uk-UA" dirty="0"/>
              <a:t>, </a:t>
            </a:r>
            <a:r>
              <a:rPr lang="uk-UA" dirty="0" err="1"/>
              <a:t>інсайдерська</a:t>
            </a:r>
            <a:r>
              <a:rPr lang="uk-UA" dirty="0"/>
              <a:t> торгівля, трудовий рекет, розкрадання, кіберзлочинність, порушення авторських прав, відмивання грошей, крадіжка особистих даних та підробка.</a:t>
            </a:r>
          </a:p>
          <a:p>
            <a:r>
              <a:rPr lang="uk-UA" dirty="0"/>
              <a:t>У світі «після </a:t>
            </a:r>
            <a:r>
              <a:rPr lang="uk-UA" dirty="0" err="1"/>
              <a:t>Енрон</a:t>
            </a:r>
            <a:r>
              <a:rPr lang="uk-UA" dirty="0"/>
              <a:t>» та інших корпоративних скандалів практики мають сильні стимули шукати та розвивати етичне лідерство у власних організаціях, а дослідники хочуть вивчати етичне лідерство, щоб зрозуміти його походження та результати.</a:t>
            </a:r>
          </a:p>
        </p:txBody>
      </p:sp>
    </p:spTree>
    <p:extLst>
      <p:ext uri="{BB962C8B-B14F-4D97-AF65-F5344CB8AC3E}">
        <p14:creationId xmlns:p14="http://schemas.microsoft.com/office/powerpoint/2010/main" val="3096687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Етичне лідерство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/>
              <a:t>Етичне лідерство - демонстрація нормативної поведінки через особисті дії та міжособистісні стосунки та просування такої поведінки у послідовників через двостороннє спілкування, підкріплення та прийняття рішень (</a:t>
            </a:r>
            <a:r>
              <a:rPr lang="en-AU" dirty="0"/>
              <a:t>Brown et al., 2005</a:t>
            </a:r>
            <a:r>
              <a:rPr lang="uk-UA" dirty="0"/>
              <a:t>).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Ще три теорії (три лідерських стилі) включають елементи етичного лідерства:</a:t>
            </a:r>
          </a:p>
          <a:p>
            <a:r>
              <a:rPr lang="uk-UA" dirty="0"/>
              <a:t>Трансформаційне лідерство</a:t>
            </a:r>
          </a:p>
          <a:p>
            <a:r>
              <a:rPr lang="uk-UA" dirty="0"/>
              <a:t>Духовне лідерство</a:t>
            </a:r>
          </a:p>
          <a:p>
            <a:r>
              <a:rPr lang="uk-UA" dirty="0"/>
              <a:t>Аутентичне лідерство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29" y="4581128"/>
            <a:ext cx="4047771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185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Трансформаційне лідерство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646835"/>
              </p:ext>
            </p:extLst>
          </p:nvPr>
        </p:nvGraphicFramePr>
        <p:xfrm>
          <a:off x="457200" y="1600200"/>
          <a:ext cx="82296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Елементи етичного лідерства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Розбіжності з </a:t>
                      </a:r>
                      <a:r>
                        <a:rPr lang="uk-UA" sz="2400" baseline="0" dirty="0"/>
                        <a:t>етичним лідерством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Турбота</a:t>
                      </a:r>
                      <a:r>
                        <a:rPr lang="uk-UA" sz="2400" baseline="0" dirty="0"/>
                        <a:t> про інших (альтруїзм)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Етичні лідери підкреслюють етичні стандарти та моральне управління (воно більш </a:t>
                      </a:r>
                      <a:r>
                        <a:rPr lang="uk-UA" sz="2400" noProof="0" dirty="0" err="1"/>
                        <a:t>транзакційне</a:t>
                      </a:r>
                      <a:r>
                        <a:rPr lang="uk-UA" sz="2400" noProof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Етичне прийняття рішень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Трансформаційні лідери підкреслюють бачення, цінності та інтелектуальну стимуляцію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Чесність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Виступають</a:t>
                      </a:r>
                      <a:r>
                        <a:rPr lang="uk-UA" sz="2400" baseline="0" dirty="0"/>
                        <a:t> рольовою моделлю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"/>
            <a:ext cx="2843808" cy="159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791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/>
          <a:lstStyle/>
          <a:p>
            <a:r>
              <a:rPr lang="uk-UA" dirty="0"/>
              <a:t>Духовне лідерство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773134"/>
              </p:ext>
            </p:extLst>
          </p:nvPr>
        </p:nvGraphicFramePr>
        <p:xfrm>
          <a:off x="446856" y="1798625"/>
          <a:ext cx="8229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Елементи етичного лідерства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Розбіжності з етичним лідерством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noProof="0"/>
                        <a:t>Турбота про інших (альтруїзм)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Етичні лідери підкреслюють моральне управління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noProof="0"/>
                        <a:t>Чесність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noProof="0" dirty="0"/>
                        <a:t>Духовні лідери підкреслюють бачення, надію / віру; роботу як покликання</a:t>
                      </a:r>
                    </a:p>
                    <a:p>
                      <a:endParaRPr lang="uk-UA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noProof="0"/>
                        <a:t>Виступають рольовою моделлю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4725082"/>
            <a:ext cx="4176464" cy="21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9226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5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897454"/>
          </a:xfrm>
        </p:spPr>
        <p:txBody>
          <a:bodyPr/>
          <a:lstStyle/>
          <a:p>
            <a:r>
              <a:rPr lang="uk-UA" dirty="0"/>
              <a:t>Підґрунтя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712968" cy="5976664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Недавні зловживання владою у бізнесі, політиці та релігії відновили інтерес до руйнівного лідерства.</a:t>
            </a:r>
          </a:p>
          <a:p>
            <a:r>
              <a:rPr lang="uk-UA" dirty="0">
                <a:solidFill>
                  <a:srgbClr val="7030A0"/>
                </a:solidFill>
              </a:rPr>
              <a:t>Синонімами лідерства, яке порушує базові етичні норми людства, є деструктивне, руйнівне, токсичне, темне, </a:t>
            </a:r>
            <a:r>
              <a:rPr lang="uk-UA" dirty="0" err="1">
                <a:solidFill>
                  <a:srgbClr val="7030A0"/>
                </a:solidFill>
              </a:rPr>
              <a:t>нарцисичне</a:t>
            </a:r>
            <a:r>
              <a:rPr lang="uk-UA" dirty="0">
                <a:solidFill>
                  <a:srgbClr val="7030A0"/>
                </a:solidFill>
              </a:rPr>
              <a:t>, погане, самозахисне, </a:t>
            </a:r>
            <a:r>
              <a:rPr lang="uk-UA" dirty="0" err="1">
                <a:solidFill>
                  <a:srgbClr val="7030A0"/>
                </a:solidFill>
              </a:rPr>
              <a:t>макіавеліанське</a:t>
            </a:r>
            <a:r>
              <a:rPr lang="uk-UA" dirty="0">
                <a:solidFill>
                  <a:srgbClr val="7030A0"/>
                </a:solidFill>
              </a:rPr>
              <a:t> та </a:t>
            </a:r>
            <a:r>
              <a:rPr lang="uk-UA" dirty="0" err="1">
                <a:solidFill>
                  <a:srgbClr val="7030A0"/>
                </a:solidFill>
              </a:rPr>
              <a:t>дисфункціональне</a:t>
            </a:r>
            <a:r>
              <a:rPr lang="uk-UA" dirty="0">
                <a:solidFill>
                  <a:srgbClr val="7030A0"/>
                </a:solidFill>
              </a:rPr>
              <a:t> лідерство.  </a:t>
            </a:r>
          </a:p>
          <a:p>
            <a:r>
              <a:rPr lang="uk-UA" dirty="0"/>
              <a:t>У обговореннях темної сторони харизми, вчені (</a:t>
            </a:r>
            <a:r>
              <a:rPr lang="en-AU" dirty="0"/>
              <a:t>Howell &amp;</a:t>
            </a:r>
            <a:r>
              <a:rPr lang="uk-UA" dirty="0"/>
              <a:t> </a:t>
            </a:r>
            <a:r>
              <a:rPr lang="en-AU" dirty="0" err="1"/>
              <a:t>Avolio</a:t>
            </a:r>
            <a:r>
              <a:rPr lang="uk-UA" dirty="0"/>
              <a:t>,1992) вказували на "</a:t>
            </a:r>
            <a:r>
              <a:rPr lang="uk-UA" dirty="0">
                <a:solidFill>
                  <a:srgbClr val="7030A0"/>
                </a:solidFill>
              </a:rPr>
              <a:t>сліпий фанатизм на службі </a:t>
            </a:r>
            <a:r>
              <a:rPr lang="uk-UA" dirty="0" err="1">
                <a:solidFill>
                  <a:srgbClr val="7030A0"/>
                </a:solidFill>
              </a:rPr>
              <a:t>мегаломанів</a:t>
            </a:r>
            <a:r>
              <a:rPr lang="uk-UA" dirty="0">
                <a:solidFill>
                  <a:srgbClr val="7030A0"/>
                </a:solidFill>
              </a:rPr>
              <a:t> з небезпечними цінностями</a:t>
            </a:r>
            <a:r>
              <a:rPr lang="uk-UA" dirty="0"/>
              <a:t>", </a:t>
            </a:r>
            <a:r>
              <a:rPr lang="en-AU" dirty="0" err="1"/>
              <a:t>Sankowsky</a:t>
            </a:r>
            <a:r>
              <a:rPr lang="en-AU" dirty="0"/>
              <a:t> </a:t>
            </a:r>
            <a:r>
              <a:rPr lang="uk-UA" dirty="0"/>
              <a:t>(1995) описує, як </a:t>
            </a:r>
            <a:r>
              <a:rPr lang="uk-UA" dirty="0">
                <a:solidFill>
                  <a:srgbClr val="7030A0"/>
                </a:solidFill>
              </a:rPr>
              <a:t>«нарциси» зловживають владою</a:t>
            </a:r>
            <a:r>
              <a:rPr lang="uk-UA" dirty="0"/>
              <a:t>, </a:t>
            </a:r>
            <a:r>
              <a:rPr lang="en-AU" dirty="0"/>
              <a:t>Conger</a:t>
            </a:r>
            <a:r>
              <a:rPr lang="uk-UA" dirty="0"/>
              <a:t> (1990) називає проблематичним або </a:t>
            </a:r>
            <a:r>
              <a:rPr lang="uk-UA" dirty="0">
                <a:solidFill>
                  <a:srgbClr val="7030A0"/>
                </a:solidFill>
              </a:rPr>
              <a:t>катастрофічним результати </a:t>
            </a:r>
            <a:r>
              <a:rPr lang="uk-UA" dirty="0"/>
              <a:t>діяльності певних лідерів, а </a:t>
            </a:r>
            <a:r>
              <a:rPr lang="en-AU" dirty="0"/>
              <a:t>O'Connor  </a:t>
            </a:r>
            <a:r>
              <a:rPr lang="uk-UA" dirty="0"/>
              <a:t>та інші. (1995) зазначають, що деякі харизматичні лідери </a:t>
            </a:r>
            <a:r>
              <a:rPr lang="uk-UA" dirty="0">
                <a:solidFill>
                  <a:srgbClr val="7030A0"/>
                </a:solidFill>
              </a:rPr>
              <a:t>більш зацікавлені в особистих результатах, ніж користі для інших.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0424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>
            <a:normAutofit/>
          </a:bodyPr>
          <a:lstStyle/>
          <a:p>
            <a:r>
              <a:rPr lang="uk-UA" dirty="0"/>
              <a:t>Аутентичне лідерство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506306"/>
              </p:ext>
            </p:extLst>
          </p:nvPr>
        </p:nvGraphicFramePr>
        <p:xfrm>
          <a:off x="395536" y="2002730"/>
          <a:ext cx="82296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Елементи етичного лідерства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Розбіжності з </a:t>
                      </a:r>
                      <a:r>
                        <a:rPr lang="uk-UA" sz="2400" baseline="0" dirty="0"/>
                        <a:t>етичним лідерством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Турбота</a:t>
                      </a:r>
                      <a:r>
                        <a:rPr lang="uk-UA" sz="2400" baseline="0" dirty="0"/>
                        <a:t> про інших (альтруїзм)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Етичні лідери підкреслюють моральне управління (більш </a:t>
                      </a:r>
                      <a:r>
                        <a:rPr lang="uk-UA" sz="2400" noProof="0" dirty="0" err="1"/>
                        <a:t>транзактні</a:t>
                      </a:r>
                      <a:r>
                        <a:rPr lang="uk-UA" sz="2400" noProof="0" dirty="0"/>
                        <a:t>) і усвідомлення інших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Етичне прийняття рішень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noProof="0" dirty="0"/>
                        <a:t>Аутентичні лідери підкреслюють </a:t>
                      </a:r>
                      <a:r>
                        <a:rPr lang="uk-UA" sz="2400" noProof="0" dirty="0" err="1"/>
                        <a:t>аутентичність</a:t>
                      </a:r>
                      <a:r>
                        <a:rPr lang="uk-UA" sz="2400" noProof="0" dirty="0"/>
                        <a:t> та самосвідомість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Чесність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/>
                        <a:t>Виступають</a:t>
                      </a:r>
                      <a:r>
                        <a:rPr lang="uk-UA" sz="2400" baseline="0" dirty="0"/>
                        <a:t> рольовою моделлю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0"/>
            <a:ext cx="2436377" cy="181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1259467"/>
            <a:ext cx="389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Приклад – </a:t>
            </a:r>
            <a:r>
              <a:rPr lang="ru-RU" sz="2400" dirty="0" err="1"/>
              <a:t>Озєола</a:t>
            </a:r>
            <a:r>
              <a:rPr lang="ru-RU" sz="2400" dirty="0"/>
              <a:t> </a:t>
            </a:r>
            <a:r>
              <a:rPr lang="ru-RU" sz="2400" dirty="0" err="1"/>
              <a:t>МакКарті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859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0" y="878492"/>
            <a:ext cx="7902720" cy="523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38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5944320" cy="1142040"/>
          </a:xfrm>
        </p:spPr>
        <p:txBody>
          <a:bodyPr>
            <a:normAutofit fontScale="90000"/>
          </a:bodyPr>
          <a:lstStyle/>
          <a:p>
            <a:r>
              <a:rPr lang="uk-UA" b="1">
                <a:solidFill>
                  <a:srgbClr val="007033"/>
                </a:solidFill>
              </a:rPr>
              <a:t>Принципи етичного лідерства</a:t>
            </a:r>
            <a:endParaRPr lang="ru-RU"/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>
          <a:xfrm>
            <a:off x="456480" y="1925483"/>
            <a:ext cx="8225280" cy="4932517"/>
          </a:xfrm>
        </p:spPr>
        <p:txBody>
          <a:bodyPr>
            <a:normAutofit fontScale="92500"/>
          </a:bodyPr>
          <a:lstStyle/>
          <a:p>
            <a:r>
              <a:rPr lang="uk-UA"/>
              <a:t>Етичні лідери </a:t>
            </a:r>
            <a:r>
              <a:rPr lang="uk-UA">
                <a:solidFill>
                  <a:srgbClr val="007033"/>
                </a:solidFill>
              </a:rPr>
              <a:t>поважають інших</a:t>
            </a:r>
            <a:r>
              <a:rPr lang="uk-UA"/>
              <a:t>, підтримуючи послідовників, щоб вони усвідомлювали свої власні потреби, цінності та цілі, а також інтегрували їх з лідерськими.</a:t>
            </a:r>
            <a:endParaRPr lang="ru-RU"/>
          </a:p>
          <a:p>
            <a:r>
              <a:rPr lang="uk-UA"/>
              <a:t>Це лідери, які служать, </a:t>
            </a:r>
            <a:r>
              <a:rPr lang="uk-UA">
                <a:solidFill>
                  <a:srgbClr val="007033"/>
                </a:solidFill>
              </a:rPr>
              <a:t>вони є альтруїстичними</a:t>
            </a:r>
            <a:r>
              <a:rPr lang="uk-UA"/>
              <a:t>: вони в першу чергу ставлять у своїх планах добробут послідовників.</a:t>
            </a:r>
            <a:endParaRPr lang="ru-RU"/>
          </a:p>
          <a:p>
            <a:r>
              <a:rPr lang="uk-UA"/>
              <a:t>На робочому місці це включає </a:t>
            </a:r>
            <a:r>
              <a:rPr lang="uk-UA">
                <a:solidFill>
                  <a:srgbClr val="007033"/>
                </a:solidFill>
              </a:rPr>
              <a:t>наставництво, розширення можливостей, формування команди та громадянську поведінку</a:t>
            </a:r>
            <a:r>
              <a:rPr lang="uk-UA"/>
              <a:t>.</a:t>
            </a:r>
            <a:endParaRPr lang="ru-RU"/>
          </a:p>
          <a:p>
            <a:endParaRPr lang="ru-RU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00" y="-10081"/>
            <a:ext cx="2592000" cy="193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818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7446240" cy="1142040"/>
          </a:xfrm>
        </p:spPr>
        <p:txBody>
          <a:bodyPr>
            <a:normAutofit fontScale="90000"/>
          </a:bodyPr>
          <a:lstStyle/>
          <a:p>
            <a:r>
              <a:rPr lang="uk-UA" b="1">
                <a:solidFill>
                  <a:srgbClr val="007033"/>
                </a:solidFill>
              </a:rPr>
              <a:t>Принципи етичного лідерства</a:t>
            </a:r>
            <a:endParaRPr lang="ru-RU"/>
          </a:p>
        </p:txBody>
      </p:sp>
      <p:sp>
        <p:nvSpPr>
          <p:cNvPr id="64515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/>
              <a:t>Етичні лідери розміщують </a:t>
            </a:r>
            <a:r>
              <a:rPr lang="uk-UA">
                <a:solidFill>
                  <a:srgbClr val="007033"/>
                </a:solidFill>
              </a:rPr>
              <a:t>питання справедливості</a:t>
            </a:r>
            <a:r>
              <a:rPr lang="uk-UA"/>
              <a:t> в центр процесу прийняття рішень.</a:t>
            </a:r>
            <a:endParaRPr lang="ru-RU"/>
          </a:p>
          <a:p>
            <a:r>
              <a:rPr lang="uk-UA"/>
              <a:t>Послідовники не повинні отримувати </a:t>
            </a:r>
            <a:r>
              <a:rPr lang="uk-UA">
                <a:solidFill>
                  <a:srgbClr val="007033"/>
                </a:solidFill>
              </a:rPr>
              <a:t>особливе ставлення (виключне)</a:t>
            </a:r>
            <a:r>
              <a:rPr lang="uk-UA"/>
              <a:t>, крім випадків, коли це вимагає їх конкретна ситуація. Ці ситуації повинні бути чіткими, обґрунтованими та заснованими на здорових моральних цінностях.</a:t>
            </a:r>
            <a:endParaRPr lang="ru-RU"/>
          </a:p>
          <a:p>
            <a:r>
              <a:rPr lang="uk-UA">
                <a:solidFill>
                  <a:srgbClr val="007033"/>
                </a:solidFill>
              </a:rPr>
              <a:t>Все це є запорукою безпечного та позитивного психологічного клімату в групі.</a:t>
            </a:r>
            <a:endParaRPr lang="ru-RU">
              <a:solidFill>
                <a:srgbClr val="007033"/>
              </a:solidFill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120" y="73448"/>
            <a:ext cx="1239840" cy="186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20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56480" y="24483"/>
            <a:ext cx="8229600" cy="851129"/>
          </a:xfrm>
        </p:spPr>
        <p:txBody>
          <a:bodyPr/>
          <a:lstStyle/>
          <a:p>
            <a:r>
              <a:rPr lang="uk-UA" b="1">
                <a:solidFill>
                  <a:srgbClr val="FF6600"/>
                </a:solidFill>
              </a:rPr>
              <a:t>Підсумок</a:t>
            </a:r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>
          <a:xfrm>
            <a:off x="456480" y="881373"/>
            <a:ext cx="8426880" cy="5976627"/>
          </a:xfrm>
        </p:spPr>
        <p:txBody>
          <a:bodyPr>
            <a:normAutofit/>
          </a:bodyPr>
          <a:lstStyle/>
          <a:p>
            <a:r>
              <a:rPr lang="uk-UA" sz="2500" dirty="0"/>
              <a:t>Лідерство може бути </a:t>
            </a:r>
            <a:r>
              <a:rPr lang="uk-UA" sz="2500" dirty="0">
                <a:solidFill>
                  <a:srgbClr val="C00000"/>
                </a:solidFill>
              </a:rPr>
              <a:t>деструктивним</a:t>
            </a:r>
            <a:r>
              <a:rPr lang="uk-UA" sz="2500" dirty="0">
                <a:latin typeface="Arial" charset="0"/>
              </a:rPr>
              <a:t> </a:t>
            </a:r>
            <a:r>
              <a:rPr lang="uk-UA" sz="2500" dirty="0"/>
              <a:t>або </a:t>
            </a:r>
            <a:r>
              <a:rPr lang="uk-UA" sz="2500" dirty="0">
                <a:solidFill>
                  <a:srgbClr val="00B050"/>
                </a:solidFill>
              </a:rPr>
              <a:t>етичним</a:t>
            </a:r>
            <a:r>
              <a:rPr lang="uk-UA" sz="2500" dirty="0"/>
              <a:t>.</a:t>
            </a:r>
          </a:p>
          <a:p>
            <a:r>
              <a:rPr lang="uk-UA" sz="2500" dirty="0">
                <a:solidFill>
                  <a:srgbClr val="C00000"/>
                </a:solidFill>
              </a:rPr>
              <a:t>Деструктивне лідерство </a:t>
            </a:r>
            <a:r>
              <a:rPr lang="uk-UA" sz="2500" dirty="0"/>
              <a:t>базується на деструктивних особистостях лідерів, вразливих послідовниках і сприятливих обставинах.</a:t>
            </a:r>
          </a:p>
          <a:p>
            <a:r>
              <a:rPr lang="uk-UA" sz="2500" dirty="0">
                <a:solidFill>
                  <a:srgbClr val="C00000"/>
                </a:solidFill>
              </a:rPr>
              <a:t>Формами деструктивного лідерства </a:t>
            </a:r>
            <a:r>
              <a:rPr lang="uk-UA" sz="2500" dirty="0"/>
              <a:t>в організаціях є дрібна тиранія, зловживання наглядом, </a:t>
            </a:r>
            <a:r>
              <a:rPr lang="uk-UA" sz="2500" dirty="0" err="1"/>
              <a:t>булінг</a:t>
            </a:r>
            <a:r>
              <a:rPr lang="uk-UA" sz="2500" dirty="0"/>
              <a:t>, агресія керівника, підривна </a:t>
            </a:r>
            <a:r>
              <a:rPr lang="uk-UA" sz="2500" dirty="0" err="1"/>
              <a:t>супервізія</a:t>
            </a:r>
            <a:r>
              <a:rPr lang="uk-UA" sz="2500" dirty="0"/>
              <a:t>, </a:t>
            </a:r>
            <a:r>
              <a:rPr lang="uk-UA" sz="2500" dirty="0" err="1"/>
              <a:t>віктимізація</a:t>
            </a:r>
            <a:r>
              <a:rPr lang="uk-UA" sz="2500" dirty="0"/>
              <a:t>.</a:t>
            </a:r>
          </a:p>
          <a:p>
            <a:r>
              <a:rPr lang="uk-UA" sz="2500" dirty="0">
                <a:solidFill>
                  <a:srgbClr val="C00000"/>
                </a:solidFill>
              </a:rPr>
              <a:t>Механізмами деструктивного лідерства </a:t>
            </a:r>
            <a:r>
              <a:rPr lang="uk-UA" sz="2500" dirty="0"/>
              <a:t>виступають романтизація лідерів, маніпуляції, терор, залякування, промивання мізків.</a:t>
            </a:r>
          </a:p>
          <a:p>
            <a:r>
              <a:rPr lang="uk-UA" sz="2500" dirty="0">
                <a:solidFill>
                  <a:srgbClr val="00B050"/>
                </a:solidFill>
              </a:rPr>
              <a:t>Етичне лідерство </a:t>
            </a:r>
            <a:r>
              <a:rPr lang="uk-UA" sz="2500" dirty="0"/>
              <a:t>стимулює нормативну поведінку послідовників через власний приклад, двостороннє спілкування, підкріплення та прийняття рішень. </a:t>
            </a:r>
          </a:p>
        </p:txBody>
      </p:sp>
    </p:spTree>
    <p:extLst>
      <p:ext uri="{BB962C8B-B14F-4D97-AF65-F5344CB8AC3E}">
        <p14:creationId xmlns:p14="http://schemas.microsoft.com/office/powerpoint/2010/main" val="1071932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1"/>
          <p:cNvSpPr>
            <a:spLocks noChangeArrowheads="1"/>
          </p:cNvSpPr>
          <p:nvPr/>
        </p:nvSpPr>
        <p:spPr bwMode="auto">
          <a:xfrm>
            <a:off x="326880" y="2351767"/>
            <a:ext cx="8413920" cy="1680656"/>
          </a:xfrm>
          <a:custGeom>
            <a:avLst/>
            <a:gdLst>
              <a:gd name="T0" fmla="*/ 2147483647 w 25766"/>
              <a:gd name="T1" fmla="*/ 2147483647 h 5145"/>
              <a:gd name="T2" fmla="*/ 2147483647 w 25766"/>
              <a:gd name="T3" fmla="*/ 2147483647 h 5145"/>
              <a:gd name="T4" fmla="*/ 0 w 25766"/>
              <a:gd name="T5" fmla="*/ 2147483647 h 5145"/>
              <a:gd name="T6" fmla="*/ 2147483647 w 25766"/>
              <a:gd name="T7" fmla="*/ 0 h 514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766"/>
              <a:gd name="T13" fmla="*/ 0 h 5145"/>
              <a:gd name="T14" fmla="*/ 25766 w 25766"/>
              <a:gd name="T15" fmla="*/ 5145 h 51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766" h="5145">
                <a:moveTo>
                  <a:pt x="0" y="0"/>
                </a:moveTo>
                <a:lnTo>
                  <a:pt x="25766" y="0"/>
                </a:lnTo>
                <a:lnTo>
                  <a:pt x="25766" y="5145"/>
                </a:lnTo>
                <a:lnTo>
                  <a:pt x="0" y="51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123" tIns="40566" rIns="81123" bIns="40566"/>
          <a:lstStyle/>
          <a:p>
            <a:pPr defTabSz="400326" hangingPunct="0">
              <a:buSzPct val="100000"/>
              <a:tabLst>
                <a:tab pos="0" algn="l"/>
                <a:tab pos="398886" algn="l"/>
                <a:tab pos="804972" algn="l"/>
                <a:tab pos="1211058" algn="l"/>
                <a:tab pos="1614264" algn="l"/>
                <a:tab pos="2020350" algn="l"/>
                <a:tab pos="2426436" algn="l"/>
                <a:tab pos="2832522" algn="l"/>
                <a:tab pos="3235728" algn="l"/>
                <a:tab pos="3640374" algn="l"/>
                <a:tab pos="4046460" algn="l"/>
                <a:tab pos="4451106" algn="l"/>
                <a:tab pos="4854312" algn="l"/>
                <a:tab pos="5260398" algn="l"/>
                <a:tab pos="5665044" algn="l"/>
                <a:tab pos="6071130" algn="l"/>
                <a:tab pos="6475776" algn="l"/>
                <a:tab pos="6881862" algn="l"/>
                <a:tab pos="7285068" algn="l"/>
                <a:tab pos="7689713" algn="l"/>
                <a:tab pos="8095799" algn="l"/>
                <a:tab pos="8097240" algn="l"/>
              </a:tabLst>
            </a:pPr>
            <a:endParaRPr lang="uk-UA">
              <a:solidFill>
                <a:srgbClr val="000000"/>
              </a:solidFill>
            </a:endParaRPr>
          </a:p>
          <a:p>
            <a:pPr defTabSz="400326" hangingPunct="0">
              <a:buSzPct val="100000"/>
              <a:tabLst>
                <a:tab pos="0" algn="l"/>
                <a:tab pos="398886" algn="l"/>
                <a:tab pos="804972" algn="l"/>
                <a:tab pos="1211058" algn="l"/>
                <a:tab pos="1614264" algn="l"/>
                <a:tab pos="2020350" algn="l"/>
                <a:tab pos="2426436" algn="l"/>
                <a:tab pos="2832522" algn="l"/>
                <a:tab pos="3235728" algn="l"/>
                <a:tab pos="3640374" algn="l"/>
                <a:tab pos="4046460" algn="l"/>
                <a:tab pos="4451106" algn="l"/>
                <a:tab pos="4854312" algn="l"/>
                <a:tab pos="5260398" algn="l"/>
                <a:tab pos="5665044" algn="l"/>
                <a:tab pos="6071130" algn="l"/>
                <a:tab pos="6475776" algn="l"/>
                <a:tab pos="6881862" algn="l"/>
                <a:tab pos="7285068" algn="l"/>
                <a:tab pos="7689713" algn="l"/>
                <a:tab pos="8095799" algn="l"/>
                <a:tab pos="8097240" algn="l"/>
              </a:tabLs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6563" name="AutoShape 4"/>
          <p:cNvSpPr>
            <a:spLocks noChangeArrowheads="1"/>
          </p:cNvSpPr>
          <p:nvPr/>
        </p:nvSpPr>
        <p:spPr bwMode="auto">
          <a:xfrm>
            <a:off x="456481" y="1604328"/>
            <a:ext cx="8228160" cy="3976258"/>
          </a:xfrm>
          <a:custGeom>
            <a:avLst/>
            <a:gdLst>
              <a:gd name="T0" fmla="*/ 2147483647 w 25197"/>
              <a:gd name="T1" fmla="*/ 2147483647 h 12177"/>
              <a:gd name="T2" fmla="*/ 2147483647 w 25197"/>
              <a:gd name="T3" fmla="*/ 2147483647 h 12177"/>
              <a:gd name="T4" fmla="*/ 0 w 25197"/>
              <a:gd name="T5" fmla="*/ 2147483647 h 12177"/>
              <a:gd name="T6" fmla="*/ 2147483647 w 25197"/>
              <a:gd name="T7" fmla="*/ 0 h 1217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197"/>
              <a:gd name="T13" fmla="*/ 0 h 12177"/>
              <a:gd name="T14" fmla="*/ 25197 w 25197"/>
              <a:gd name="T15" fmla="*/ 12177 h 121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197" h="12177">
                <a:moveTo>
                  <a:pt x="0" y="0"/>
                </a:moveTo>
                <a:lnTo>
                  <a:pt x="25197" y="0"/>
                </a:lnTo>
                <a:lnTo>
                  <a:pt x="25197" y="12177"/>
                </a:lnTo>
                <a:lnTo>
                  <a:pt x="0" y="1217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423" tIns="41212" rIns="82423" bIns="41212" anchor="ctr"/>
          <a:lstStyle/>
          <a:p>
            <a:endParaRPr lang="ru-RU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260640" y="914496"/>
            <a:ext cx="8686080" cy="59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123" tIns="40566" rIns="81123" bIns="40566" anchor="ctr"/>
          <a:lstStyle>
            <a:lvl1pPr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0700" algn="l"/>
                <a:tab pos="2239963" algn="l"/>
                <a:tab pos="2689225" algn="l"/>
                <a:tab pos="3138488" algn="l"/>
                <a:tab pos="3586163" algn="l"/>
                <a:tab pos="4033838" algn="l"/>
                <a:tab pos="4483100" algn="l"/>
                <a:tab pos="4932363" algn="l"/>
                <a:tab pos="5380038" algn="l"/>
                <a:tab pos="5829300" algn="l"/>
                <a:tab pos="6278563" algn="l"/>
                <a:tab pos="6727825" algn="l"/>
                <a:tab pos="7175500" algn="l"/>
                <a:tab pos="7624763" algn="l"/>
                <a:tab pos="8072438" algn="l"/>
                <a:tab pos="8520113" algn="l"/>
                <a:tab pos="8969375" algn="l"/>
                <a:tab pos="8970963" algn="l"/>
                <a:tab pos="94202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sz="4000" b="1">
              <a:solidFill>
                <a:srgbClr val="000000"/>
              </a:solidFill>
              <a:latin typeface="Trebuchet MS" pitchFamily="34" charset="0"/>
            </a:endParaRPr>
          </a:p>
          <a:p>
            <a:pPr algn="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r>
              <a:rPr lang="uk-UA" sz="4400" b="1">
                <a:solidFill>
                  <a:srgbClr val="000000"/>
                </a:solidFill>
                <a:latin typeface="Trebuchet MS" pitchFamily="34" charset="0"/>
              </a:rPr>
              <a:t>Питання</a:t>
            </a:r>
            <a:r>
              <a:rPr lang="en-US" sz="4400" b="1">
                <a:solidFill>
                  <a:srgbClr val="000000"/>
                </a:solidFill>
                <a:latin typeface="Trebuchet MS" pitchFamily="34" charset="0"/>
              </a:rPr>
              <a:t>?</a:t>
            </a:r>
          </a:p>
          <a:p>
            <a:pPr algn="ctr" eaLnBrk="1">
              <a:lnSpc>
                <a:spcPct val="104000"/>
              </a:lnSpc>
              <a:buSzPct val="100000"/>
              <a:buFont typeface="Times New Roman" pitchFamily="18" charset="0"/>
              <a:buNone/>
            </a:pPr>
            <a:endParaRPr lang="en-US" sz="4000" b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66565" name="Picture 8" descr="ANd9GcRbWIqqq-Y7xD4gBnmbN2CcvkFMJIaG6j5iE6I1qMAb-sjv8mvt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766161"/>
            <a:ext cx="5616000" cy="317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296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456480" y="908736"/>
            <a:ext cx="8231040" cy="1787227"/>
          </a:xfrm>
        </p:spPr>
        <p:txBody>
          <a:bodyPr/>
          <a:lstStyle/>
          <a:p>
            <a:pPr eaLnBrk="1" hangingPunct="1"/>
            <a:r>
              <a:rPr lang="ru-RU" sz="5400"/>
              <a:t>Дякую за вашу увагу та активність</a:t>
            </a:r>
            <a:r>
              <a:rPr lang="en-US" sz="5400"/>
              <a:t>!</a:t>
            </a:r>
            <a:endParaRPr lang="ru-RU" sz="5400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3041600"/>
            <a:ext cx="6749280" cy="35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30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401510"/>
          </a:xfrm>
        </p:spPr>
        <p:txBody>
          <a:bodyPr/>
          <a:lstStyle/>
          <a:p>
            <a:r>
              <a:rPr lang="uk-UA" dirty="0"/>
              <a:t>Неетичне лідерство</a:t>
            </a:r>
            <a:endParaRPr lang="ru-RU" dirty="0"/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3501008"/>
            <a:ext cx="3867840" cy="26844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Прямоугольник 3"/>
          <p:cNvSpPr>
            <a:spLocks noChangeArrowheads="1"/>
          </p:cNvSpPr>
          <p:nvPr/>
        </p:nvSpPr>
        <p:spPr bwMode="auto">
          <a:xfrm>
            <a:off x="326880" y="1664815"/>
            <a:ext cx="8349576" cy="513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uk-UA" sz="3200" dirty="0"/>
              <a:t>Токсичний трикутник - дослідники вважають, що неетичне, руйнівне керівництво є результатом:</a:t>
            </a:r>
          </a:p>
          <a:p>
            <a:endParaRPr lang="ru-RU" sz="3200" dirty="0"/>
          </a:p>
          <a:p>
            <a:pPr>
              <a:buFont typeface="Wingdings" pitchFamily="2" charset="2"/>
              <a:buChar char="§"/>
            </a:pPr>
            <a:r>
              <a:rPr lang="uk-UA" sz="3200" dirty="0">
                <a:solidFill>
                  <a:srgbClr val="663300"/>
                </a:solidFill>
              </a:rPr>
              <a:t>Деструктивних лідерів</a:t>
            </a:r>
            <a:endParaRPr lang="ru-RU" sz="3200" dirty="0">
              <a:solidFill>
                <a:srgbClr val="6633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sz="3200" dirty="0">
                <a:solidFill>
                  <a:srgbClr val="660066"/>
                </a:solidFill>
              </a:rPr>
              <a:t>Вразливих послідовників</a:t>
            </a:r>
            <a:endParaRPr lang="ru-RU" sz="3200" dirty="0">
              <a:solidFill>
                <a:srgbClr val="66006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sz="3200" dirty="0">
                <a:solidFill>
                  <a:schemeClr val="accent2"/>
                </a:solidFill>
              </a:rPr>
              <a:t>Середовища, яке сприяє</a:t>
            </a:r>
          </a:p>
          <a:p>
            <a:r>
              <a:rPr lang="uk-UA" sz="3200" dirty="0">
                <a:solidFill>
                  <a:schemeClr val="accent2"/>
                </a:solidFill>
              </a:rPr>
              <a:t>деструктивному лідерству.</a:t>
            </a:r>
            <a:endParaRPr lang="uk-UA" sz="2500" dirty="0"/>
          </a:p>
          <a:p>
            <a:endParaRPr lang="uk-UA" sz="2500" dirty="0"/>
          </a:p>
          <a:p>
            <a:endParaRPr lang="ru-RU" sz="2500" dirty="0"/>
          </a:p>
          <a:p>
            <a:r>
              <a:rPr lang="uk-UA" sz="2400" dirty="0"/>
              <a:t>(</a:t>
            </a:r>
            <a:r>
              <a:rPr lang="uk-UA" sz="2400" dirty="0" err="1"/>
              <a:t>Padilla</a:t>
            </a:r>
            <a:r>
              <a:rPr lang="uk-UA" sz="2400" dirty="0"/>
              <a:t>, </a:t>
            </a:r>
            <a:r>
              <a:rPr lang="uk-UA" sz="2400" dirty="0" err="1"/>
              <a:t>Hogan</a:t>
            </a:r>
            <a:r>
              <a:rPr lang="uk-UA" sz="2400" dirty="0"/>
              <a:t>, &amp; </a:t>
            </a:r>
            <a:r>
              <a:rPr lang="uk-UA" sz="2400" dirty="0" err="1"/>
              <a:t>Kaiser</a:t>
            </a:r>
            <a:r>
              <a:rPr lang="uk-UA" sz="2400" dirty="0"/>
              <a:t>, 2007)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502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ъект 2"/>
          <p:cNvSpPr>
            <a:spLocks noGrp="1"/>
          </p:cNvSpPr>
          <p:nvPr>
            <p:ph idx="1"/>
          </p:nvPr>
        </p:nvSpPr>
        <p:spPr>
          <a:xfrm>
            <a:off x="456480" y="358599"/>
            <a:ext cx="4965120" cy="6499402"/>
          </a:xfrm>
        </p:spPr>
        <p:txBody>
          <a:bodyPr/>
          <a:lstStyle/>
          <a:p>
            <a:r>
              <a:rPr lang="ru-RU" sz="2500" b="1">
                <a:solidFill>
                  <a:srgbClr val="7030A0"/>
                </a:solidFill>
              </a:rPr>
              <a:t>Деструктивне лідерство </a:t>
            </a:r>
            <a:r>
              <a:rPr lang="ru-RU" sz="2500"/>
              <a:t>– це процес, в якому переважає домінування, придушення та маніпуляції більше ніж ідеалізований вплив, переконання та відповідальність.</a:t>
            </a:r>
          </a:p>
          <a:p>
            <a:r>
              <a:rPr lang="ru-RU" sz="2500"/>
              <a:t>Цей процес має </a:t>
            </a:r>
            <a:r>
              <a:rPr lang="ru-RU" sz="2500">
                <a:solidFill>
                  <a:srgbClr val="7030A0"/>
                </a:solidFill>
              </a:rPr>
              <a:t>егоїстичну орієнтацію</a:t>
            </a:r>
            <a:r>
              <a:rPr lang="ru-RU" sz="2500"/>
              <a:t>; вона зосереджена більше на потребах лідера, ніж на послідовниках.</a:t>
            </a:r>
          </a:p>
          <a:p>
            <a:r>
              <a:rPr lang="ru-RU" sz="2500">
                <a:solidFill>
                  <a:srgbClr val="7030A0"/>
                </a:solidFill>
              </a:rPr>
              <a:t>Наслідки</a:t>
            </a:r>
            <a:r>
              <a:rPr lang="ru-RU" sz="2500"/>
              <a:t> руйнівного лідерства є такими, що погіршують якість життя членів організації та відволікають їх від реалізації основних цілей організації.</a:t>
            </a:r>
          </a:p>
          <a:p>
            <a:endParaRPr lang="ru-RU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40" y="1077233"/>
            <a:ext cx="3767040" cy="398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270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4834080" cy="2045015"/>
          </a:xfrm>
        </p:spPr>
        <p:txBody>
          <a:bodyPr>
            <a:normAutofit fontScale="90000"/>
          </a:bodyPr>
          <a:lstStyle/>
          <a:p>
            <a:r>
              <a:rPr lang="ru-RU"/>
              <a:t>Характеристики деструктивних лідерів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80" y="2433856"/>
            <a:ext cx="8225280" cy="4424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uk-UA" dirty="0">
                <a:solidFill>
                  <a:srgbClr val="C00000"/>
                </a:solidFill>
              </a:rPr>
              <a:t>Харизматичний:</a:t>
            </a:r>
            <a:endParaRPr lang="ru-RU" dirty="0">
              <a:solidFill>
                <a:srgbClr val="C00000"/>
              </a:solidFill>
            </a:endParaRPr>
          </a:p>
          <a:p>
            <a:pPr marL="466567" indent="-466567">
              <a:buFont typeface="+mj-lt"/>
              <a:buAutoNum type="arabicPeriod"/>
              <a:defRPr/>
            </a:pPr>
            <a:r>
              <a:rPr lang="uk-UA" dirty="0"/>
              <a:t>Бачення світу характеризується загрозою та небезпекою, де безпека залежить від домінування над суперниками.</a:t>
            </a:r>
            <a:endParaRPr lang="ru-RU" dirty="0"/>
          </a:p>
          <a:p>
            <a:pPr marL="466567" indent="-466567">
              <a:buFont typeface="+mj-lt"/>
              <a:buAutoNum type="arabicPeriod"/>
              <a:defRPr/>
            </a:pPr>
            <a:r>
              <a:rPr lang="uk-UA" dirty="0" err="1"/>
              <a:t>Самопрезентація</a:t>
            </a:r>
            <a:r>
              <a:rPr lang="uk-UA" dirty="0"/>
              <a:t>: схильні до самореклами.</a:t>
            </a:r>
            <a:endParaRPr lang="ru-RU" dirty="0"/>
          </a:p>
          <a:p>
            <a:pPr marL="466567" indent="-466567">
              <a:buFont typeface="+mj-lt"/>
              <a:buAutoNum type="arabicPeriod"/>
              <a:defRPr/>
            </a:pPr>
            <a:r>
              <a:rPr lang="uk-UA" dirty="0"/>
              <a:t>Особиста енергія: великі амбіції потребують витривалості та наполегливості.</a:t>
            </a:r>
            <a:endParaRPr lang="ru-RU" dirty="0"/>
          </a:p>
          <a:p>
            <a:pPr marL="0" indent="0">
              <a:buNone/>
              <a:defRPr/>
            </a:pPr>
            <a:r>
              <a:rPr lang="uk-UA" dirty="0"/>
              <a:t>Ця харизма часто є причиною, чому вони висувають себе першими на перші місця.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1" y="-1441"/>
            <a:ext cx="3983040" cy="264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97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4865760" cy="1653294"/>
          </a:xfrm>
        </p:spPr>
        <p:txBody>
          <a:bodyPr>
            <a:normAutofit fontScale="90000"/>
          </a:bodyPr>
          <a:lstStyle/>
          <a:p>
            <a:r>
              <a:rPr lang="ru-RU"/>
              <a:t>Характеристики деструктивних лідерів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456480" y="2383451"/>
            <a:ext cx="8225280" cy="44745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err="1">
                <a:solidFill>
                  <a:srgbClr val="C00000"/>
                </a:solidFill>
              </a:rPr>
              <a:t>Нарцисизм</a:t>
            </a:r>
            <a:r>
              <a:rPr lang="uk-UA" dirty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uk-UA" dirty="0"/>
              <a:t>Домінує, вважає, що має особливе право, сконцентрований на собі і вважає, що має особливі знання або навички.</a:t>
            </a:r>
            <a:endParaRPr lang="ru-RU" dirty="0"/>
          </a:p>
          <a:p>
            <a:r>
              <a:rPr lang="uk-UA" dirty="0"/>
              <a:t>Відмовляються від зовнішньої оцінки, щоб перевірити свої судження.</a:t>
            </a:r>
            <a:endParaRPr lang="ru-RU" dirty="0"/>
          </a:p>
          <a:p>
            <a:r>
              <a:rPr lang="uk-UA" dirty="0"/>
              <a:t>Має сильну потребу у владі, яку реалізує через імпульсивність та надмірну схильність до покарань.</a:t>
            </a:r>
            <a:endParaRPr lang="ru-RU" dirty="0"/>
          </a:p>
          <a:p>
            <a:endParaRPr lang="ru-RU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40" y="1"/>
            <a:ext cx="3821760" cy="286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47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Характеристики </a:t>
            </a:r>
            <a:r>
              <a:rPr lang="ru-RU" dirty="0" err="1"/>
              <a:t>деструктивних</a:t>
            </a:r>
            <a:r>
              <a:rPr lang="ru-RU" dirty="0"/>
              <a:t> </a:t>
            </a:r>
            <a:r>
              <a:rPr lang="ru-RU" dirty="0" err="1"/>
              <a:t>лідерів</a:t>
            </a:r>
            <a:endParaRPr lang="ru-RU" dirty="0"/>
          </a:p>
        </p:txBody>
      </p:sp>
      <p:sp>
        <p:nvSpPr>
          <p:cNvPr id="53251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485740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C00000"/>
                </a:solidFill>
              </a:rPr>
              <a:t>Психопатія:</a:t>
            </a:r>
            <a:r>
              <a:rPr lang="uk-UA" dirty="0"/>
              <a:t> відсутність співчуття іншим, пошук відчуттів, ризикованість, жорстокість іноді до садизму, байдужість до соціальних норм, артистизм, лукавість, небажання працювати.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Часто має негативну життєву історію. Культивує ідеологію ненависті.</a:t>
            </a:r>
            <a:endParaRPr lang="ru-RU" dirty="0"/>
          </a:p>
          <a:p>
            <a:endParaRPr lang="ru-RU" dirty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20" y="4522429"/>
            <a:ext cx="2332800" cy="233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1" y="4392815"/>
            <a:ext cx="2940480" cy="2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193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7629</TotalTime>
  <Words>2535</Words>
  <Application>Microsoft Office PowerPoint</Application>
  <PresentationFormat>Экран (4:3)</PresentationFormat>
  <Paragraphs>191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Times New Roman</vt:lpstr>
      <vt:lpstr>Trebuchet MS</vt:lpstr>
      <vt:lpstr>Wingdings</vt:lpstr>
      <vt:lpstr>Тема Office</vt:lpstr>
      <vt:lpstr>Деструктивне лідерство. Етика лідерства</vt:lpstr>
      <vt:lpstr>Результати навчання</vt:lpstr>
      <vt:lpstr>Деструктивне та неетичне лідерство</vt:lpstr>
      <vt:lpstr>Підґрунтя</vt:lpstr>
      <vt:lpstr>Неетичне лідерство</vt:lpstr>
      <vt:lpstr>Презентация PowerPoint</vt:lpstr>
      <vt:lpstr>Характеристики деструктивних лідерів</vt:lpstr>
      <vt:lpstr>Характеристики деструктивних лідерів</vt:lpstr>
      <vt:lpstr>Характеристики деструктивних лідерів</vt:lpstr>
      <vt:lpstr>Характеристики деструктивних лідерів</vt:lpstr>
      <vt:lpstr>Форми деструктивної лідерської поведінки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Які характеристики послідовників деструктивних лідерів?</vt:lpstr>
      <vt:lpstr>Характеристики послідовників – два типи – конформісти та змовники</vt:lpstr>
      <vt:lpstr>Характеристики послідовників</vt:lpstr>
      <vt:lpstr>Романтизація лідерства</vt:lpstr>
      <vt:lpstr>Які умови сприяють деструктивному лідерству?</vt:lpstr>
      <vt:lpstr>Умови, що сприяють деструктивному лідерству</vt:lpstr>
      <vt:lpstr>Умови, що сприяють деструктивному лідерству</vt:lpstr>
      <vt:lpstr>Умови, що сприяють деструктивному лідерству</vt:lpstr>
      <vt:lpstr>Приклади деструктивного лідерства</vt:lpstr>
      <vt:lpstr>Політичні деструктивні лідери</vt:lpstr>
      <vt:lpstr>Пол Пот, лідер Камбоджі</vt:lpstr>
      <vt:lpstr>Релігійні деструктивні лідери</vt:lpstr>
      <vt:lpstr>«Промивання мізків»</vt:lpstr>
      <vt:lpstr>Психологічний механізм індоктринації</vt:lpstr>
      <vt:lpstr>Джим Джонс</vt:lpstr>
      <vt:lpstr>Деструктивні бізнес-лідери</vt:lpstr>
      <vt:lpstr>Мартін Шкрелі</vt:lpstr>
      <vt:lpstr>Презентация PowerPoint</vt:lpstr>
      <vt:lpstr>Злочини «білих комірців»</vt:lpstr>
      <vt:lpstr>Етичне лідерство</vt:lpstr>
      <vt:lpstr>Трансформаційне лідерство</vt:lpstr>
      <vt:lpstr>Духовне лідерство</vt:lpstr>
      <vt:lpstr>Аутентичне лідерство</vt:lpstr>
      <vt:lpstr>Презентация PowerPoint</vt:lpstr>
      <vt:lpstr>Принципи етичного лідерства</vt:lpstr>
      <vt:lpstr>Принципи етичного лідерства</vt:lpstr>
      <vt:lpstr>Підсумок</vt:lpstr>
      <vt:lpstr>Презентация PowerPoint</vt:lpstr>
      <vt:lpstr>Дякую за вашу увагу та активність!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Помилки лідерства. Етика лідерства</dc:title>
  <dc:creator>Елена</dc:creator>
  <cp:lastModifiedBy>Olena Lutsenko</cp:lastModifiedBy>
  <cp:revision>72</cp:revision>
  <dcterms:created xsi:type="dcterms:W3CDTF">2018-04-18T18:11:12Z</dcterms:created>
  <dcterms:modified xsi:type="dcterms:W3CDTF">2019-04-22T11:38:25Z</dcterms:modified>
</cp:coreProperties>
</file>