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7" r:id="rId2"/>
    <p:sldId id="258" r:id="rId3"/>
    <p:sldId id="271" r:id="rId4"/>
    <p:sldId id="276" r:id="rId5"/>
    <p:sldId id="277" r:id="rId6"/>
    <p:sldId id="275" r:id="rId7"/>
    <p:sldId id="274" r:id="rId8"/>
    <p:sldId id="272" r:id="rId9"/>
    <p:sldId id="273" r:id="rId10"/>
    <p:sldId id="284" r:id="rId11"/>
    <p:sldId id="285" r:id="rId12"/>
    <p:sldId id="262" r:id="rId13"/>
    <p:sldId id="265" r:id="rId14"/>
    <p:sldId id="264" r:id="rId15"/>
    <p:sldId id="263" r:id="rId16"/>
    <p:sldId id="269" r:id="rId17"/>
    <p:sldId id="297" r:id="rId18"/>
    <p:sldId id="298" r:id="rId19"/>
    <p:sldId id="299" r:id="rId20"/>
    <p:sldId id="300" r:id="rId21"/>
    <p:sldId id="301" r:id="rId22"/>
    <p:sldId id="302" r:id="rId23"/>
    <p:sldId id="270" r:id="rId24"/>
    <p:sldId id="278" r:id="rId25"/>
    <p:sldId id="281" r:id="rId26"/>
    <p:sldId id="286" r:id="rId27"/>
    <p:sldId id="287" r:id="rId28"/>
    <p:sldId id="282" r:id="rId29"/>
    <p:sldId id="288" r:id="rId30"/>
    <p:sldId id="280" r:id="rId31"/>
    <p:sldId id="289" r:id="rId32"/>
    <p:sldId id="290" r:id="rId33"/>
    <p:sldId id="283" r:id="rId34"/>
    <p:sldId id="291" r:id="rId35"/>
    <p:sldId id="292" r:id="rId36"/>
    <p:sldId id="293" r:id="rId37"/>
    <p:sldId id="279" r:id="rId38"/>
    <p:sldId id="266" r:id="rId39"/>
    <p:sldId id="267" r:id="rId40"/>
    <p:sldId id="294" r:id="rId41"/>
    <p:sldId id="295" r:id="rId42"/>
    <p:sldId id="268" r:id="rId43"/>
    <p:sldId id="296" r:id="rId44"/>
    <p:sldId id="303" r:id="rId45"/>
    <p:sldId id="304" r:id="rId46"/>
    <p:sldId id="305" r:id="rId47"/>
    <p:sldId id="306" r:id="rId48"/>
    <p:sldId id="259" r:id="rId49"/>
    <p:sldId id="260" r:id="rId50"/>
    <p:sldId id="261" r:id="rId51"/>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4" d="100"/>
          <a:sy n="94" d="100"/>
        </p:scale>
        <p:origin x="-1284" y="-1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8BD55F40-FEAA-4749-AEC6-89CBDF67D95F}" type="datetimeFigureOut">
              <a:rPr lang="ru-RU"/>
              <a:pPr>
                <a:defRPr/>
              </a:pPr>
              <a:t>17.04.2018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4C7DAE24-8570-47A5-AB3B-037477C23F52}" type="slidenum">
              <a:rPr lang="ru-RU"/>
              <a:pPr>
                <a:defRPr/>
              </a:pPr>
              <a:t>‹#›</a:t>
            </a:fld>
            <a:endParaRPr lang="ru-RU"/>
          </a:p>
        </p:txBody>
      </p:sp>
    </p:spTree>
    <p:extLst>
      <p:ext uri="{BB962C8B-B14F-4D97-AF65-F5344CB8AC3E}">
        <p14:creationId xmlns:p14="http://schemas.microsoft.com/office/powerpoint/2010/main" val="24901708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8"/>
          <p:cNvSpPr txBox="1">
            <a:spLocks noGrp="1" noChangeArrowheads="1"/>
          </p:cNvSpPr>
          <p:nvPr/>
        </p:nvSpPr>
        <p:spPr bwMode="auto">
          <a:xfrm>
            <a:off x="3883025" y="8686800"/>
            <a:ext cx="2970213"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defTabSz="447675" eaLnBrk="0" hangingPunct="0">
              <a:tabLst>
                <a:tab pos="449263" algn="l"/>
                <a:tab pos="898525" algn="l"/>
                <a:tab pos="1347788" algn="l"/>
                <a:tab pos="1797050" algn="l"/>
                <a:tab pos="2246313" algn="l"/>
                <a:tab pos="2695575" algn="l"/>
                <a:tab pos="3144838" algn="l"/>
              </a:tabLst>
              <a:defRPr>
                <a:solidFill>
                  <a:schemeClr val="tx1"/>
                </a:solidFill>
                <a:latin typeface="Arial" charset="0"/>
              </a:defRPr>
            </a:lvl1pPr>
            <a:lvl2pPr marL="742950" indent="-285750" defTabSz="447675" eaLnBrk="0" hangingPunct="0">
              <a:tabLst>
                <a:tab pos="449263" algn="l"/>
                <a:tab pos="898525" algn="l"/>
                <a:tab pos="1347788" algn="l"/>
                <a:tab pos="1797050" algn="l"/>
                <a:tab pos="2246313" algn="l"/>
                <a:tab pos="2695575" algn="l"/>
                <a:tab pos="3144838" algn="l"/>
              </a:tabLst>
              <a:defRPr>
                <a:solidFill>
                  <a:schemeClr val="tx1"/>
                </a:solidFill>
                <a:latin typeface="Arial" charset="0"/>
              </a:defRPr>
            </a:lvl2pPr>
            <a:lvl3pPr marL="1143000" indent="-228600" defTabSz="447675" eaLnBrk="0" hangingPunct="0">
              <a:tabLst>
                <a:tab pos="449263" algn="l"/>
                <a:tab pos="898525" algn="l"/>
                <a:tab pos="1347788" algn="l"/>
                <a:tab pos="1797050" algn="l"/>
                <a:tab pos="2246313" algn="l"/>
                <a:tab pos="2695575" algn="l"/>
                <a:tab pos="3144838" algn="l"/>
              </a:tabLst>
              <a:defRPr>
                <a:solidFill>
                  <a:schemeClr val="tx1"/>
                </a:solidFill>
                <a:latin typeface="Arial" charset="0"/>
              </a:defRPr>
            </a:lvl3pPr>
            <a:lvl4pPr marL="1600200" indent="-228600" defTabSz="447675" eaLnBrk="0" hangingPunct="0">
              <a:tabLst>
                <a:tab pos="449263" algn="l"/>
                <a:tab pos="898525" algn="l"/>
                <a:tab pos="1347788" algn="l"/>
                <a:tab pos="1797050" algn="l"/>
                <a:tab pos="2246313" algn="l"/>
                <a:tab pos="2695575" algn="l"/>
                <a:tab pos="3144838" algn="l"/>
              </a:tabLst>
              <a:defRPr>
                <a:solidFill>
                  <a:schemeClr val="tx1"/>
                </a:solidFill>
                <a:latin typeface="Arial" charset="0"/>
              </a:defRPr>
            </a:lvl4pPr>
            <a:lvl5pPr marL="2057400" indent="-228600" defTabSz="447675" eaLnBrk="0" hangingPunct="0">
              <a:tabLst>
                <a:tab pos="449263" algn="l"/>
                <a:tab pos="898525" algn="l"/>
                <a:tab pos="1347788" algn="l"/>
                <a:tab pos="1797050" algn="l"/>
                <a:tab pos="2246313" algn="l"/>
                <a:tab pos="2695575" algn="l"/>
                <a:tab pos="3144838" algn="l"/>
              </a:tabLst>
              <a:defRPr>
                <a:solidFill>
                  <a:schemeClr val="tx1"/>
                </a:solidFill>
                <a:latin typeface="Arial" charset="0"/>
              </a:defRPr>
            </a:lvl5pPr>
            <a:lvl6pPr marL="2514600" indent="-228600" defTabSz="447675"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charset="0"/>
              </a:defRPr>
            </a:lvl6pPr>
            <a:lvl7pPr marL="2971800" indent="-228600" defTabSz="447675"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charset="0"/>
              </a:defRPr>
            </a:lvl7pPr>
            <a:lvl8pPr marL="3429000" indent="-228600" defTabSz="447675"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charset="0"/>
              </a:defRPr>
            </a:lvl8pPr>
            <a:lvl9pPr marL="3886200" indent="-228600" defTabSz="447675"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charset="0"/>
              </a:defRPr>
            </a:lvl9pPr>
          </a:lstStyle>
          <a:p>
            <a:pPr algn="r" eaLnBrk="1">
              <a:lnSpc>
                <a:spcPct val="95000"/>
              </a:lnSpc>
              <a:buSzPct val="100000"/>
            </a:pPr>
            <a:fld id="{166BA787-E598-41EA-B184-8E3B4837E699}" type="slidenum">
              <a:rPr lang="uk-UA" sz="1200">
                <a:solidFill>
                  <a:srgbClr val="000000"/>
                </a:solidFill>
                <a:latin typeface="Times New Roman" pitchFamily="18" charset="0"/>
                <a:ea typeface="Microsoft YaHei" pitchFamily="34" charset="-122"/>
              </a:rPr>
              <a:pPr algn="r" eaLnBrk="1">
                <a:lnSpc>
                  <a:spcPct val="95000"/>
                </a:lnSpc>
                <a:buSzPct val="100000"/>
              </a:pPr>
              <a:t>49</a:t>
            </a:fld>
            <a:endParaRPr lang="uk-UA" sz="1200">
              <a:solidFill>
                <a:srgbClr val="000000"/>
              </a:solidFill>
              <a:latin typeface="Times New Roman" pitchFamily="18" charset="0"/>
              <a:ea typeface="Microsoft YaHei" pitchFamily="34" charset="-122"/>
            </a:endParaRPr>
          </a:p>
        </p:txBody>
      </p:sp>
      <p:sp>
        <p:nvSpPr>
          <p:cNvPr id="54275" name="Rectangle 1"/>
          <p:cNvSpPr>
            <a:spLocks noGrp="1" noRot="1" noChangeAspect="1" noChangeArrowheads="1" noTextEdit="1"/>
          </p:cNvSpPr>
          <p:nvPr>
            <p:ph type="sldImg"/>
          </p:nvPr>
        </p:nvSpPr>
        <p:spPr bwMode="auto">
          <a:xfrm>
            <a:off x="1144588" y="695325"/>
            <a:ext cx="4568825" cy="3427413"/>
          </a:xfrm>
          <a:solidFill>
            <a:srgbClr val="FFFFFF"/>
          </a:solidFill>
          <a:ln>
            <a:solidFill>
              <a:srgbClr val="000000"/>
            </a:solidFill>
            <a:miter lim="800000"/>
            <a:headEnd/>
            <a:tailEnd/>
          </a:ln>
        </p:spPr>
      </p:sp>
      <p:sp>
        <p:nvSpPr>
          <p:cNvPr id="54276" name="Text Box 2"/>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65" tIns="40083" rIns="80165" bIns="40083" anchor="ctr"/>
          <a:lstStyle>
            <a:lvl1pPr defTabSz="446088" eaLnBrk="0" hangingPunct="0">
              <a:defRPr>
                <a:solidFill>
                  <a:schemeClr val="tx1"/>
                </a:solidFill>
                <a:latin typeface="Arial" charset="0"/>
              </a:defRPr>
            </a:lvl1pPr>
            <a:lvl2pPr marL="742950" indent="-285750" defTabSz="446088" eaLnBrk="0" hangingPunct="0">
              <a:defRPr>
                <a:solidFill>
                  <a:schemeClr val="tx1"/>
                </a:solidFill>
                <a:latin typeface="Arial" charset="0"/>
              </a:defRPr>
            </a:lvl2pPr>
            <a:lvl3pPr marL="1143000" indent="-228600" defTabSz="446088" eaLnBrk="0" hangingPunct="0">
              <a:defRPr>
                <a:solidFill>
                  <a:schemeClr val="tx1"/>
                </a:solidFill>
                <a:latin typeface="Arial" charset="0"/>
              </a:defRPr>
            </a:lvl3pPr>
            <a:lvl4pPr marL="1600200" indent="-228600" defTabSz="446088" eaLnBrk="0" hangingPunct="0">
              <a:defRPr>
                <a:solidFill>
                  <a:schemeClr val="tx1"/>
                </a:solidFill>
                <a:latin typeface="Arial" charset="0"/>
              </a:defRPr>
            </a:lvl4pPr>
            <a:lvl5pPr marL="2057400" indent="-228600" defTabSz="446088" eaLnBrk="0" hangingPunct="0">
              <a:defRPr>
                <a:solidFill>
                  <a:schemeClr val="tx1"/>
                </a:solidFill>
                <a:latin typeface="Arial" charset="0"/>
              </a:defRPr>
            </a:lvl5pPr>
            <a:lvl6pPr marL="2514600" indent="-228600" defTabSz="446088" eaLnBrk="0" fontAlgn="base" hangingPunct="0">
              <a:spcBef>
                <a:spcPct val="0"/>
              </a:spcBef>
              <a:spcAft>
                <a:spcPct val="0"/>
              </a:spcAft>
              <a:defRPr>
                <a:solidFill>
                  <a:schemeClr val="tx1"/>
                </a:solidFill>
                <a:latin typeface="Arial" charset="0"/>
              </a:defRPr>
            </a:lvl6pPr>
            <a:lvl7pPr marL="2971800" indent="-228600" defTabSz="446088" eaLnBrk="0" fontAlgn="base" hangingPunct="0">
              <a:spcBef>
                <a:spcPct val="0"/>
              </a:spcBef>
              <a:spcAft>
                <a:spcPct val="0"/>
              </a:spcAft>
              <a:defRPr>
                <a:solidFill>
                  <a:schemeClr val="tx1"/>
                </a:solidFill>
                <a:latin typeface="Arial" charset="0"/>
              </a:defRPr>
            </a:lvl7pPr>
            <a:lvl8pPr marL="3429000" indent="-228600" defTabSz="446088" eaLnBrk="0" fontAlgn="base" hangingPunct="0">
              <a:spcBef>
                <a:spcPct val="0"/>
              </a:spcBef>
              <a:spcAft>
                <a:spcPct val="0"/>
              </a:spcAft>
              <a:defRPr>
                <a:solidFill>
                  <a:schemeClr val="tx1"/>
                </a:solidFill>
                <a:latin typeface="Arial" charset="0"/>
              </a:defRPr>
            </a:lvl8pPr>
            <a:lvl9pPr marL="3886200" indent="-228600" defTabSz="446088" eaLnBrk="0" fontAlgn="base" hangingPunct="0">
              <a:spcBef>
                <a:spcPct val="0"/>
              </a:spcBef>
              <a:spcAft>
                <a:spcPct val="0"/>
              </a:spcAft>
              <a:defRPr>
                <a:solidFill>
                  <a:schemeClr val="tx1"/>
                </a:solidFill>
                <a:latin typeface="Arial" charset="0"/>
              </a:defRPr>
            </a:lvl9pPr>
          </a:lstStyle>
          <a:p>
            <a:pPr eaLnBrk="1">
              <a:lnSpc>
                <a:spcPct val="93000"/>
              </a:lnSpc>
              <a:buClr>
                <a:srgbClr val="000000"/>
              </a:buClr>
              <a:buSzPct val="100000"/>
              <a:buFont typeface="Times New Roman" pitchFamily="18" charset="0"/>
              <a:buNone/>
            </a:pPr>
            <a:endParaRPr lang="uk-UA">
              <a:solidFill>
                <a:schemeClr val="bg1"/>
              </a:solidFill>
              <a:ea typeface="Microsoft YaHei" pitchFamily="34"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D60720DB-ED5C-4024-BFE6-C63253390270}" type="datetimeFigureOut">
              <a:rPr lang="ru-RU"/>
              <a:pPr>
                <a:defRPr/>
              </a:pPr>
              <a:t>17.04.2018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B24C3B8-2A4E-46B5-A76F-042C910F7854}" type="slidenum">
              <a:rPr lang="ru-RU"/>
              <a:pPr>
                <a:defRPr/>
              </a:pPr>
              <a:t>‹#›</a:t>
            </a:fld>
            <a:endParaRPr lang="ru-RU"/>
          </a:p>
        </p:txBody>
      </p:sp>
    </p:spTree>
    <p:extLst>
      <p:ext uri="{BB962C8B-B14F-4D97-AF65-F5344CB8AC3E}">
        <p14:creationId xmlns:p14="http://schemas.microsoft.com/office/powerpoint/2010/main" val="244346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1342B01-32E2-43AA-BEEE-104489008650}" type="datetimeFigureOut">
              <a:rPr lang="ru-RU"/>
              <a:pPr>
                <a:defRPr/>
              </a:pPr>
              <a:t>17.04.2018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B194B08E-6518-4947-94A0-1BCF5E9485F8}" type="slidenum">
              <a:rPr lang="ru-RU"/>
              <a:pPr>
                <a:defRPr/>
              </a:pPr>
              <a:t>‹#›</a:t>
            </a:fld>
            <a:endParaRPr lang="ru-RU"/>
          </a:p>
        </p:txBody>
      </p:sp>
    </p:spTree>
    <p:extLst>
      <p:ext uri="{BB962C8B-B14F-4D97-AF65-F5344CB8AC3E}">
        <p14:creationId xmlns:p14="http://schemas.microsoft.com/office/powerpoint/2010/main" val="3822000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4B93533B-9461-4E86-BA1D-77F914F89E75}" type="datetimeFigureOut">
              <a:rPr lang="ru-RU"/>
              <a:pPr>
                <a:defRPr/>
              </a:pPr>
              <a:t>17.04.2018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B90EFC7D-45E4-4DB7-AC09-AE50BDA18359}" type="slidenum">
              <a:rPr lang="ru-RU"/>
              <a:pPr>
                <a:defRPr/>
              </a:pPr>
              <a:t>‹#›</a:t>
            </a:fld>
            <a:endParaRPr lang="ru-RU"/>
          </a:p>
        </p:txBody>
      </p:sp>
    </p:spTree>
    <p:extLst>
      <p:ext uri="{BB962C8B-B14F-4D97-AF65-F5344CB8AC3E}">
        <p14:creationId xmlns:p14="http://schemas.microsoft.com/office/powerpoint/2010/main" val="1362834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DC02829D-C9C3-435C-AAB2-E54E61637227}" type="datetimeFigureOut">
              <a:rPr lang="ru-RU"/>
              <a:pPr>
                <a:defRPr/>
              </a:pPr>
              <a:t>17.04.2018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F21F933-9987-4F24-B0F1-7308C233FDA1}" type="slidenum">
              <a:rPr lang="ru-RU"/>
              <a:pPr>
                <a:defRPr/>
              </a:pPr>
              <a:t>‹#›</a:t>
            </a:fld>
            <a:endParaRPr lang="ru-RU"/>
          </a:p>
        </p:txBody>
      </p:sp>
    </p:spTree>
    <p:extLst>
      <p:ext uri="{BB962C8B-B14F-4D97-AF65-F5344CB8AC3E}">
        <p14:creationId xmlns:p14="http://schemas.microsoft.com/office/powerpoint/2010/main" val="580218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83DCFBE0-447D-4501-85E9-FBCB54971918}" type="datetimeFigureOut">
              <a:rPr lang="ru-RU"/>
              <a:pPr>
                <a:defRPr/>
              </a:pPr>
              <a:t>17.04.2018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D1602C2-218E-408D-AC04-CD4B864EC0FF}" type="slidenum">
              <a:rPr lang="ru-RU"/>
              <a:pPr>
                <a:defRPr/>
              </a:pPr>
              <a:t>‹#›</a:t>
            </a:fld>
            <a:endParaRPr lang="ru-RU"/>
          </a:p>
        </p:txBody>
      </p:sp>
    </p:spTree>
    <p:extLst>
      <p:ext uri="{BB962C8B-B14F-4D97-AF65-F5344CB8AC3E}">
        <p14:creationId xmlns:p14="http://schemas.microsoft.com/office/powerpoint/2010/main" val="3067312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F2D42358-FE4D-46FE-8AC8-C58FC6298269}" type="datetimeFigureOut">
              <a:rPr lang="ru-RU"/>
              <a:pPr>
                <a:defRPr/>
              </a:pPr>
              <a:t>17.04.2018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235BD374-9FC1-4F92-8500-5D7BA2D307BE}" type="slidenum">
              <a:rPr lang="ru-RU"/>
              <a:pPr>
                <a:defRPr/>
              </a:pPr>
              <a:t>‹#›</a:t>
            </a:fld>
            <a:endParaRPr lang="ru-RU"/>
          </a:p>
        </p:txBody>
      </p:sp>
    </p:spTree>
    <p:extLst>
      <p:ext uri="{BB962C8B-B14F-4D97-AF65-F5344CB8AC3E}">
        <p14:creationId xmlns:p14="http://schemas.microsoft.com/office/powerpoint/2010/main" val="4010387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4E48263C-E4D9-4344-BECB-D5C55837C940}" type="datetimeFigureOut">
              <a:rPr lang="ru-RU"/>
              <a:pPr>
                <a:defRPr/>
              </a:pPr>
              <a:t>17.04.2018</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11296416-B00D-4C03-8BBA-1EEC787DC073}" type="slidenum">
              <a:rPr lang="ru-RU"/>
              <a:pPr>
                <a:defRPr/>
              </a:pPr>
              <a:t>‹#›</a:t>
            </a:fld>
            <a:endParaRPr lang="ru-RU"/>
          </a:p>
        </p:txBody>
      </p:sp>
    </p:spTree>
    <p:extLst>
      <p:ext uri="{BB962C8B-B14F-4D97-AF65-F5344CB8AC3E}">
        <p14:creationId xmlns:p14="http://schemas.microsoft.com/office/powerpoint/2010/main" val="1880322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E9F56E1C-F892-41A3-A347-3676063CD65B}" type="datetimeFigureOut">
              <a:rPr lang="ru-RU"/>
              <a:pPr>
                <a:defRPr/>
              </a:pPr>
              <a:t>17.04.2018</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A2186532-D3FA-4192-84BE-D4429CA7247B}" type="slidenum">
              <a:rPr lang="ru-RU"/>
              <a:pPr>
                <a:defRPr/>
              </a:pPr>
              <a:t>‹#›</a:t>
            </a:fld>
            <a:endParaRPr lang="ru-RU"/>
          </a:p>
        </p:txBody>
      </p:sp>
    </p:spTree>
    <p:extLst>
      <p:ext uri="{BB962C8B-B14F-4D97-AF65-F5344CB8AC3E}">
        <p14:creationId xmlns:p14="http://schemas.microsoft.com/office/powerpoint/2010/main" val="1395214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2D62BD97-7D4B-43D4-B6EC-3C148CF32A64}" type="datetimeFigureOut">
              <a:rPr lang="ru-RU"/>
              <a:pPr>
                <a:defRPr/>
              </a:pPr>
              <a:t>17.04.2018</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D7096A17-AA4D-461B-8B8C-7D2A1C373F91}" type="slidenum">
              <a:rPr lang="ru-RU"/>
              <a:pPr>
                <a:defRPr/>
              </a:pPr>
              <a:t>‹#›</a:t>
            </a:fld>
            <a:endParaRPr lang="ru-RU"/>
          </a:p>
        </p:txBody>
      </p:sp>
    </p:spTree>
    <p:extLst>
      <p:ext uri="{BB962C8B-B14F-4D97-AF65-F5344CB8AC3E}">
        <p14:creationId xmlns:p14="http://schemas.microsoft.com/office/powerpoint/2010/main" val="4120486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89622E8D-3448-4F9D-B399-658C1ED81631}" type="datetimeFigureOut">
              <a:rPr lang="ru-RU"/>
              <a:pPr>
                <a:defRPr/>
              </a:pPr>
              <a:t>17.04.2018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830CF12C-8BF0-4C27-920E-9AB618887700}" type="slidenum">
              <a:rPr lang="ru-RU"/>
              <a:pPr>
                <a:defRPr/>
              </a:pPr>
              <a:t>‹#›</a:t>
            </a:fld>
            <a:endParaRPr lang="ru-RU"/>
          </a:p>
        </p:txBody>
      </p:sp>
    </p:spTree>
    <p:extLst>
      <p:ext uri="{BB962C8B-B14F-4D97-AF65-F5344CB8AC3E}">
        <p14:creationId xmlns:p14="http://schemas.microsoft.com/office/powerpoint/2010/main" val="1184344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E505D9B1-0EA0-4A91-BF32-B84055A9A03E}" type="datetimeFigureOut">
              <a:rPr lang="ru-RU"/>
              <a:pPr>
                <a:defRPr/>
              </a:pPr>
              <a:t>17.04.2018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C5E78AF9-7C8B-4891-AB35-F50416FBF27D}" type="slidenum">
              <a:rPr lang="ru-RU"/>
              <a:pPr>
                <a:defRPr/>
              </a:pPr>
              <a:t>‹#›</a:t>
            </a:fld>
            <a:endParaRPr lang="ru-RU"/>
          </a:p>
        </p:txBody>
      </p:sp>
    </p:spTree>
    <p:extLst>
      <p:ext uri="{BB962C8B-B14F-4D97-AF65-F5344CB8AC3E}">
        <p14:creationId xmlns:p14="http://schemas.microsoft.com/office/powerpoint/2010/main" val="345706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17964FA-1101-40F4-A656-FBFED177651B}" type="datetimeFigureOut">
              <a:rPr lang="ru-RU"/>
              <a:pPr>
                <a:defRPr/>
              </a:pPr>
              <a:t>17.04.2018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057EC1B-E4B8-43AE-AFD5-8F2C2A3A9C7D}"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Заголовок 1"/>
          <p:cNvSpPr>
            <a:spLocks noGrp="1"/>
          </p:cNvSpPr>
          <p:nvPr>
            <p:ph type="ctrTitle"/>
          </p:nvPr>
        </p:nvSpPr>
        <p:spPr>
          <a:xfrm>
            <a:off x="392113" y="2319338"/>
            <a:ext cx="8491537" cy="1828800"/>
          </a:xfrm>
        </p:spPr>
        <p:txBody>
          <a:bodyPr/>
          <a:lstStyle/>
          <a:p>
            <a:pPr defTabSz="912813" eaLnBrk="1" hangingPunct="1"/>
            <a:r>
              <a:rPr lang="uk-UA" altLang="en-US" smtClean="0">
                <a:solidFill>
                  <a:srgbClr val="002060"/>
                </a:solidFill>
                <a:cs typeface="Arial" charset="0"/>
              </a:rPr>
              <a:t>Гендерний чинник у лідерстві</a:t>
            </a:r>
            <a:endParaRPr lang="ru-RU" altLang="en-US" smtClean="0">
              <a:solidFill>
                <a:srgbClr val="002060"/>
              </a:solidFill>
              <a:cs typeface="Arial" charset="0"/>
            </a:endParaRPr>
          </a:p>
        </p:txBody>
      </p:sp>
      <p:sp>
        <p:nvSpPr>
          <p:cNvPr id="2051" name="Подзаголовок 2"/>
          <p:cNvSpPr>
            <a:spLocks noGrp="1"/>
          </p:cNvSpPr>
          <p:nvPr>
            <p:ph type="subTitle" idx="1"/>
          </p:nvPr>
        </p:nvSpPr>
        <p:spPr>
          <a:xfrm>
            <a:off x="612775" y="5389563"/>
            <a:ext cx="7037388" cy="1162050"/>
          </a:xfrm>
        </p:spPr>
        <p:txBody>
          <a:bodyPr rtlCol="0">
            <a:normAutofit fontScale="85000" lnSpcReduction="20000"/>
          </a:bodyPr>
          <a:lstStyle/>
          <a:p>
            <a:pPr algn="l" eaLnBrk="1" fontAlgn="auto" hangingPunct="1">
              <a:buFont typeface="Arial" pitchFamily="34" charset="0"/>
              <a:buNone/>
              <a:defRPr/>
            </a:pPr>
            <a:r>
              <a:rPr lang="uk-UA" dirty="0" smtClean="0">
                <a:solidFill>
                  <a:schemeClr val="tx1"/>
                </a:solidFill>
              </a:rPr>
              <a:t>Лектор: </a:t>
            </a:r>
            <a:r>
              <a:rPr lang="uk-UA" dirty="0" smtClean="0">
                <a:solidFill>
                  <a:srgbClr val="002060"/>
                </a:solidFill>
              </a:rPr>
              <a:t>Луценко Олена Львівна</a:t>
            </a:r>
            <a:r>
              <a:rPr lang="uk-UA" dirty="0" smtClean="0">
                <a:solidFill>
                  <a:schemeClr val="tx1"/>
                </a:solidFill>
              </a:rPr>
              <a:t>,</a:t>
            </a:r>
          </a:p>
          <a:p>
            <a:pPr algn="l" eaLnBrk="1" fontAlgn="auto" hangingPunct="1">
              <a:buFont typeface="Arial" pitchFamily="34" charset="0"/>
              <a:buNone/>
              <a:defRPr/>
            </a:pPr>
            <a:r>
              <a:rPr lang="uk-UA" dirty="0" smtClean="0">
                <a:solidFill>
                  <a:schemeClr val="tx1"/>
                </a:solidFill>
              </a:rPr>
              <a:t>кандидат психологічних наук, доцент факультету психології</a:t>
            </a:r>
          </a:p>
        </p:txBody>
      </p:sp>
      <p:pic>
        <p:nvPicPr>
          <p:cNvPr id="2052" name="Picture 2" descr="C:\ЛЕНА\ФАКУЛЬТЕТ\ОРГВОПРОСЫ\ЛОГОТИПЫ\etalon-b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5" y="217488"/>
            <a:ext cx="1511300" cy="15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58763"/>
            <a:ext cx="2855913"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4" descr="C:\ЛЕНА\ФАКУЛЬТЕТ\ОРГВОПРОСЫ\ЛОГОТИПЫ\Фаультет Лого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488" y="217488"/>
            <a:ext cx="140335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2276475"/>
          </a:xfrm>
        </p:spPr>
        <p:txBody>
          <a:bodyPr rtlCol="0">
            <a:normAutofit fontScale="90000"/>
          </a:bodyPr>
          <a:lstStyle/>
          <a:p>
            <a:pPr eaLnBrk="1" fontAlgn="auto" hangingPunct="1">
              <a:spcAft>
                <a:spcPts val="0"/>
              </a:spcAft>
              <a:defRPr/>
            </a:pPr>
            <a:r>
              <a:rPr lang="uk-UA" sz="3600" dirty="0" smtClean="0"/>
              <a:t>Термін «ескалатор» ілюструє прискорений темп без належної професійної кваліфікації та креативності для просування співробітників чоловічої статі. </a:t>
            </a:r>
            <a:endParaRPr lang="uk-UA" dirty="0"/>
          </a:p>
        </p:txBody>
      </p:sp>
      <p:pic>
        <p:nvPicPr>
          <p:cNvPr id="112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2349500"/>
            <a:ext cx="6396038"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1"/>
          <p:cNvSpPr>
            <a:spLocks noGrp="1"/>
          </p:cNvSpPr>
          <p:nvPr>
            <p:ph type="title"/>
          </p:nvPr>
        </p:nvSpPr>
        <p:spPr>
          <a:xfrm>
            <a:off x="457200" y="0"/>
            <a:ext cx="8229600" cy="2492375"/>
          </a:xfrm>
        </p:spPr>
        <p:txBody>
          <a:bodyPr/>
          <a:lstStyle/>
          <a:p>
            <a:pPr eaLnBrk="1" hangingPunct="1"/>
            <a:r>
              <a:rPr lang="uk-UA" sz="3600" smtClean="0"/>
              <a:t>Для жінок, які претендують на кар'єрне і зарплатне зростання, створюється інша форма штучного утримування внизу - «липка підлога».</a:t>
            </a:r>
            <a:endParaRPr lang="uk-UA" smtClean="0"/>
          </a:p>
        </p:txBody>
      </p:sp>
      <p:pic>
        <p:nvPicPr>
          <p:cNvPr id="122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2565400"/>
            <a:ext cx="5503863"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850" y="274638"/>
            <a:ext cx="5761038" cy="1354137"/>
          </a:xfrm>
        </p:spPr>
        <p:txBody>
          <a:bodyPr rtlCol="0">
            <a:normAutofit fontScale="90000"/>
          </a:bodyPr>
          <a:lstStyle/>
          <a:p>
            <a:pPr eaLnBrk="1" fontAlgn="auto" hangingPunct="1">
              <a:spcAft>
                <a:spcPts val="0"/>
              </a:spcAft>
              <a:defRPr/>
            </a:pPr>
            <a:r>
              <a:rPr lang="uk-UA" dirty="0" smtClean="0"/>
              <a:t>Підсвідома упередженість</a:t>
            </a:r>
            <a:endParaRPr lang="ru-RU" dirty="0"/>
          </a:p>
        </p:txBody>
      </p:sp>
      <p:sp>
        <p:nvSpPr>
          <p:cNvPr id="3" name="Объект 2"/>
          <p:cNvSpPr>
            <a:spLocks noGrp="1"/>
          </p:cNvSpPr>
          <p:nvPr>
            <p:ph idx="1"/>
          </p:nvPr>
        </p:nvSpPr>
        <p:spPr>
          <a:xfrm>
            <a:off x="250825" y="2276475"/>
            <a:ext cx="8424863" cy="4581525"/>
          </a:xfrm>
        </p:spPr>
        <p:txBody>
          <a:bodyPr rtlCol="0">
            <a:normAutofit fontScale="92500" lnSpcReduction="20000"/>
          </a:bodyPr>
          <a:lstStyle/>
          <a:p>
            <a:pPr eaLnBrk="1" fontAlgn="auto" hangingPunct="1">
              <a:spcAft>
                <a:spcPts val="0"/>
              </a:spcAft>
              <a:buFont typeface="Arial" pitchFamily="34" charset="0"/>
              <a:buChar char="•"/>
              <a:defRPr/>
            </a:pPr>
            <a:r>
              <a:rPr lang="uk-UA" dirty="0"/>
              <a:t>Відомі дослідження в </a:t>
            </a:r>
            <a:r>
              <a:rPr lang="uk-UA" dirty="0" smtClean="0"/>
              <a:t>парадигмі</a:t>
            </a:r>
          </a:p>
          <a:p>
            <a:pPr marL="0" indent="0" eaLnBrk="1" fontAlgn="auto" hangingPunct="1">
              <a:spcAft>
                <a:spcPts val="0"/>
              </a:spcAft>
              <a:buFont typeface="Arial" pitchFamily="34" charset="0"/>
              <a:buNone/>
              <a:defRPr/>
            </a:pPr>
            <a:r>
              <a:rPr lang="uk-UA" dirty="0" smtClean="0"/>
              <a:t> Ф. </a:t>
            </a:r>
            <a:r>
              <a:rPr lang="uk-UA" dirty="0" err="1"/>
              <a:t>Голдберга</a:t>
            </a:r>
            <a:r>
              <a:rPr lang="uk-UA" dirty="0"/>
              <a:t>,  почалися у </a:t>
            </a:r>
            <a:r>
              <a:rPr lang="uk-UA" dirty="0" smtClean="0"/>
              <a:t>1968;</a:t>
            </a:r>
            <a:endParaRPr lang="ru-RU" dirty="0"/>
          </a:p>
          <a:p>
            <a:pPr eaLnBrk="1" fontAlgn="auto" hangingPunct="1">
              <a:spcAft>
                <a:spcPts val="0"/>
              </a:spcAft>
              <a:buFont typeface="Arial" pitchFamily="34" charset="0"/>
              <a:buChar char="•"/>
              <a:defRPr/>
            </a:pPr>
            <a:r>
              <a:rPr lang="uk-UA" dirty="0" smtClean="0"/>
              <a:t>Коли досліджувані (дві групи) оцінювали однакові професійні характеристики-описи менеджерів або кандидатів на вакансії, </a:t>
            </a:r>
            <a:r>
              <a:rPr lang="uk-UA" dirty="0"/>
              <a:t>я</a:t>
            </a:r>
            <a:r>
              <a:rPr lang="uk-UA" dirty="0" smtClean="0"/>
              <a:t>кі розрізнялися лише за статтю, як кращі менеджери та кандидати оцінювалися чоловіки;</a:t>
            </a:r>
          </a:p>
          <a:p>
            <a:pPr eaLnBrk="1" fontAlgn="auto" hangingPunct="1">
              <a:spcAft>
                <a:spcPts val="0"/>
              </a:spcAft>
              <a:buFont typeface="Arial" pitchFamily="34" charset="0"/>
              <a:buChar char="•"/>
              <a:defRPr/>
            </a:pPr>
            <a:r>
              <a:rPr lang="uk-UA" dirty="0" smtClean="0"/>
              <a:t>Студенти вище оцінювали якість есе, написаних начебто чоловіками, ніж жінками (есе були повністю однакові).</a:t>
            </a:r>
          </a:p>
          <a:p>
            <a:pPr eaLnBrk="1" fontAlgn="auto" hangingPunct="1">
              <a:spcAft>
                <a:spcPts val="0"/>
              </a:spcAft>
              <a:buFont typeface="Arial" pitchFamily="34" charset="0"/>
              <a:buChar char="•"/>
              <a:defRPr/>
            </a:pPr>
            <a:endParaRPr lang="ru-RU" dirty="0"/>
          </a:p>
        </p:txBody>
      </p:sp>
      <p:pic>
        <p:nvPicPr>
          <p:cNvPr id="133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0"/>
            <a:ext cx="3059112"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1"/>
          <p:cNvSpPr>
            <a:spLocks noGrp="1"/>
          </p:cNvSpPr>
          <p:nvPr>
            <p:ph type="title"/>
          </p:nvPr>
        </p:nvSpPr>
        <p:spPr>
          <a:xfrm>
            <a:off x="0" y="0"/>
            <a:ext cx="6272213" cy="1771650"/>
          </a:xfrm>
        </p:spPr>
        <p:txBody>
          <a:bodyPr/>
          <a:lstStyle/>
          <a:p>
            <a:pPr eaLnBrk="1" hangingPunct="1"/>
            <a:r>
              <a:rPr lang="uk-UA" sz="3600" smtClean="0"/>
              <a:t>За упередженістю можуть стояти соціальні стереотипи</a:t>
            </a:r>
            <a:endParaRPr lang="ru-RU" sz="3600" smtClean="0"/>
          </a:p>
        </p:txBody>
      </p:sp>
      <p:sp>
        <p:nvSpPr>
          <p:cNvPr id="3" name="Объект 2"/>
          <p:cNvSpPr>
            <a:spLocks noGrp="1"/>
          </p:cNvSpPr>
          <p:nvPr>
            <p:ph idx="1"/>
          </p:nvPr>
        </p:nvSpPr>
        <p:spPr>
          <a:xfrm>
            <a:off x="179388" y="1916113"/>
            <a:ext cx="8713787" cy="4941887"/>
          </a:xfrm>
        </p:spPr>
        <p:txBody>
          <a:bodyPr rtlCol="0">
            <a:normAutofit fontScale="92500" lnSpcReduction="20000"/>
          </a:bodyPr>
          <a:lstStyle/>
          <a:p>
            <a:pPr eaLnBrk="1" fontAlgn="auto" hangingPunct="1">
              <a:spcAft>
                <a:spcPts val="0"/>
              </a:spcAft>
              <a:buFont typeface="Arial" pitchFamily="34" charset="0"/>
              <a:buChar char="•"/>
              <a:defRPr/>
            </a:pPr>
            <a:r>
              <a:rPr lang="uk-UA" dirty="0" smtClean="0">
                <a:solidFill>
                  <a:srgbClr val="002060"/>
                </a:solidFill>
              </a:rPr>
              <a:t>соціальний стереотип — схематичний, стандартизований образ або емоційно забарвлене, стійке уявлення про певне явище чи об'єкт.</a:t>
            </a:r>
          </a:p>
          <a:p>
            <a:pPr eaLnBrk="1" fontAlgn="auto" hangingPunct="1">
              <a:spcAft>
                <a:spcPts val="0"/>
              </a:spcAft>
              <a:buFont typeface="Arial" pitchFamily="34" charset="0"/>
              <a:buChar char="•"/>
              <a:defRPr/>
            </a:pPr>
            <a:r>
              <a:rPr lang="uk-UA" dirty="0" smtClean="0"/>
              <a:t>Наявністю стереотипів можна пояснити існування стійкого зв'язку між сприйняттям об'єктів під певним кутом зору і відповідною повторюваною поведінкою, </a:t>
            </a:r>
            <a:r>
              <a:rPr lang="uk-UA" dirty="0" err="1" smtClean="0"/>
              <a:t>омассовління</a:t>
            </a:r>
            <a:r>
              <a:rPr lang="uk-UA" dirty="0" smtClean="0"/>
              <a:t> свідомості та поведінки людей, особливості маніпулювання ними, витоки нетерпимості в міжособистісних і </a:t>
            </a:r>
            <a:r>
              <a:rPr lang="uk-UA" dirty="0" err="1" smtClean="0"/>
              <a:t>міжгрупових</a:t>
            </a:r>
            <a:r>
              <a:rPr lang="uk-UA" dirty="0" smtClean="0"/>
              <a:t> стосунках людей, взаємозв'язок процесів ідентифікації особистості зі станами її життєдіяльності та ін.</a:t>
            </a:r>
            <a:endParaRPr lang="uk-UA" dirty="0"/>
          </a:p>
        </p:txBody>
      </p:sp>
      <p:pic>
        <p:nvPicPr>
          <p:cNvPr id="143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0"/>
            <a:ext cx="3044825"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78388" y="274638"/>
            <a:ext cx="4014787" cy="1498600"/>
          </a:xfrm>
        </p:spPr>
        <p:txBody>
          <a:bodyPr rtlCol="0">
            <a:normAutofit fontScale="90000"/>
          </a:bodyPr>
          <a:lstStyle/>
          <a:p>
            <a:pPr eaLnBrk="1" fontAlgn="auto" hangingPunct="1">
              <a:spcAft>
                <a:spcPts val="0"/>
              </a:spcAft>
              <a:defRPr/>
            </a:pPr>
            <a:r>
              <a:rPr lang="uk-UA" dirty="0" smtClean="0"/>
              <a:t>Прояв соціального стереотипу</a:t>
            </a:r>
            <a:endParaRPr lang="ru-RU" dirty="0"/>
          </a:p>
        </p:txBody>
      </p:sp>
      <p:sp>
        <p:nvSpPr>
          <p:cNvPr id="3" name="Объект 2"/>
          <p:cNvSpPr>
            <a:spLocks noGrp="1"/>
          </p:cNvSpPr>
          <p:nvPr>
            <p:ph idx="1"/>
          </p:nvPr>
        </p:nvSpPr>
        <p:spPr>
          <a:xfrm>
            <a:off x="323850" y="2725738"/>
            <a:ext cx="8569325" cy="4132262"/>
          </a:xfrm>
        </p:spPr>
        <p:txBody>
          <a:bodyPr rtlCol="0">
            <a:normAutofit fontScale="92500" lnSpcReduction="10000"/>
          </a:bodyPr>
          <a:lstStyle/>
          <a:p>
            <a:pPr marL="0" indent="0" eaLnBrk="1" fontAlgn="auto" hangingPunct="1">
              <a:spcAft>
                <a:spcPts val="0"/>
              </a:spcAft>
              <a:buFont typeface="Arial" pitchFamily="34" charset="0"/>
              <a:buNone/>
              <a:defRPr/>
            </a:pPr>
            <a:r>
              <a:rPr lang="uk-UA" dirty="0" smtClean="0"/>
              <a:t>     Коли досліджуваних просили описати групу «успішних жінок-менеджерів», вони їх описували як більш брехливих, егоїстичних, грубих та напружених, </a:t>
            </a:r>
            <a:r>
              <a:rPr lang="uk-UA" dirty="0"/>
              <a:t>ніж  «успішних </a:t>
            </a:r>
            <a:r>
              <a:rPr lang="uk-UA" dirty="0" smtClean="0"/>
              <a:t>менеджерів-чоловіків».</a:t>
            </a:r>
          </a:p>
          <a:p>
            <a:pPr marL="0" indent="0" eaLnBrk="1" fontAlgn="auto" hangingPunct="1">
              <a:spcAft>
                <a:spcPts val="0"/>
              </a:spcAft>
              <a:buFont typeface="Arial" pitchFamily="34" charset="0"/>
              <a:buNone/>
              <a:defRPr/>
            </a:pPr>
            <a:r>
              <a:rPr lang="uk-UA" dirty="0" smtClean="0"/>
              <a:t>     Тобто за відсутності додаткових доказів протилежного, люди вважають, що такі високоефективні жінки не можуть бути приємними та симпатичними.</a:t>
            </a:r>
            <a:endParaRPr lang="ru-RU" dirty="0"/>
          </a:p>
        </p:txBody>
      </p:sp>
      <p:pic>
        <p:nvPicPr>
          <p:cNvPr id="1536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144463"/>
            <a:ext cx="473392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0825" y="274638"/>
            <a:ext cx="6124575" cy="1143000"/>
          </a:xfrm>
        </p:spPr>
        <p:txBody>
          <a:bodyPr rtlCol="0">
            <a:normAutofit fontScale="90000"/>
          </a:bodyPr>
          <a:lstStyle/>
          <a:p>
            <a:pPr eaLnBrk="1" fontAlgn="auto" hangingPunct="1">
              <a:spcAft>
                <a:spcPts val="0"/>
              </a:spcAft>
              <a:defRPr/>
            </a:pPr>
            <a:r>
              <a:rPr lang="uk-UA" dirty="0" smtClean="0"/>
              <a:t>Подвійна зв’язаність жінок соціальними очікуваннями</a:t>
            </a:r>
            <a:endParaRPr lang="ru-RU" dirty="0"/>
          </a:p>
        </p:txBody>
      </p:sp>
      <p:sp>
        <p:nvSpPr>
          <p:cNvPr id="3" name="Объект 2"/>
          <p:cNvSpPr>
            <a:spLocks noGrp="1"/>
          </p:cNvSpPr>
          <p:nvPr>
            <p:ph idx="1"/>
          </p:nvPr>
        </p:nvSpPr>
        <p:spPr>
          <a:xfrm>
            <a:off x="457200" y="2114550"/>
            <a:ext cx="8229600" cy="4743450"/>
          </a:xfrm>
        </p:spPr>
        <p:txBody>
          <a:bodyPr rtlCol="0">
            <a:normAutofit fontScale="92500" lnSpcReduction="10000"/>
          </a:bodyPr>
          <a:lstStyle/>
          <a:p>
            <a:pPr eaLnBrk="1" fontAlgn="auto" hangingPunct="1">
              <a:spcAft>
                <a:spcPts val="0"/>
              </a:spcAft>
              <a:buFont typeface="Arial" pitchFamily="34" charset="0"/>
              <a:buChar char="•"/>
              <a:defRPr/>
            </a:pPr>
            <a:r>
              <a:rPr lang="uk-UA" dirty="0" smtClean="0"/>
              <a:t>Якщо жінки поводяться «нескромно», тобто активно, ініціативно, агресивно, самовпевнено – вони сприймаються як «недостатньо соціалізовані, нетовариські» та усуваються від посад, хоча якщо так поводяться чоловіки – це вважається їх позитивною рисою;</a:t>
            </a:r>
          </a:p>
          <a:p>
            <a:pPr eaLnBrk="1" fontAlgn="auto" hangingPunct="1">
              <a:spcAft>
                <a:spcPts val="0"/>
              </a:spcAft>
              <a:buFont typeface="Arial" pitchFamily="34" charset="0"/>
              <a:buChar char="•"/>
              <a:defRPr/>
            </a:pPr>
            <a:r>
              <a:rPr lang="uk-UA" dirty="0" smtClean="0"/>
              <a:t>З іншого боку, якщо жінки поводяться тепло, дружньо та альтруїстично – це їм теж не зараховується як перевага, хоча якщо так поводяться чоловіки – це сприяє їх просуванню.</a:t>
            </a:r>
            <a:endParaRPr lang="ru-RU" dirty="0"/>
          </a:p>
        </p:txBody>
      </p:sp>
      <p:pic>
        <p:nvPicPr>
          <p:cNvPr id="163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5400" y="-19050"/>
            <a:ext cx="2768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4475163" cy="1143000"/>
          </a:xfrm>
        </p:spPr>
        <p:txBody>
          <a:bodyPr rtlCol="0">
            <a:normAutofit fontScale="90000"/>
          </a:bodyPr>
          <a:lstStyle/>
          <a:p>
            <a:pPr eaLnBrk="1" fontAlgn="auto" hangingPunct="1">
              <a:spcAft>
                <a:spcPts val="0"/>
              </a:spcAft>
              <a:defRPr/>
            </a:pPr>
            <a:r>
              <a:rPr lang="uk-UA" dirty="0" smtClean="0"/>
              <a:t>Вимоги сімейного життя</a:t>
            </a:r>
            <a:endParaRPr lang="ru-RU" dirty="0"/>
          </a:p>
        </p:txBody>
      </p:sp>
      <p:sp>
        <p:nvSpPr>
          <p:cNvPr id="17411" name="Объект 2"/>
          <p:cNvSpPr>
            <a:spLocks noGrp="1"/>
          </p:cNvSpPr>
          <p:nvPr>
            <p:ph idx="1"/>
          </p:nvPr>
        </p:nvSpPr>
        <p:spPr>
          <a:xfrm>
            <a:off x="395288" y="2492375"/>
            <a:ext cx="8291512" cy="4365625"/>
          </a:xfrm>
        </p:spPr>
        <p:txBody>
          <a:bodyPr/>
          <a:lstStyle/>
          <a:p>
            <a:pPr marL="0" indent="0" eaLnBrk="1" hangingPunct="1">
              <a:buFont typeface="Arial" charset="0"/>
              <a:buNone/>
            </a:pPr>
            <a:r>
              <a:rPr lang="uk-UA" smtClean="0"/>
              <a:t>Хоча зараз багато чоловіків набагато більше часу приділяють роботі по дому та вихованню дітей, дослідження показують, що жінки приділяють суттєво більше уваги цим обов’язкам, що скорочує час, який вони можуть присвятити кар’єрі: 34 години жінок проти 5-ти годин чоловіків на тиждень (США, 1965), 19 годин проти 5-ти (США, 2005).</a:t>
            </a:r>
            <a:endParaRPr lang="ru-RU" smtClean="0"/>
          </a:p>
        </p:txBody>
      </p:sp>
      <p:pic>
        <p:nvPicPr>
          <p:cNvPr id="174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0" y="0"/>
            <a:ext cx="374650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p:cNvSpPr>
            <a:spLocks noGrp="1"/>
          </p:cNvSpPr>
          <p:nvPr>
            <p:ph type="title"/>
          </p:nvPr>
        </p:nvSpPr>
        <p:spPr>
          <a:xfrm>
            <a:off x="457200" y="0"/>
            <a:ext cx="8362950" cy="1143000"/>
          </a:xfrm>
        </p:spPr>
        <p:txBody>
          <a:bodyPr/>
          <a:lstStyle/>
          <a:p>
            <a:pPr eaLnBrk="1" hangingPunct="1"/>
            <a:r>
              <a:rPr lang="uk-UA" smtClean="0"/>
              <a:t>«Штраф за материнство»</a:t>
            </a:r>
            <a:endParaRPr lang="ru-RU" smtClean="0"/>
          </a:p>
        </p:txBody>
      </p:sp>
      <p:sp>
        <p:nvSpPr>
          <p:cNvPr id="3" name="Объект 2"/>
          <p:cNvSpPr>
            <a:spLocks noGrp="1"/>
          </p:cNvSpPr>
          <p:nvPr>
            <p:ph idx="1"/>
          </p:nvPr>
        </p:nvSpPr>
        <p:spPr>
          <a:xfrm>
            <a:off x="457200" y="1125538"/>
            <a:ext cx="5829300" cy="5616575"/>
          </a:xfrm>
        </p:spPr>
        <p:txBody>
          <a:bodyPr rtlCol="0">
            <a:normAutofit fontScale="85000" lnSpcReduction="10000"/>
          </a:bodyPr>
          <a:lstStyle/>
          <a:p>
            <a:pPr marL="0" indent="0" eaLnBrk="1" fontAlgn="auto" hangingPunct="1">
              <a:spcAft>
                <a:spcPts val="0"/>
              </a:spcAft>
              <a:buFont typeface="Arial" pitchFamily="34" charset="0"/>
              <a:buNone/>
              <a:defRPr/>
            </a:pPr>
            <a:r>
              <a:rPr lang="ru-RU" dirty="0">
                <a:solidFill>
                  <a:srgbClr val="FF0000"/>
                </a:solidFill>
              </a:rPr>
              <a:t> </a:t>
            </a:r>
            <a:r>
              <a:rPr lang="ru-RU" dirty="0" smtClean="0">
                <a:solidFill>
                  <a:srgbClr val="FF0000"/>
                </a:solidFill>
              </a:rPr>
              <a:t>    Штраф за материнство (</a:t>
            </a:r>
            <a:r>
              <a:rPr lang="en-AU" dirty="0">
                <a:solidFill>
                  <a:srgbClr val="FF0000"/>
                </a:solidFill>
              </a:rPr>
              <a:t>motherhood penalty</a:t>
            </a:r>
            <a:r>
              <a:rPr lang="ru-RU" dirty="0" smtClean="0">
                <a:solidFill>
                  <a:srgbClr val="FF0000"/>
                </a:solidFill>
              </a:rPr>
              <a:t>) </a:t>
            </a:r>
            <a:r>
              <a:rPr lang="ru-RU" dirty="0" smtClean="0"/>
              <a:t>- </a:t>
            </a:r>
            <a:r>
              <a:rPr lang="uk-UA" dirty="0" smtClean="0"/>
              <a:t>це термін, що запровадили соціологи, які показали, що на робочому місці працюючі матері зустрічаються з систематичним недооцінюванням в оплаті праці, сприйнятті компетентності та кар’єрному просуванні у порівнянні з бездітними жінками. </a:t>
            </a:r>
          </a:p>
          <a:p>
            <a:pPr marL="0" indent="0" eaLnBrk="1" fontAlgn="auto" hangingPunct="1">
              <a:spcAft>
                <a:spcPts val="0"/>
              </a:spcAft>
              <a:buFont typeface="Arial" pitchFamily="34" charset="0"/>
              <a:buNone/>
              <a:defRPr/>
            </a:pPr>
            <a:r>
              <a:rPr lang="uk-UA" dirty="0"/>
              <a:t> </a:t>
            </a:r>
            <a:r>
              <a:rPr lang="uk-UA" dirty="0" smtClean="0"/>
              <a:t>    </a:t>
            </a:r>
            <a:r>
              <a:rPr lang="uk-UA" dirty="0" smtClean="0">
                <a:solidFill>
                  <a:srgbClr val="002060"/>
                </a:solidFill>
              </a:rPr>
              <a:t>Феномен зафіксований в багатьох країнах з різними культурами, таких як, США, Японія, Південна Корея, Великобританія, Польща та Австралія та інші.</a:t>
            </a:r>
            <a:endParaRPr lang="uk-UA" dirty="0">
              <a:solidFill>
                <a:srgbClr val="002060"/>
              </a:solidFill>
            </a:endParaRPr>
          </a:p>
        </p:txBody>
      </p:sp>
      <p:pic>
        <p:nvPicPr>
          <p:cNvPr id="184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625" y="1700213"/>
            <a:ext cx="2857500"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63938" y="274638"/>
            <a:ext cx="5400675" cy="1143000"/>
          </a:xfrm>
        </p:spPr>
        <p:txBody>
          <a:bodyPr rtlCol="0">
            <a:normAutofit fontScale="90000"/>
          </a:bodyPr>
          <a:lstStyle/>
          <a:p>
            <a:pPr eaLnBrk="1" fontAlgn="auto" hangingPunct="1">
              <a:spcAft>
                <a:spcPts val="0"/>
              </a:spcAft>
              <a:defRPr/>
            </a:pPr>
            <a:r>
              <a:rPr lang="uk-UA" dirty="0" smtClean="0"/>
              <a:t>«Материнська стіна»</a:t>
            </a:r>
            <a:r>
              <a:rPr lang="en-AU" dirty="0"/>
              <a:t> </a:t>
            </a:r>
            <a:r>
              <a:rPr lang="uk-UA" dirty="0" smtClean="0"/>
              <a:t>(</a:t>
            </a:r>
            <a:r>
              <a:rPr lang="en-AU" dirty="0" smtClean="0"/>
              <a:t>Maternal wall</a:t>
            </a:r>
            <a:r>
              <a:rPr lang="uk-UA" dirty="0" smtClean="0"/>
              <a:t>)</a:t>
            </a:r>
            <a:endParaRPr lang="uk-UA" dirty="0"/>
          </a:p>
        </p:txBody>
      </p:sp>
      <p:sp>
        <p:nvSpPr>
          <p:cNvPr id="3" name="Объект 2"/>
          <p:cNvSpPr>
            <a:spLocks noGrp="1"/>
          </p:cNvSpPr>
          <p:nvPr>
            <p:ph idx="1"/>
          </p:nvPr>
        </p:nvSpPr>
        <p:spPr>
          <a:xfrm>
            <a:off x="250825" y="2349500"/>
            <a:ext cx="8713788" cy="4508500"/>
          </a:xfrm>
        </p:spPr>
        <p:txBody>
          <a:bodyPr rtlCol="0">
            <a:normAutofit/>
          </a:bodyPr>
          <a:lstStyle/>
          <a:p>
            <a:pPr marL="0" indent="0" eaLnBrk="1" fontAlgn="auto" hangingPunct="1">
              <a:spcAft>
                <a:spcPts val="0"/>
              </a:spcAft>
              <a:buFont typeface="Arial" pitchFamily="34" charset="0"/>
              <a:buNone/>
              <a:defRPr/>
            </a:pPr>
            <a:r>
              <a:rPr lang="uk-UA" dirty="0" smtClean="0"/>
              <a:t>     </a:t>
            </a:r>
            <a:r>
              <a:rPr lang="uk-UA" dirty="0" smtClean="0">
                <a:solidFill>
                  <a:schemeClr val="accent6">
                    <a:lumMod val="50000"/>
                  </a:schemeClr>
                </a:solidFill>
              </a:rPr>
              <a:t>Материнська стіна </a:t>
            </a:r>
            <a:r>
              <a:rPr lang="uk-UA" dirty="0" smtClean="0"/>
              <a:t>- це термін, що стосується стереотипів та різноманітних форм дискримінації, з якими стикаються працюючі матері та матері, які шукають роботу. Жінки зустрічають «материнську стіну», коли </a:t>
            </a:r>
            <a:r>
              <a:rPr lang="uk-UA" dirty="0" smtClean="0">
                <a:solidFill>
                  <a:schemeClr val="accent6">
                    <a:lumMod val="50000"/>
                  </a:schemeClr>
                </a:solidFill>
              </a:rPr>
              <a:t>стикаються з дискримінацією на робочому місці через минулу, теперішню чи майбутню вагітність або тому, що вони взяли один або декілька відпусток через вагітність та догляд за дитиною</a:t>
            </a:r>
            <a:r>
              <a:rPr lang="uk-UA" dirty="0" smtClean="0"/>
              <a:t>.</a:t>
            </a:r>
            <a:endParaRPr lang="uk-UA" dirty="0"/>
          </a:p>
        </p:txBody>
      </p:sp>
      <p:pic>
        <p:nvPicPr>
          <p:cNvPr id="194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563938"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6851650" cy="1143000"/>
          </a:xfrm>
        </p:spPr>
        <p:txBody>
          <a:bodyPr rtlCol="0">
            <a:normAutofit fontScale="90000"/>
          </a:bodyPr>
          <a:lstStyle/>
          <a:p>
            <a:pPr eaLnBrk="1" fontAlgn="auto" hangingPunct="1">
              <a:spcAft>
                <a:spcPts val="0"/>
              </a:spcAft>
              <a:defRPr/>
            </a:pPr>
            <a:r>
              <a:rPr lang="uk-UA" dirty="0" smtClean="0"/>
              <a:t>Розміри «штрафу за материнство»</a:t>
            </a:r>
            <a:endParaRPr lang="ru-RU" dirty="0"/>
          </a:p>
        </p:txBody>
      </p:sp>
      <p:sp>
        <p:nvSpPr>
          <p:cNvPr id="3" name="Объект 2"/>
          <p:cNvSpPr>
            <a:spLocks noGrp="1"/>
          </p:cNvSpPr>
          <p:nvPr>
            <p:ph idx="1"/>
          </p:nvPr>
        </p:nvSpPr>
        <p:spPr>
          <a:xfrm>
            <a:off x="457200" y="1600200"/>
            <a:ext cx="8229600" cy="5257800"/>
          </a:xfrm>
        </p:spPr>
        <p:txBody>
          <a:bodyPr rtlCol="0">
            <a:normAutofit fontScale="92500" lnSpcReduction="20000"/>
          </a:bodyPr>
          <a:lstStyle/>
          <a:p>
            <a:pPr marL="0" indent="0" eaLnBrk="1" fontAlgn="auto" hangingPunct="1">
              <a:spcAft>
                <a:spcPts val="0"/>
              </a:spcAft>
              <a:buFont typeface="Arial" pitchFamily="34" charset="0"/>
              <a:buNone/>
              <a:defRPr/>
            </a:pPr>
            <a:r>
              <a:rPr lang="uk-UA" dirty="0" smtClean="0"/>
              <a:t>     У дослідженні Дж. </a:t>
            </a:r>
            <a:r>
              <a:rPr lang="uk-UA" dirty="0" err="1" smtClean="0"/>
              <a:t>Вальдфоджела</a:t>
            </a:r>
            <a:r>
              <a:rPr lang="uk-UA" dirty="0" smtClean="0"/>
              <a:t> виявлені такі розриви у зарплатні між матерями та не-матерями: «штраф» у розмірі </a:t>
            </a:r>
            <a:r>
              <a:rPr lang="uk-UA" dirty="0" smtClean="0">
                <a:solidFill>
                  <a:schemeClr val="accent6">
                    <a:lumMod val="50000"/>
                  </a:schemeClr>
                </a:solidFill>
              </a:rPr>
              <a:t>4% при одній дитині</a:t>
            </a:r>
            <a:r>
              <a:rPr lang="uk-UA" dirty="0" smtClean="0"/>
              <a:t> та «штраф» у розмірі </a:t>
            </a:r>
            <a:r>
              <a:rPr lang="uk-UA" dirty="0" smtClean="0">
                <a:solidFill>
                  <a:schemeClr val="accent6">
                    <a:lumMod val="50000"/>
                  </a:schemeClr>
                </a:solidFill>
              </a:rPr>
              <a:t>12% при двох і більший кількості дітей</a:t>
            </a:r>
            <a:r>
              <a:rPr lang="uk-UA" dirty="0" smtClean="0"/>
              <a:t>, навіть після контролю за відмінностями у навчанні, досвіді роботи та повній зайнятості / неповній зайнятості.</a:t>
            </a:r>
            <a:r>
              <a:rPr lang="en-US" dirty="0"/>
              <a:t> </a:t>
            </a:r>
            <a:endParaRPr lang="uk-UA" dirty="0" smtClean="0"/>
          </a:p>
          <a:p>
            <a:pPr marL="0" indent="0" eaLnBrk="1" fontAlgn="auto" hangingPunct="1">
              <a:spcAft>
                <a:spcPts val="0"/>
              </a:spcAft>
              <a:buFont typeface="Arial" pitchFamily="34" charset="0"/>
              <a:buNone/>
              <a:defRPr/>
            </a:pPr>
            <a:r>
              <a:rPr lang="en-US" sz="2400" i="1" dirty="0" err="1" smtClean="0">
                <a:solidFill>
                  <a:srgbClr val="C00000"/>
                </a:solidFill>
              </a:rPr>
              <a:t>Waldfogel</a:t>
            </a:r>
            <a:r>
              <a:rPr lang="en-US" sz="2400" i="1" dirty="0" smtClean="0">
                <a:solidFill>
                  <a:srgbClr val="C00000"/>
                </a:solidFill>
              </a:rPr>
              <a:t> </a:t>
            </a:r>
            <a:r>
              <a:rPr lang="en-US" sz="2400" i="1" dirty="0">
                <a:solidFill>
                  <a:srgbClr val="C00000"/>
                </a:solidFill>
              </a:rPr>
              <a:t>J. (1997). "The effect of children on women's wages". American Sociological Review. 62: 209–217</a:t>
            </a:r>
            <a:r>
              <a:rPr lang="en-US" sz="2400" i="1" dirty="0" smtClean="0">
                <a:solidFill>
                  <a:srgbClr val="C00000"/>
                </a:solidFill>
              </a:rPr>
              <a:t>.</a:t>
            </a:r>
            <a:endParaRPr lang="uk-UA" sz="2400" i="1" dirty="0" smtClean="0">
              <a:solidFill>
                <a:srgbClr val="C00000"/>
              </a:solidFill>
            </a:endParaRPr>
          </a:p>
          <a:p>
            <a:pPr marL="0" indent="0" eaLnBrk="1" fontAlgn="auto" hangingPunct="1">
              <a:spcAft>
                <a:spcPts val="0"/>
              </a:spcAft>
              <a:buFont typeface="Arial" pitchFamily="34" charset="0"/>
              <a:buNone/>
              <a:defRPr/>
            </a:pPr>
            <a:r>
              <a:rPr lang="uk-UA" dirty="0" smtClean="0"/>
              <a:t>     До 1991 року розрив у зарплатні між матерями та не-матерями </a:t>
            </a:r>
            <a:r>
              <a:rPr lang="uk-UA" dirty="0" smtClean="0">
                <a:solidFill>
                  <a:schemeClr val="accent6">
                    <a:lumMod val="50000"/>
                  </a:schemeClr>
                </a:solidFill>
              </a:rPr>
              <a:t>перевищив розрив у зарплатні між жінками та чоловіками</a:t>
            </a:r>
            <a:r>
              <a:rPr lang="uk-UA" dirty="0" smtClean="0"/>
              <a:t>. </a:t>
            </a:r>
          </a:p>
          <a:p>
            <a:pPr marL="0" indent="0" eaLnBrk="1" fontAlgn="auto" hangingPunct="1">
              <a:spcAft>
                <a:spcPts val="0"/>
              </a:spcAft>
              <a:buFont typeface="Arial" pitchFamily="34" charset="0"/>
              <a:buNone/>
              <a:defRPr/>
            </a:pPr>
            <a:r>
              <a:rPr lang="en-US" sz="2400" i="1" dirty="0" err="1" smtClean="0">
                <a:solidFill>
                  <a:srgbClr val="C00000"/>
                </a:solidFill>
              </a:rPr>
              <a:t>Waldfogel</a:t>
            </a:r>
            <a:r>
              <a:rPr lang="en-US" sz="2400" i="1" dirty="0" smtClean="0">
                <a:solidFill>
                  <a:srgbClr val="C00000"/>
                </a:solidFill>
              </a:rPr>
              <a:t> </a:t>
            </a:r>
            <a:r>
              <a:rPr lang="en-US" sz="2400" i="1" dirty="0">
                <a:solidFill>
                  <a:srgbClr val="C00000"/>
                </a:solidFill>
              </a:rPr>
              <a:t>J. (1998). "Understanding the "family" gap in pay for women with children". The Journal of Economic Perspectives. 12: 137–156.</a:t>
            </a:r>
            <a:endParaRPr lang="uk-UA" sz="2400" i="1" dirty="0">
              <a:solidFill>
                <a:srgbClr val="C00000"/>
              </a:solidFill>
            </a:endParaRPr>
          </a:p>
        </p:txBody>
      </p:sp>
      <p:pic>
        <p:nvPicPr>
          <p:cNvPr id="204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3263" y="0"/>
            <a:ext cx="2076450"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Заголовок 1"/>
          <p:cNvSpPr>
            <a:spLocks noGrp="1"/>
          </p:cNvSpPr>
          <p:nvPr>
            <p:ph type="title"/>
          </p:nvPr>
        </p:nvSpPr>
        <p:spPr>
          <a:xfrm>
            <a:off x="457200" y="273050"/>
            <a:ext cx="6792913" cy="1143000"/>
          </a:xfrm>
        </p:spPr>
        <p:txBody>
          <a:bodyPr/>
          <a:lstStyle/>
          <a:p>
            <a:pPr eaLnBrk="1" hangingPunct="1"/>
            <a:r>
              <a:rPr lang="uk-UA" smtClean="0"/>
              <a:t>Результати навчання</a:t>
            </a:r>
            <a:endParaRPr lang="ru-RU" smtClean="0"/>
          </a:p>
        </p:txBody>
      </p:sp>
      <p:sp>
        <p:nvSpPr>
          <p:cNvPr id="3075" name="Объект 2"/>
          <p:cNvSpPr>
            <a:spLocks noGrp="1"/>
          </p:cNvSpPr>
          <p:nvPr>
            <p:ph idx="1"/>
          </p:nvPr>
        </p:nvSpPr>
        <p:spPr>
          <a:xfrm>
            <a:off x="522288" y="1700213"/>
            <a:ext cx="8226425" cy="5157787"/>
          </a:xfrm>
        </p:spPr>
        <p:txBody>
          <a:bodyPr rtlCol="0">
            <a:normAutofit fontScale="92500" lnSpcReduction="10000"/>
          </a:bodyPr>
          <a:lstStyle/>
          <a:p>
            <a:pPr marL="414726" indent="-414726" algn="just" eaLnBrk="1" fontAlgn="auto" hangingPunct="1">
              <a:spcAft>
                <a:spcPts val="0"/>
              </a:spcAft>
              <a:buFont typeface="Wingdings" pitchFamily="2" charset="2"/>
              <a:buChar char="§"/>
              <a:defRPr/>
            </a:pPr>
            <a:r>
              <a:rPr lang="uk-UA" dirty="0" smtClean="0"/>
              <a:t>Мати уявлення про представленість жінок та чоловіків на лідерських позиціях;</a:t>
            </a:r>
          </a:p>
          <a:p>
            <a:pPr marL="414726" indent="-414726" algn="just" eaLnBrk="1" fontAlgn="auto" hangingPunct="1">
              <a:spcAft>
                <a:spcPts val="0"/>
              </a:spcAft>
              <a:buFont typeface="Wingdings" pitchFamily="2" charset="2"/>
              <a:buChar char="§"/>
              <a:defRPr/>
            </a:pPr>
            <a:r>
              <a:rPr lang="uk-UA" dirty="0" smtClean="0"/>
              <a:t>Розуміти можливі причини диспропорцій у представленості </a:t>
            </a:r>
            <a:r>
              <a:rPr lang="uk-UA" dirty="0"/>
              <a:t>жінок та чоловіків на лідерських позиціях</a:t>
            </a:r>
            <a:r>
              <a:rPr lang="uk-UA" dirty="0" smtClean="0"/>
              <a:t>;</a:t>
            </a:r>
          </a:p>
          <a:p>
            <a:pPr marL="414726" indent="-414726" algn="just" eaLnBrk="1" fontAlgn="auto" hangingPunct="1">
              <a:spcAft>
                <a:spcPts val="0"/>
              </a:spcAft>
              <a:buFont typeface="Wingdings" pitchFamily="2" charset="2"/>
              <a:buChar char="§"/>
              <a:defRPr/>
            </a:pPr>
            <a:r>
              <a:rPr lang="uk-UA" dirty="0" smtClean="0"/>
              <a:t>Знати визначення соціальних стереотипів;</a:t>
            </a:r>
          </a:p>
          <a:p>
            <a:pPr marL="414726" indent="-414726" algn="just" eaLnBrk="1" fontAlgn="auto" hangingPunct="1">
              <a:spcAft>
                <a:spcPts val="0"/>
              </a:spcAft>
              <a:buFont typeface="Wingdings" pitchFamily="2" charset="2"/>
              <a:buChar char="§"/>
              <a:defRPr/>
            </a:pPr>
            <a:r>
              <a:rPr lang="uk-UA" dirty="0" smtClean="0"/>
              <a:t>Знати поняття гендерної психології «скляна стеля», «ескалатор» та «ліпка підлога»;</a:t>
            </a:r>
          </a:p>
          <a:p>
            <a:pPr marL="414726" indent="-414726" algn="just" eaLnBrk="1" fontAlgn="auto" hangingPunct="1">
              <a:spcAft>
                <a:spcPts val="0"/>
              </a:spcAft>
              <a:buFont typeface="Wingdings" pitchFamily="2" charset="2"/>
              <a:buChar char="§"/>
              <a:defRPr/>
            </a:pPr>
            <a:r>
              <a:rPr lang="uk-UA" dirty="0" smtClean="0"/>
              <a:t>Розбиратися в особливостях стилів лідерства, властивих чоловікам і жінкам, </a:t>
            </a:r>
            <a:r>
              <a:rPr lang="uk-UA" smtClean="0"/>
              <a:t>а також </a:t>
            </a:r>
            <a:r>
              <a:rPr lang="uk-UA" dirty="0" smtClean="0"/>
              <a:t>знати їх ефективність.</a:t>
            </a:r>
          </a:p>
          <a:p>
            <a:pPr marL="414726" indent="-414726" algn="just" eaLnBrk="1" fontAlgn="auto" hangingPunct="1">
              <a:spcAft>
                <a:spcPts val="0"/>
              </a:spcAft>
              <a:buFont typeface="Wingdings" pitchFamily="2" charset="2"/>
              <a:buChar char="§"/>
              <a:defRPr/>
            </a:pPr>
            <a:endParaRPr lang="ru-RU" dirty="0" smtClean="0"/>
          </a:p>
        </p:txBody>
      </p:sp>
      <p:pic>
        <p:nvPicPr>
          <p:cNvPr id="30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2563" y="358775"/>
            <a:ext cx="2395537"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Заголовок 1"/>
          <p:cNvSpPr>
            <a:spLocks noGrp="1"/>
          </p:cNvSpPr>
          <p:nvPr>
            <p:ph type="title"/>
          </p:nvPr>
        </p:nvSpPr>
        <p:spPr>
          <a:xfrm>
            <a:off x="250825" y="0"/>
            <a:ext cx="8642350" cy="908050"/>
          </a:xfrm>
        </p:spPr>
        <p:txBody>
          <a:bodyPr/>
          <a:lstStyle/>
          <a:p>
            <a:pPr eaLnBrk="1" hangingPunct="1"/>
            <a:r>
              <a:rPr lang="uk-UA" smtClean="0"/>
              <a:t>Особливості «штрафу»</a:t>
            </a:r>
            <a:endParaRPr lang="ru-RU" smtClean="0"/>
          </a:p>
        </p:txBody>
      </p:sp>
      <p:sp>
        <p:nvSpPr>
          <p:cNvPr id="3" name="Объект 2"/>
          <p:cNvSpPr>
            <a:spLocks noGrp="1"/>
          </p:cNvSpPr>
          <p:nvPr>
            <p:ph idx="1"/>
          </p:nvPr>
        </p:nvSpPr>
        <p:spPr>
          <a:xfrm>
            <a:off x="0" y="981075"/>
            <a:ext cx="6723063" cy="5876925"/>
          </a:xfrm>
        </p:spPr>
        <p:txBody>
          <a:bodyPr rtlCol="0">
            <a:normAutofit fontScale="85000" lnSpcReduction="20000"/>
          </a:bodyPr>
          <a:lstStyle/>
          <a:p>
            <a:pPr eaLnBrk="1" fontAlgn="auto" hangingPunct="1">
              <a:spcAft>
                <a:spcPts val="0"/>
              </a:spcAft>
              <a:buFont typeface="Arial" pitchFamily="34" charset="0"/>
              <a:buChar char="•"/>
              <a:defRPr/>
            </a:pPr>
            <a:r>
              <a:rPr lang="uk-UA" dirty="0" smtClean="0"/>
              <a:t>Материнський «штраф» </a:t>
            </a:r>
            <a:r>
              <a:rPr lang="uk-UA" dirty="0" smtClean="0">
                <a:solidFill>
                  <a:schemeClr val="accent6">
                    <a:lumMod val="50000"/>
                  </a:schemeClr>
                </a:solidFill>
              </a:rPr>
              <a:t>більший для одиноких матерів у порівнянні з заміжніми матерями</a:t>
            </a:r>
            <a:r>
              <a:rPr lang="uk-UA" dirty="0" smtClean="0"/>
              <a:t>.</a:t>
            </a:r>
          </a:p>
          <a:p>
            <a:pPr eaLnBrk="1" fontAlgn="auto" hangingPunct="1">
              <a:spcAft>
                <a:spcPts val="0"/>
              </a:spcAft>
              <a:buFont typeface="Arial" pitchFamily="34" charset="0"/>
              <a:buChar char="•"/>
              <a:defRPr/>
            </a:pPr>
            <a:r>
              <a:rPr lang="uk-UA" dirty="0" smtClean="0"/>
              <a:t>Наявність дітей </a:t>
            </a:r>
            <a:r>
              <a:rPr lang="uk-UA" dirty="0" smtClean="0">
                <a:solidFill>
                  <a:schemeClr val="accent6">
                    <a:lumMod val="50000"/>
                  </a:schemeClr>
                </a:solidFill>
              </a:rPr>
              <a:t>зменшує кар’єрні можливості для жінок, та збільшує – для чоловіків</a:t>
            </a:r>
            <a:r>
              <a:rPr lang="uk-UA" dirty="0" smtClean="0"/>
              <a:t>.</a:t>
            </a:r>
          </a:p>
          <a:p>
            <a:pPr eaLnBrk="1" fontAlgn="auto" hangingPunct="1">
              <a:spcAft>
                <a:spcPts val="0"/>
              </a:spcAft>
              <a:buFont typeface="Arial" pitchFamily="34" charset="0"/>
              <a:buChar char="•"/>
              <a:defRPr/>
            </a:pPr>
            <a:r>
              <a:rPr lang="uk-UA" dirty="0"/>
              <a:t>У віці 30 років жінки заробляють </a:t>
            </a:r>
            <a:r>
              <a:rPr lang="uk-UA" dirty="0" smtClean="0"/>
              <a:t>біля 90% </a:t>
            </a:r>
            <a:r>
              <a:rPr lang="uk-UA" dirty="0"/>
              <a:t>заробітної плати чоловіків, тоді як </a:t>
            </a:r>
            <a:r>
              <a:rPr lang="uk-UA" dirty="0">
                <a:solidFill>
                  <a:schemeClr val="accent6">
                    <a:lumMod val="50000"/>
                  </a:schemeClr>
                </a:solidFill>
              </a:rPr>
              <a:t>матері заробляють </a:t>
            </a:r>
            <a:r>
              <a:rPr lang="uk-UA" dirty="0" smtClean="0">
                <a:solidFill>
                  <a:schemeClr val="accent6">
                    <a:lumMod val="50000"/>
                  </a:schemeClr>
                </a:solidFill>
              </a:rPr>
              <a:t>біля 60% </a:t>
            </a:r>
            <a:r>
              <a:rPr lang="uk-UA" dirty="0">
                <a:solidFill>
                  <a:schemeClr val="accent6">
                    <a:lumMod val="50000"/>
                  </a:schemeClr>
                </a:solidFill>
              </a:rPr>
              <a:t>заробітної плати </a:t>
            </a:r>
            <a:r>
              <a:rPr lang="uk-UA" dirty="0" smtClean="0">
                <a:solidFill>
                  <a:schemeClr val="accent6">
                    <a:lumMod val="50000"/>
                  </a:schemeClr>
                </a:solidFill>
              </a:rPr>
              <a:t>чоловіків-батьків</a:t>
            </a:r>
            <a:r>
              <a:rPr lang="uk-UA" dirty="0" smtClean="0"/>
              <a:t>.</a:t>
            </a:r>
            <a:r>
              <a:rPr lang="en-US" sz="2200" i="1" dirty="0">
                <a:solidFill>
                  <a:prstClr val="black"/>
                </a:solidFill>
              </a:rPr>
              <a:t> </a:t>
            </a:r>
            <a:r>
              <a:rPr lang="en-US" sz="2200" i="1" dirty="0" err="1">
                <a:solidFill>
                  <a:srgbClr val="C00000"/>
                </a:solidFill>
              </a:rPr>
              <a:t>Waldfogel</a:t>
            </a:r>
            <a:r>
              <a:rPr lang="en-US" sz="2200" i="1" dirty="0">
                <a:solidFill>
                  <a:srgbClr val="C00000"/>
                </a:solidFill>
              </a:rPr>
              <a:t> J. (1997)</a:t>
            </a:r>
            <a:endParaRPr lang="uk-UA" dirty="0" smtClean="0">
              <a:solidFill>
                <a:srgbClr val="C00000"/>
              </a:solidFill>
            </a:endParaRPr>
          </a:p>
          <a:p>
            <a:pPr eaLnBrk="1" fontAlgn="auto" hangingPunct="1">
              <a:spcAft>
                <a:spcPts val="0"/>
              </a:spcAft>
              <a:buFont typeface="Arial" pitchFamily="34" charset="0"/>
              <a:buChar char="•"/>
              <a:defRPr/>
            </a:pPr>
            <a:r>
              <a:rPr lang="uk-UA" dirty="0" smtClean="0"/>
              <a:t>Через «материнський штраф» жінки-матері часто </a:t>
            </a:r>
            <a:r>
              <a:rPr lang="uk-UA" dirty="0" smtClean="0">
                <a:solidFill>
                  <a:schemeClr val="accent6">
                    <a:lumMod val="50000"/>
                  </a:schemeClr>
                </a:solidFill>
              </a:rPr>
              <a:t>втрачають житло </a:t>
            </a:r>
            <a:r>
              <a:rPr lang="uk-UA" dirty="0" smtClean="0"/>
              <a:t>(</a:t>
            </a:r>
            <a:r>
              <a:rPr lang="uk-UA" dirty="0" err="1" smtClean="0"/>
              <a:t>імовір</a:t>
            </a:r>
            <a:r>
              <a:rPr lang="uk-UA" dirty="0" smtClean="0"/>
              <a:t>. вище на 35%) та </a:t>
            </a:r>
            <a:r>
              <a:rPr lang="uk-UA" dirty="0" smtClean="0">
                <a:solidFill>
                  <a:schemeClr val="accent6">
                    <a:lumMod val="50000"/>
                  </a:schemeClr>
                </a:solidFill>
              </a:rPr>
              <a:t>стають банкрутами</a:t>
            </a:r>
            <a:r>
              <a:rPr lang="uk-UA" dirty="0" smtClean="0"/>
              <a:t> (імовірність вище на 65%) у порівнянні з бездітними жінками.</a:t>
            </a:r>
            <a:r>
              <a:rPr lang="en-US" dirty="0"/>
              <a:t> </a:t>
            </a:r>
            <a:r>
              <a:rPr lang="en-US" sz="2400" i="1" dirty="0" smtClean="0">
                <a:solidFill>
                  <a:srgbClr val="C00000"/>
                </a:solidFill>
              </a:rPr>
              <a:t>Crittenden </a:t>
            </a:r>
            <a:r>
              <a:rPr lang="en-US" sz="2400" i="1" dirty="0">
                <a:solidFill>
                  <a:srgbClr val="C00000"/>
                </a:solidFill>
              </a:rPr>
              <a:t>A. (31 August 2003). "Mothers most vulnerable". The American Prospect. </a:t>
            </a:r>
            <a:endParaRPr lang="ru-RU" sz="2400" i="1" dirty="0">
              <a:solidFill>
                <a:srgbClr val="C00000"/>
              </a:solidFill>
            </a:endParaRPr>
          </a:p>
        </p:txBody>
      </p:sp>
      <p:pic>
        <p:nvPicPr>
          <p:cNvPr id="215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7650" y="1773238"/>
            <a:ext cx="2546350" cy="368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1268413"/>
            <a:ext cx="9155113" cy="528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Объект 2"/>
          <p:cNvSpPr>
            <a:spLocks noGrp="1"/>
          </p:cNvSpPr>
          <p:nvPr>
            <p:ph idx="1"/>
          </p:nvPr>
        </p:nvSpPr>
        <p:spPr>
          <a:xfrm>
            <a:off x="0" y="1125538"/>
            <a:ext cx="9036050" cy="5732462"/>
          </a:xfrm>
        </p:spPr>
        <p:txBody>
          <a:bodyPr rtlCol="0">
            <a:normAutofit fontScale="77500" lnSpcReduction="20000"/>
          </a:bodyPr>
          <a:lstStyle/>
          <a:p>
            <a:pPr eaLnBrk="1" fontAlgn="auto" hangingPunct="1">
              <a:spcAft>
                <a:spcPts val="0"/>
              </a:spcAft>
              <a:buFont typeface="Arial" pitchFamily="34" charset="0"/>
              <a:buChar char="•"/>
              <a:defRPr/>
            </a:pPr>
            <a:r>
              <a:rPr lang="uk-UA" dirty="0" smtClean="0"/>
              <a:t>У лабораторному дослідженні (</a:t>
            </a:r>
            <a:r>
              <a:rPr lang="uk-UA" dirty="0" err="1" smtClean="0"/>
              <a:t>Коррелл</a:t>
            </a:r>
            <a:r>
              <a:rPr lang="uk-UA" dirty="0" smtClean="0"/>
              <a:t>, Бернард,</a:t>
            </a:r>
            <a:r>
              <a:rPr lang="uk-UA" dirty="0" err="1" smtClean="0"/>
              <a:t>Пайк</a:t>
            </a:r>
            <a:r>
              <a:rPr lang="uk-UA" dirty="0" smtClean="0"/>
              <a:t>, 2007), учасникам були надані для оцінки резюме від жінок-матерів і не-матерів з рівноцінними кваліфікаціями. Матері були оцінені як значно менш компетентні, менш надійні, менш мотивовані та менш імовірно, що вони будуть рекомендовані для управління, ніж не-матері.</a:t>
            </a:r>
          </a:p>
          <a:p>
            <a:pPr eaLnBrk="1" fontAlgn="auto" hangingPunct="1">
              <a:spcAft>
                <a:spcPts val="0"/>
              </a:spcAft>
              <a:buFont typeface="Arial" pitchFamily="34" charset="0"/>
              <a:buChar char="•"/>
              <a:defRPr/>
            </a:pPr>
            <a:endParaRPr lang="uk-UA" dirty="0" smtClean="0"/>
          </a:p>
          <a:p>
            <a:pPr eaLnBrk="1" fontAlgn="auto" hangingPunct="1">
              <a:spcAft>
                <a:spcPts val="0"/>
              </a:spcAft>
              <a:buFont typeface="Arial" pitchFamily="34" charset="0"/>
              <a:buChar char="•"/>
              <a:defRPr/>
            </a:pPr>
            <a:r>
              <a:rPr lang="uk-UA" dirty="0" smtClean="0"/>
              <a:t>Запропоновані початкові зарплати для матерів становили на 11 тис. дол. (7,6%) менше, ніж для не-матерів, і лише 48% матерів були рекомендовані для найму, у порівнянні з 87% не-матерями.</a:t>
            </a:r>
          </a:p>
          <a:p>
            <a:pPr eaLnBrk="1" fontAlgn="auto" hangingPunct="1">
              <a:spcAft>
                <a:spcPts val="0"/>
              </a:spcAft>
              <a:buFont typeface="Arial" pitchFamily="34" charset="0"/>
              <a:buChar char="•"/>
              <a:defRPr/>
            </a:pPr>
            <a:endParaRPr lang="uk-UA" dirty="0" smtClean="0"/>
          </a:p>
          <a:p>
            <a:pPr eaLnBrk="1" fontAlgn="auto" hangingPunct="1">
              <a:spcAft>
                <a:spcPts val="0"/>
              </a:spcAft>
              <a:buFont typeface="Arial" pitchFamily="34" charset="0"/>
              <a:buChar char="•"/>
              <a:defRPr/>
            </a:pPr>
            <a:r>
              <a:rPr lang="uk-UA" dirty="0" smtClean="0"/>
              <a:t>Професійні стандарти для матерів були набагато жорсткішими: їм було дано значно менше часу для запізнення та вимагалися значно більш високі бали з екзамену з менеджменту, з тим щоб їх можна було навіть розглянути для найму у порівнянні з не-матерями.</a:t>
            </a:r>
            <a:endParaRPr lang="uk-UA" dirty="0"/>
          </a:p>
        </p:txBody>
      </p:sp>
      <p:sp>
        <p:nvSpPr>
          <p:cNvPr id="22532" name="Заголовок 1"/>
          <p:cNvSpPr>
            <a:spLocks noGrp="1"/>
          </p:cNvSpPr>
          <p:nvPr>
            <p:ph type="title"/>
          </p:nvPr>
        </p:nvSpPr>
        <p:spPr>
          <a:xfrm>
            <a:off x="468313" y="0"/>
            <a:ext cx="8229600" cy="1143000"/>
          </a:xfrm>
        </p:spPr>
        <p:txBody>
          <a:bodyPr/>
          <a:lstStyle/>
          <a:p>
            <a:pPr eaLnBrk="1" hangingPunct="1"/>
            <a:r>
              <a:rPr lang="uk-UA" smtClean="0"/>
              <a:t>Експериментальні дослідження</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Заголовок 1"/>
          <p:cNvSpPr>
            <a:spLocks noGrp="1"/>
          </p:cNvSpPr>
          <p:nvPr>
            <p:ph type="title"/>
          </p:nvPr>
        </p:nvSpPr>
        <p:spPr/>
        <p:txBody>
          <a:bodyPr/>
          <a:lstStyle/>
          <a:p>
            <a:pPr eaLnBrk="1" hangingPunct="1"/>
            <a:r>
              <a:rPr lang="uk-UA" smtClean="0">
                <a:solidFill>
                  <a:schemeClr val="bg1"/>
                </a:solidFill>
              </a:rPr>
              <a:t>Експеримент щодо вагітності</a:t>
            </a:r>
            <a:endParaRPr lang="ru-RU" smtClean="0">
              <a:solidFill>
                <a:schemeClr val="bg1"/>
              </a:solidFill>
            </a:endParaRPr>
          </a:p>
        </p:txBody>
      </p:sp>
      <p:sp>
        <p:nvSpPr>
          <p:cNvPr id="3" name="Объект 2"/>
          <p:cNvSpPr>
            <a:spLocks noGrp="1"/>
          </p:cNvSpPr>
          <p:nvPr>
            <p:ph idx="1"/>
          </p:nvPr>
        </p:nvSpPr>
        <p:spPr>
          <a:xfrm>
            <a:off x="250825" y="1600200"/>
            <a:ext cx="8713788" cy="5257800"/>
          </a:xfrm>
        </p:spPr>
        <p:txBody>
          <a:bodyPr rtlCol="0">
            <a:normAutofit fontScale="92500" lnSpcReduction="10000"/>
          </a:bodyPr>
          <a:lstStyle/>
          <a:p>
            <a:pPr eaLnBrk="1" fontAlgn="auto" hangingPunct="1">
              <a:spcAft>
                <a:spcPts val="0"/>
              </a:spcAft>
              <a:buFont typeface="Arial" pitchFamily="34" charset="0"/>
              <a:buChar char="•"/>
              <a:defRPr/>
            </a:pPr>
            <a:r>
              <a:rPr lang="uk-UA" dirty="0" smtClean="0">
                <a:solidFill>
                  <a:srgbClr val="FFFF00"/>
                </a:solidFill>
              </a:rPr>
              <a:t>У лабораторному дослідженні </a:t>
            </a:r>
            <a:r>
              <a:rPr lang="uk-UA" dirty="0" err="1" smtClean="0">
                <a:solidFill>
                  <a:srgbClr val="FFFF00"/>
                </a:solidFill>
              </a:rPr>
              <a:t>Халперта</a:t>
            </a:r>
            <a:r>
              <a:rPr lang="uk-UA" dirty="0" smtClean="0">
                <a:solidFill>
                  <a:srgbClr val="FFFF00"/>
                </a:solidFill>
              </a:rPr>
              <a:t>, Вільсона та </a:t>
            </a:r>
            <a:r>
              <a:rPr lang="uk-UA" dirty="0" err="1" smtClean="0">
                <a:solidFill>
                  <a:srgbClr val="FFFF00"/>
                </a:solidFill>
              </a:rPr>
              <a:t>Хікмана</a:t>
            </a:r>
            <a:r>
              <a:rPr lang="uk-UA" dirty="0" smtClean="0">
                <a:solidFill>
                  <a:srgbClr val="FFFF00"/>
                </a:solidFill>
              </a:rPr>
              <a:t> (1993) дві групи учасників переглядали одну з двох відеокасет роботи жінки-менеджера, після чого їм було запропоновано оцінити її результати. </a:t>
            </a:r>
          </a:p>
          <a:p>
            <a:pPr eaLnBrk="1" fontAlgn="auto" hangingPunct="1">
              <a:spcAft>
                <a:spcPts val="0"/>
              </a:spcAft>
              <a:buFont typeface="Arial" pitchFamily="34" charset="0"/>
              <a:buChar char="•"/>
              <a:defRPr/>
            </a:pPr>
            <a:r>
              <a:rPr lang="uk-UA" dirty="0" smtClean="0">
                <a:solidFill>
                  <a:srgbClr val="FFFF00"/>
                </a:solidFill>
              </a:rPr>
              <a:t>Відеозапис містив одну й ту ж саму жінку та ті самі сценарії керування; однак на одному відеозаписи жінка була вагітна. </a:t>
            </a:r>
          </a:p>
          <a:p>
            <a:pPr eaLnBrk="1" fontAlgn="auto" hangingPunct="1">
              <a:spcAft>
                <a:spcPts val="0"/>
              </a:spcAft>
              <a:buFont typeface="Arial" pitchFamily="34" charset="0"/>
              <a:buChar char="•"/>
              <a:defRPr/>
            </a:pPr>
            <a:r>
              <a:rPr lang="uk-UA" dirty="0" smtClean="0">
                <a:solidFill>
                  <a:srgbClr val="FFFF00"/>
                </a:solidFill>
              </a:rPr>
              <a:t>Оцінки ефективності вагітної жінки-менеджера були значно нижчими, ніж невагітної, що вказує на сильне упередження щодо вагітності.</a:t>
            </a:r>
            <a:endParaRPr lang="uk-UA" dirty="0">
              <a:solidFill>
                <a:srgbClr val="FFFF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5900" y="0"/>
            <a:ext cx="8731250" cy="2362200"/>
          </a:xfrm>
        </p:spPr>
        <p:txBody>
          <a:bodyPr rtlCol="0">
            <a:normAutofit fontScale="90000"/>
          </a:bodyPr>
          <a:lstStyle/>
          <a:p>
            <a:pPr eaLnBrk="1" fontAlgn="auto" hangingPunct="1">
              <a:spcAft>
                <a:spcPts val="0"/>
              </a:spcAft>
              <a:defRPr/>
            </a:pPr>
            <a:r>
              <a:rPr lang="uk-UA" dirty="0" smtClean="0"/>
              <a:t>Жінки часто не включені у неформальні соціальні мережі, у яких будуються ієрархії влади та приймаються кадрові рішення </a:t>
            </a:r>
            <a:endParaRPr lang="ru-RU" dirty="0"/>
          </a:p>
        </p:txBody>
      </p:sp>
      <p:sp>
        <p:nvSpPr>
          <p:cNvPr id="24579" name="Объект 2"/>
          <p:cNvSpPr>
            <a:spLocks noGrp="1"/>
          </p:cNvSpPr>
          <p:nvPr>
            <p:ph idx="1"/>
          </p:nvPr>
        </p:nvSpPr>
        <p:spPr>
          <a:xfrm>
            <a:off x="457200" y="2852738"/>
            <a:ext cx="8229600" cy="3889375"/>
          </a:xfrm>
        </p:spPr>
        <p:txBody>
          <a:bodyPr/>
          <a:lstStyle/>
          <a:p>
            <a:pPr eaLnBrk="1" hangingPunct="1"/>
            <a:r>
              <a:rPr lang="uk-UA" smtClean="0"/>
              <a:t>Рибалка та полювання;</a:t>
            </a:r>
          </a:p>
          <a:p>
            <a:pPr eaLnBrk="1" hangingPunct="1"/>
            <a:r>
              <a:rPr lang="uk-UA" smtClean="0"/>
              <a:t>Футбол та алкоголь;</a:t>
            </a:r>
          </a:p>
          <a:p>
            <a:pPr eaLnBrk="1" hangingPunct="1"/>
            <a:r>
              <a:rPr lang="uk-UA" smtClean="0"/>
              <a:t>Чоловічі клуби тощо.</a:t>
            </a:r>
            <a:endParaRPr lang="ru-RU" smtClean="0"/>
          </a:p>
        </p:txBody>
      </p:sp>
      <p:pic>
        <p:nvPicPr>
          <p:cNvPr id="2458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4852988"/>
            <a:ext cx="3038475"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7588" y="2546350"/>
            <a:ext cx="2886075"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4819650"/>
            <a:ext cx="260985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2038" y="4900613"/>
            <a:ext cx="2795587"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4619625" cy="1858962"/>
          </a:xfrm>
        </p:spPr>
        <p:txBody>
          <a:bodyPr rtlCol="0">
            <a:normAutofit fontScale="90000"/>
          </a:bodyPr>
          <a:lstStyle/>
          <a:p>
            <a:pPr eaLnBrk="1" fontAlgn="auto" hangingPunct="1">
              <a:spcAft>
                <a:spcPts val="0"/>
              </a:spcAft>
              <a:defRPr/>
            </a:pPr>
            <a:r>
              <a:rPr lang="uk-UA" dirty="0" smtClean="0"/>
              <a:t>Еволюційно-психологічні пояснення</a:t>
            </a:r>
            <a:endParaRPr lang="ru-RU" dirty="0"/>
          </a:p>
        </p:txBody>
      </p:sp>
      <p:sp>
        <p:nvSpPr>
          <p:cNvPr id="3" name="Объект 2"/>
          <p:cNvSpPr>
            <a:spLocks noGrp="1"/>
          </p:cNvSpPr>
          <p:nvPr>
            <p:ph idx="1"/>
          </p:nvPr>
        </p:nvSpPr>
        <p:spPr>
          <a:xfrm>
            <a:off x="395288" y="2924175"/>
            <a:ext cx="8353425" cy="3933825"/>
          </a:xfrm>
        </p:spPr>
        <p:txBody>
          <a:bodyPr rtlCol="0">
            <a:normAutofit fontScale="92500" lnSpcReduction="20000"/>
          </a:bodyPr>
          <a:lstStyle/>
          <a:p>
            <a:pPr marL="0" indent="0" eaLnBrk="1" fontAlgn="auto" hangingPunct="1">
              <a:spcAft>
                <a:spcPts val="0"/>
              </a:spcAft>
              <a:buFont typeface="Arial" pitchFamily="34" charset="0"/>
              <a:buNone/>
              <a:defRPr/>
            </a:pPr>
            <a:r>
              <a:rPr lang="uk-UA" dirty="0" smtClean="0"/>
              <a:t>Вважається, що у людини остаточний поділ праці між статями відбувся на стадії </a:t>
            </a:r>
            <a:r>
              <a:rPr lang="uk-UA" dirty="0" err="1" smtClean="0"/>
              <a:t>Homo</a:t>
            </a:r>
            <a:r>
              <a:rPr lang="uk-UA" dirty="0" smtClean="0"/>
              <a:t> </a:t>
            </a:r>
            <a:r>
              <a:rPr lang="uk-UA" dirty="0" err="1" smtClean="0"/>
              <a:t>erectus</a:t>
            </a:r>
            <a:r>
              <a:rPr lang="uk-UA" dirty="0" smtClean="0"/>
              <a:t> (2 млн. років назад). Полювання на великих тварин стало регулярною практикою і за чоловіком закріпилася роль мисливця та захисника (воїна), а за жінкою – збиральниці та хранительки домівки. Гендерна диференціація привела до гендерної стратифікації – етнографічні дані говорять про те, що в багатьох культурах чоловічі заняття вважаються більш важливими, ніж жіночі.</a:t>
            </a:r>
            <a:endParaRPr lang="uk-UA" dirty="0"/>
          </a:p>
        </p:txBody>
      </p:sp>
      <p:pic>
        <p:nvPicPr>
          <p:cNvPr id="256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8913" y="0"/>
            <a:ext cx="3875087"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Объект 2"/>
          <p:cNvSpPr>
            <a:spLocks noGrp="1"/>
          </p:cNvSpPr>
          <p:nvPr>
            <p:ph idx="1"/>
          </p:nvPr>
        </p:nvSpPr>
        <p:spPr>
          <a:xfrm>
            <a:off x="323850" y="0"/>
            <a:ext cx="8820150" cy="3644900"/>
          </a:xfrm>
        </p:spPr>
        <p:txBody>
          <a:bodyPr/>
          <a:lstStyle/>
          <a:p>
            <a:pPr marL="0" indent="0" eaLnBrk="1" hangingPunct="1">
              <a:buFont typeface="Arial" charset="0"/>
              <a:buNone/>
            </a:pPr>
            <a:r>
              <a:rPr lang="uk-UA" smtClean="0"/>
              <a:t>     У верхньому палеоліті (40-12 тис. років потому), в умовах холодного клімату льодовикового періоду, життя групи залежало від вдалого полювання і роль чоловіків різко зросла. </a:t>
            </a:r>
          </a:p>
        </p:txBody>
      </p:sp>
      <p:pic>
        <p:nvPicPr>
          <p:cNvPr id="266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6775" y="2276475"/>
            <a:ext cx="6107113"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506662"/>
          </a:xfrm>
        </p:spPr>
        <p:txBody>
          <a:bodyPr rtlCol="0">
            <a:normAutofit fontScale="90000"/>
          </a:bodyPr>
          <a:lstStyle/>
          <a:p>
            <a:pPr eaLnBrk="1" fontAlgn="auto" hangingPunct="1">
              <a:spcAft>
                <a:spcPts val="0"/>
              </a:spcAft>
              <a:defRPr/>
            </a:pPr>
            <a:r>
              <a:rPr lang="uk-UA" sz="3600" dirty="0" smtClean="0"/>
              <a:t>У подальшому домінування чоловічої статі над жіночою могло закріпитися з розвитком первісної магії, обрядової та ритуальної діяльності - сфер, які традиційно займаються чоловіками.</a:t>
            </a:r>
            <a:r>
              <a:rPr lang="uk-UA" dirty="0" smtClean="0"/>
              <a:t/>
            </a:r>
            <a:br>
              <a:rPr lang="uk-UA" dirty="0" smtClean="0"/>
            </a:br>
            <a:endParaRPr lang="uk-UA" dirty="0"/>
          </a:p>
        </p:txBody>
      </p:sp>
      <p:pic>
        <p:nvPicPr>
          <p:cNvPr id="276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2565400"/>
            <a:ext cx="6719888" cy="414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Заголовок 1"/>
          <p:cNvSpPr>
            <a:spLocks noGrp="1"/>
          </p:cNvSpPr>
          <p:nvPr>
            <p:ph type="title"/>
          </p:nvPr>
        </p:nvSpPr>
        <p:spPr>
          <a:xfrm>
            <a:off x="468313" y="476250"/>
            <a:ext cx="8229600" cy="1143000"/>
          </a:xfrm>
        </p:spPr>
        <p:txBody>
          <a:bodyPr/>
          <a:lstStyle/>
          <a:p>
            <a:pPr eaLnBrk="1" hangingPunct="1"/>
            <a:r>
              <a:rPr lang="uk-UA" sz="3200" smtClean="0"/>
              <a:t>Домінування чоловічої статі могло підсилюватися не лише соціальним авторитетом, але й фізичними перевагами. </a:t>
            </a:r>
          </a:p>
        </p:txBody>
      </p:sp>
      <p:pic>
        <p:nvPicPr>
          <p:cNvPr id="286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2205038"/>
            <a:ext cx="4808537" cy="450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5338763" cy="1143000"/>
          </a:xfrm>
        </p:spPr>
        <p:txBody>
          <a:bodyPr rtlCol="0">
            <a:normAutofit fontScale="90000"/>
          </a:bodyPr>
          <a:lstStyle/>
          <a:p>
            <a:pPr eaLnBrk="1" fontAlgn="auto" hangingPunct="1">
              <a:spcAft>
                <a:spcPts val="0"/>
              </a:spcAft>
              <a:defRPr/>
            </a:pPr>
            <a:r>
              <a:rPr lang="uk-UA" dirty="0" smtClean="0"/>
              <a:t>Дослідження приматів</a:t>
            </a:r>
            <a:endParaRPr lang="ru-RU" dirty="0"/>
          </a:p>
        </p:txBody>
      </p:sp>
      <p:sp>
        <p:nvSpPr>
          <p:cNvPr id="29699" name="Объект 2"/>
          <p:cNvSpPr>
            <a:spLocks noGrp="1"/>
          </p:cNvSpPr>
          <p:nvPr>
            <p:ph idx="1"/>
          </p:nvPr>
        </p:nvSpPr>
        <p:spPr>
          <a:xfrm>
            <a:off x="323850" y="2133600"/>
            <a:ext cx="8820150" cy="4724400"/>
          </a:xfrm>
        </p:spPr>
        <p:txBody>
          <a:bodyPr/>
          <a:lstStyle/>
          <a:p>
            <a:pPr marL="0" indent="0" eaLnBrk="1" hangingPunct="1">
              <a:buFont typeface="Arial" charset="0"/>
              <a:buNone/>
            </a:pPr>
            <a:r>
              <a:rPr lang="uk-UA" smtClean="0"/>
              <a:t>     У тварин ієрархічні структури утворюють переважно самці. Верхні ступені ієрархії асоційовані з більшим чоловічим репродуктивним успіхом (домінанти можуть монополізувати ресурси та приваблювати ними самиць, обмежувати репродуктивні можливості нижчих самців, мати більш привабливі для самиць фізичні та психологічні риси). </a:t>
            </a:r>
          </a:p>
          <a:p>
            <a:pPr marL="0" indent="0" eaLnBrk="1" hangingPunct="1">
              <a:buFont typeface="Arial" charset="0"/>
              <a:buNone/>
            </a:pPr>
            <a:r>
              <a:rPr lang="ru-RU" smtClean="0"/>
              <a:t>     </a:t>
            </a:r>
          </a:p>
        </p:txBody>
      </p:sp>
      <p:pic>
        <p:nvPicPr>
          <p:cNvPr id="297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0"/>
            <a:ext cx="3059112"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Заголовок 1"/>
          <p:cNvSpPr>
            <a:spLocks noGrp="1"/>
          </p:cNvSpPr>
          <p:nvPr>
            <p:ph type="title"/>
          </p:nvPr>
        </p:nvSpPr>
        <p:spPr>
          <a:xfrm>
            <a:off x="179388" y="0"/>
            <a:ext cx="8856662" cy="4797425"/>
          </a:xfrm>
        </p:spPr>
        <p:txBody>
          <a:bodyPr/>
          <a:lstStyle/>
          <a:p>
            <a:pPr algn="l" eaLnBrk="1" hangingPunct="1"/>
            <a:r>
              <a:rPr lang="uk-UA" sz="2800" smtClean="0"/>
              <a:t>Участь самиць в ієрархіях менш виражена. У більшості випадків статус самиці обумовлений рангом її партнера. Іноді високе положення займають немолоді досвідчені особини жіночої статі. Ранг самиці в ієрархії не сильно пов'язаний з її репродуктивним успіхом. Є дані про те, що у людини високий статус жінки супроводжується навіть його зниженням. Стратегії успішної жіночої репродукції протягом еволюції людини не були пов’язані з конкурентними альянсами та політикою.</a:t>
            </a:r>
          </a:p>
        </p:txBody>
      </p:sp>
      <p:pic>
        <p:nvPicPr>
          <p:cNvPr id="307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8363" y="4337050"/>
            <a:ext cx="3251200"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Заголовок 1"/>
          <p:cNvSpPr>
            <a:spLocks noGrp="1"/>
          </p:cNvSpPr>
          <p:nvPr>
            <p:ph type="title"/>
          </p:nvPr>
        </p:nvSpPr>
        <p:spPr>
          <a:xfrm>
            <a:off x="395288" y="2636838"/>
            <a:ext cx="8229600" cy="1143000"/>
          </a:xfrm>
        </p:spPr>
        <p:txBody>
          <a:bodyPr/>
          <a:lstStyle/>
          <a:p>
            <a:pPr eaLnBrk="1" hangingPunct="1"/>
            <a:r>
              <a:rPr lang="uk-UA" b="1" smtClean="0">
                <a:solidFill>
                  <a:srgbClr val="7030A0"/>
                </a:solidFill>
              </a:rPr>
              <a:t>Представленість жінок на лідерських позиціях</a:t>
            </a:r>
            <a:endParaRPr lang="ru-RU" b="1" smtClean="0">
              <a:solidFill>
                <a:srgbClr val="7030A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Заголовок 1"/>
          <p:cNvSpPr>
            <a:spLocks noGrp="1"/>
          </p:cNvSpPr>
          <p:nvPr>
            <p:ph type="title"/>
          </p:nvPr>
        </p:nvSpPr>
        <p:spPr/>
        <p:txBody>
          <a:bodyPr/>
          <a:lstStyle/>
          <a:p>
            <a:pPr eaLnBrk="1" hangingPunct="1"/>
            <a:r>
              <a:rPr lang="uk-UA" sz="3600" smtClean="0"/>
              <a:t>Чинник внеску. Дослідження сучасних  традиційних суспільств </a:t>
            </a:r>
            <a:r>
              <a:rPr lang="ru-RU" sz="2000" smtClean="0"/>
              <a:t>(Баррі, Ван Левен, Шлегель) </a:t>
            </a:r>
          </a:p>
        </p:txBody>
      </p:sp>
      <p:sp>
        <p:nvSpPr>
          <p:cNvPr id="31747" name="Объект 2"/>
          <p:cNvSpPr>
            <a:spLocks noGrp="1"/>
          </p:cNvSpPr>
          <p:nvPr>
            <p:ph idx="1"/>
          </p:nvPr>
        </p:nvSpPr>
        <p:spPr>
          <a:xfrm>
            <a:off x="457200" y="1600200"/>
            <a:ext cx="8435975" cy="5257800"/>
          </a:xfrm>
        </p:spPr>
        <p:txBody>
          <a:bodyPr/>
          <a:lstStyle/>
          <a:p>
            <a:pPr marL="0" indent="0" eaLnBrk="1" hangingPunct="1">
              <a:buFont typeface="Arial" charset="0"/>
              <a:buNone/>
            </a:pPr>
            <a:r>
              <a:rPr lang="ru-RU" smtClean="0"/>
              <a:t>     </a:t>
            </a:r>
            <a:r>
              <a:rPr lang="uk-UA" sz="3000" smtClean="0"/>
              <a:t>На підставі досліджень сучасних суспільств автори запропонували екологічну модель, згідно з якою способи здобування спожитку обумовлюють рівень гендерної стратифікації.</a:t>
            </a:r>
          </a:p>
        </p:txBody>
      </p:sp>
      <p:pic>
        <p:nvPicPr>
          <p:cNvPr id="317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89363"/>
            <a:ext cx="4352925" cy="302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3773488"/>
            <a:ext cx="4427537" cy="303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Заголовок 1"/>
          <p:cNvSpPr>
            <a:spLocks noGrp="1"/>
          </p:cNvSpPr>
          <p:nvPr>
            <p:ph type="title"/>
          </p:nvPr>
        </p:nvSpPr>
        <p:spPr>
          <a:xfrm>
            <a:off x="457200" y="274638"/>
            <a:ext cx="8435975" cy="3082925"/>
          </a:xfrm>
        </p:spPr>
        <p:txBody>
          <a:bodyPr/>
          <a:lstStyle/>
          <a:p>
            <a:pPr algn="l" eaLnBrk="1" hangingPunct="1"/>
            <a:r>
              <a:rPr lang="ru-RU" sz="3200" smtClean="0"/>
              <a:t> </a:t>
            </a:r>
            <a:r>
              <a:rPr lang="uk-UA" sz="3200" smtClean="0"/>
              <a:t>У суспільствах, де жінки відіграють важливу роль у здобуванні їжі (основним заняттям є, наприклад, збиральництво або землеробство), жінок цінують достатньо високо, їм надається більша свобода, навчання дівчат орієнтується на трудову діяльність. </a:t>
            </a:r>
          </a:p>
        </p:txBody>
      </p:sp>
      <p:pic>
        <p:nvPicPr>
          <p:cNvPr id="327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8150" y="2852738"/>
            <a:ext cx="2735263"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3716338"/>
            <a:ext cx="4129087"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435975" cy="3946525"/>
          </a:xfrm>
        </p:spPr>
        <p:txBody>
          <a:bodyPr rtlCol="0">
            <a:normAutofit fontScale="90000"/>
          </a:bodyPr>
          <a:lstStyle/>
          <a:p>
            <a:pPr algn="l" eaLnBrk="1" fontAlgn="auto" hangingPunct="1">
              <a:spcAft>
                <a:spcPts val="0"/>
              </a:spcAft>
              <a:defRPr/>
            </a:pPr>
            <a:r>
              <a:rPr lang="uk-UA" sz="3600" dirty="0" smtClean="0"/>
              <a:t>У суспільствах з невисоким жіночим внеском (у випадках пастушества, рибальства або полювання як основних занять) жінок з більшою імовірністю розглядали лише як об’єкти для задоволення сексуальних потреб чоловіка та для народження дітей. </a:t>
            </a:r>
            <a:r>
              <a:rPr lang="uk-UA" dirty="0" smtClean="0"/>
              <a:t/>
            </a:r>
            <a:br>
              <a:rPr lang="uk-UA" dirty="0" smtClean="0"/>
            </a:br>
            <a:endParaRPr lang="uk-UA" dirty="0"/>
          </a:p>
        </p:txBody>
      </p:sp>
      <p:pic>
        <p:nvPicPr>
          <p:cNvPr id="337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1388" y="3990975"/>
            <a:ext cx="4411662"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990975"/>
            <a:ext cx="4187825"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115888"/>
            <a:ext cx="3754438" cy="6742112"/>
          </a:xfrm>
        </p:spPr>
        <p:txBody>
          <a:bodyPr rtlCol="0">
            <a:normAutofit lnSpcReduction="10000"/>
          </a:bodyPr>
          <a:lstStyle/>
          <a:p>
            <a:pPr marL="0" indent="0" eaLnBrk="1" fontAlgn="auto" hangingPunct="1">
              <a:spcAft>
                <a:spcPts val="0"/>
              </a:spcAft>
              <a:buFont typeface="Arial" pitchFamily="34" charset="0"/>
              <a:buNone/>
              <a:defRPr/>
            </a:pPr>
            <a:r>
              <a:rPr lang="uk-UA" dirty="0" smtClean="0"/>
              <a:t>В теперішній час дана адаптація (розподілу праці) починає втрачати силу, адже в західних суспільствах спостерігається чіткий зсув пропорцій статей у владних структурах – частка жінок постійно зростає. </a:t>
            </a:r>
          </a:p>
          <a:p>
            <a:pPr marL="0" indent="0" eaLnBrk="1" fontAlgn="auto" hangingPunct="1">
              <a:spcAft>
                <a:spcPts val="0"/>
              </a:spcAft>
              <a:buFont typeface="Arial" pitchFamily="34" charset="0"/>
              <a:buNone/>
              <a:defRPr/>
            </a:pPr>
            <a:r>
              <a:rPr lang="ru-RU" dirty="0"/>
              <a:t>	</a:t>
            </a:r>
          </a:p>
        </p:txBody>
      </p:sp>
      <p:pic>
        <p:nvPicPr>
          <p:cNvPr id="348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11113"/>
            <a:ext cx="4465637" cy="679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Заголовок 1"/>
          <p:cNvSpPr>
            <a:spLocks noGrp="1"/>
          </p:cNvSpPr>
          <p:nvPr>
            <p:ph type="title"/>
          </p:nvPr>
        </p:nvSpPr>
        <p:spPr>
          <a:xfrm>
            <a:off x="457200" y="274638"/>
            <a:ext cx="8229600" cy="1785937"/>
          </a:xfrm>
        </p:spPr>
        <p:txBody>
          <a:bodyPr/>
          <a:lstStyle/>
          <a:p>
            <a:pPr eaLnBrk="1" hangingPunct="1"/>
            <a:r>
              <a:rPr lang="ru-RU" sz="3200" smtClean="0"/>
              <a:t>	</a:t>
            </a:r>
            <a:r>
              <a:rPr lang="uk-UA" sz="3200" smtClean="0"/>
              <a:t>Це пов’язане з поширенням засобів контрацепції, розвитком педіатрії та послуг по догляду за дитиною, які дозволяють сучасним жінкам не бути так сильно зайнятими дітьми. </a:t>
            </a:r>
          </a:p>
        </p:txBody>
      </p:sp>
      <p:pic>
        <p:nvPicPr>
          <p:cNvPr id="358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2459038"/>
            <a:ext cx="6192838" cy="413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Заголовок 1"/>
          <p:cNvSpPr>
            <a:spLocks noGrp="1"/>
          </p:cNvSpPr>
          <p:nvPr>
            <p:ph type="title"/>
          </p:nvPr>
        </p:nvSpPr>
        <p:spPr>
          <a:xfrm>
            <a:off x="457200" y="0"/>
            <a:ext cx="8435975" cy="3860800"/>
          </a:xfrm>
        </p:spPr>
        <p:txBody>
          <a:bodyPr/>
          <a:lstStyle/>
          <a:p>
            <a:pPr algn="l" eaLnBrk="1" hangingPunct="1"/>
            <a:r>
              <a:rPr lang="uk-UA" sz="2800" smtClean="0"/>
              <a:t>Стратегія самостійного здобування ресурсів більш надійна та стабільна, ніж спроби шукати та утримувати чоловіків для забезпечення ресурсами, оскільки успішність стратегії побудови фінансової незалежності може зростати з віком та досвідом і не залежить від зовнішньої привабливості, на відміну від стратегії покладання на чоловіків.</a:t>
            </a:r>
          </a:p>
        </p:txBody>
      </p:sp>
      <p:pic>
        <p:nvPicPr>
          <p:cNvPr id="368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3644900"/>
            <a:ext cx="6269038"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641475"/>
          </a:xfrm>
        </p:spPr>
        <p:txBody>
          <a:bodyPr rtlCol="0">
            <a:normAutofit fontScale="90000"/>
          </a:bodyPr>
          <a:lstStyle/>
          <a:p>
            <a:pPr eaLnBrk="1" fontAlgn="auto" hangingPunct="1">
              <a:spcAft>
                <a:spcPts val="0"/>
              </a:spcAft>
              <a:defRPr/>
            </a:pPr>
            <a:r>
              <a:rPr lang="uk-UA" sz="3600" dirty="0" smtClean="0"/>
              <a:t>Чинником ризику стратегії фінансової залежності від чоловіків є також кількість доступних чоловіків відповідних якостей.</a:t>
            </a:r>
            <a:r>
              <a:rPr lang="uk-UA" dirty="0" smtClean="0"/>
              <a:t/>
            </a:r>
            <a:br>
              <a:rPr lang="uk-UA" dirty="0" smtClean="0"/>
            </a:br>
            <a:endParaRPr lang="uk-UA" dirty="0"/>
          </a:p>
        </p:txBody>
      </p:sp>
      <p:pic>
        <p:nvPicPr>
          <p:cNvPr id="378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700213"/>
            <a:ext cx="7620000"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Заголовок 1"/>
          <p:cNvSpPr>
            <a:spLocks noGrp="1"/>
          </p:cNvSpPr>
          <p:nvPr>
            <p:ph type="title"/>
          </p:nvPr>
        </p:nvSpPr>
        <p:spPr>
          <a:xfrm>
            <a:off x="395288" y="2420938"/>
            <a:ext cx="8229600" cy="1143000"/>
          </a:xfrm>
        </p:spPr>
        <p:txBody>
          <a:bodyPr/>
          <a:lstStyle/>
          <a:p>
            <a:pPr eaLnBrk="1" hangingPunct="1"/>
            <a:r>
              <a:rPr lang="uk-UA" b="1" smtClean="0">
                <a:solidFill>
                  <a:srgbClr val="7030A0"/>
                </a:solidFill>
              </a:rPr>
              <a:t>Стилі лідерства та керівництва жінок і чоловіків</a:t>
            </a:r>
            <a:endParaRPr lang="ru-RU" b="1" smtClean="0">
              <a:solidFill>
                <a:srgbClr val="7030A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Заголовок 1"/>
          <p:cNvSpPr>
            <a:spLocks noGrp="1"/>
          </p:cNvSpPr>
          <p:nvPr>
            <p:ph type="title"/>
          </p:nvPr>
        </p:nvSpPr>
        <p:spPr>
          <a:xfrm>
            <a:off x="395288" y="146050"/>
            <a:ext cx="6192837" cy="1143000"/>
          </a:xfrm>
        </p:spPr>
        <p:txBody>
          <a:bodyPr/>
          <a:lstStyle/>
          <a:p>
            <a:pPr eaLnBrk="1" hangingPunct="1"/>
            <a:r>
              <a:rPr lang="uk-UA" sz="3600" smtClean="0">
                <a:solidFill>
                  <a:srgbClr val="FF0000"/>
                </a:solidFill>
              </a:rPr>
              <a:t>Які стилі лідерства більш властиві жінкам та чоловікам?</a:t>
            </a:r>
            <a:endParaRPr lang="ru-RU" sz="3600" smtClean="0">
              <a:solidFill>
                <a:srgbClr val="FF0000"/>
              </a:solidFill>
            </a:endParaRPr>
          </a:p>
        </p:txBody>
      </p:sp>
      <p:sp>
        <p:nvSpPr>
          <p:cNvPr id="3" name="Объект 2"/>
          <p:cNvSpPr>
            <a:spLocks noGrp="1"/>
          </p:cNvSpPr>
          <p:nvPr>
            <p:ph idx="1"/>
          </p:nvPr>
        </p:nvSpPr>
        <p:spPr>
          <a:xfrm>
            <a:off x="179388" y="1989138"/>
            <a:ext cx="8964612" cy="4868862"/>
          </a:xfrm>
        </p:spPr>
        <p:txBody>
          <a:bodyPr rtlCol="0">
            <a:normAutofit fontScale="77500" lnSpcReduction="20000"/>
          </a:bodyPr>
          <a:lstStyle/>
          <a:p>
            <a:pPr eaLnBrk="1" fontAlgn="auto" hangingPunct="1">
              <a:spcAft>
                <a:spcPts val="0"/>
              </a:spcAft>
              <a:buFont typeface="Arial" pitchFamily="34" charset="0"/>
              <a:buChar char="•"/>
              <a:defRPr/>
            </a:pPr>
            <a:r>
              <a:rPr lang="uk-UA" dirty="0" smtClean="0">
                <a:solidFill>
                  <a:srgbClr val="00B050"/>
                </a:solidFill>
              </a:rPr>
              <a:t>Трансформаційне лідерство: </a:t>
            </a:r>
            <a:r>
              <a:rPr lang="uk-UA" dirty="0" smtClean="0"/>
              <a:t>трансформаційні лідери стають рольовими моделями для послідовників. Вони встановлюють цілі на майбутнє, роблять плани та реалізують їх, впроваджують інновації навіть коли організація загалом </a:t>
            </a:r>
            <a:r>
              <a:rPr lang="uk-UA" dirty="0"/>
              <a:t>у</a:t>
            </a:r>
            <a:r>
              <a:rPr lang="uk-UA" dirty="0" smtClean="0"/>
              <a:t>спішна. Вони навчають та розширюють повноваження послідовників, стимулюючи їх розвивати їх повний потенціал і, таким чином, робити більше для організації.</a:t>
            </a:r>
          </a:p>
          <a:p>
            <a:pPr eaLnBrk="1" fontAlgn="auto" hangingPunct="1">
              <a:spcAft>
                <a:spcPts val="0"/>
              </a:spcAft>
              <a:buFont typeface="Arial" pitchFamily="34" charset="0"/>
              <a:buChar char="•"/>
              <a:defRPr/>
            </a:pPr>
            <a:r>
              <a:rPr lang="uk-UA" dirty="0" err="1" smtClean="0">
                <a:solidFill>
                  <a:srgbClr val="0070C0"/>
                </a:solidFill>
              </a:rPr>
              <a:t>Транзакційне</a:t>
            </a:r>
            <a:r>
              <a:rPr lang="uk-UA" dirty="0" smtClean="0">
                <a:solidFill>
                  <a:srgbClr val="0070C0"/>
                </a:solidFill>
              </a:rPr>
              <a:t> лідерство </a:t>
            </a:r>
            <a:r>
              <a:rPr lang="uk-UA" dirty="0" smtClean="0"/>
              <a:t>встановлює стосунки «давати-брати», звертаючись до власних інтересів підлеглих. Такі лідери керують у традиційний спосіб, пояснюючи підлеглим їх відповідальність, нагороджуючи їх за досягнення цілей та коректуючи, якщо цілі не досягаються.</a:t>
            </a:r>
          </a:p>
          <a:p>
            <a:pPr eaLnBrk="1" fontAlgn="auto" hangingPunct="1">
              <a:spcAft>
                <a:spcPts val="0"/>
              </a:spcAft>
              <a:buFont typeface="Arial" pitchFamily="34" charset="0"/>
              <a:buChar char="•"/>
              <a:defRPr/>
            </a:pPr>
            <a:r>
              <a:rPr lang="uk-UA" dirty="0" err="1" smtClean="0">
                <a:solidFill>
                  <a:srgbClr val="C00000"/>
                </a:solidFill>
              </a:rPr>
              <a:t>Потуральне</a:t>
            </a:r>
            <a:r>
              <a:rPr lang="uk-UA" dirty="0" smtClean="0">
                <a:solidFill>
                  <a:srgbClr val="C00000"/>
                </a:solidFill>
              </a:rPr>
              <a:t> (ліберальне) лідерство </a:t>
            </a:r>
            <a:r>
              <a:rPr lang="uk-UA" dirty="0" smtClean="0"/>
              <a:t>– формальне лідерство, тобто призначене керівництво, коли керівник не бере на себе відповідальність та майже не впливає на групу.</a:t>
            </a:r>
            <a:endParaRPr lang="ru-RU" dirty="0"/>
          </a:p>
        </p:txBody>
      </p:sp>
      <p:pic>
        <p:nvPicPr>
          <p:cNvPr id="3994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9563" y="0"/>
            <a:ext cx="2484437"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Заголовок 1"/>
          <p:cNvSpPr>
            <a:spLocks noGrp="1"/>
          </p:cNvSpPr>
          <p:nvPr>
            <p:ph type="title"/>
          </p:nvPr>
        </p:nvSpPr>
        <p:spPr>
          <a:xfrm>
            <a:off x="468313" y="0"/>
            <a:ext cx="8229600" cy="1143000"/>
          </a:xfrm>
        </p:spPr>
        <p:txBody>
          <a:bodyPr/>
          <a:lstStyle/>
          <a:p>
            <a:pPr eaLnBrk="1" hangingPunct="1"/>
            <a:r>
              <a:rPr lang="uk-UA" smtClean="0"/>
              <a:t>Мета-аналіз 45 досліджень</a:t>
            </a:r>
            <a:endParaRPr lang="ru-RU" smtClean="0"/>
          </a:p>
        </p:txBody>
      </p:sp>
      <p:sp>
        <p:nvSpPr>
          <p:cNvPr id="3" name="Объект 2"/>
          <p:cNvSpPr>
            <a:spLocks noGrp="1"/>
          </p:cNvSpPr>
          <p:nvPr>
            <p:ph idx="1"/>
          </p:nvPr>
        </p:nvSpPr>
        <p:spPr>
          <a:xfrm>
            <a:off x="0" y="1125538"/>
            <a:ext cx="6659563" cy="5737225"/>
          </a:xfrm>
        </p:spPr>
        <p:txBody>
          <a:bodyPr rtlCol="0">
            <a:normAutofit fontScale="92500" lnSpcReduction="10000"/>
          </a:bodyPr>
          <a:lstStyle/>
          <a:p>
            <a:pPr eaLnBrk="1" fontAlgn="auto" hangingPunct="1">
              <a:spcAft>
                <a:spcPts val="0"/>
              </a:spcAft>
              <a:buFont typeface="Arial" pitchFamily="34" charset="0"/>
              <a:buChar char="•"/>
              <a:defRPr/>
            </a:pPr>
            <a:r>
              <a:rPr lang="uk-UA" dirty="0" smtClean="0"/>
              <a:t>Результати показали, що </a:t>
            </a:r>
            <a:r>
              <a:rPr lang="uk-UA" b="1" u="sng" dirty="0" smtClean="0"/>
              <a:t>жінки-лідери</a:t>
            </a:r>
            <a:r>
              <a:rPr lang="uk-UA" dirty="0" smtClean="0">
                <a:solidFill>
                  <a:srgbClr val="00B050"/>
                </a:solidFill>
              </a:rPr>
              <a:t> є більш трансформаційними</a:t>
            </a:r>
            <a:r>
              <a:rPr lang="uk-UA" dirty="0" smtClean="0"/>
              <a:t>, ніж чоловіки, вони більше використовують нагороди та заохочення , більше слугують рольовими моделями, надихають і розвивають підлеглих.</a:t>
            </a:r>
          </a:p>
          <a:p>
            <a:pPr eaLnBrk="1" fontAlgn="auto" hangingPunct="1">
              <a:spcAft>
                <a:spcPts val="0"/>
              </a:spcAft>
              <a:buFont typeface="Arial" pitchFamily="34" charset="0"/>
              <a:buChar char="•"/>
              <a:defRPr/>
            </a:pPr>
            <a:r>
              <a:rPr lang="uk-UA" dirty="0"/>
              <a:t>Також жінки більше, ніж чоловіки, використовують стиль </a:t>
            </a:r>
            <a:r>
              <a:rPr lang="uk-UA" dirty="0">
                <a:solidFill>
                  <a:srgbClr val="7030A0"/>
                </a:solidFill>
              </a:rPr>
              <a:t>«розділення повноважень» (</a:t>
            </a:r>
            <a:r>
              <a:rPr lang="en-US" dirty="0">
                <a:solidFill>
                  <a:srgbClr val="7030A0"/>
                </a:solidFill>
              </a:rPr>
              <a:t>participative</a:t>
            </a:r>
            <a:r>
              <a:rPr lang="uk-UA" dirty="0">
                <a:solidFill>
                  <a:srgbClr val="7030A0"/>
                </a:solidFill>
              </a:rPr>
              <a:t>)</a:t>
            </a:r>
            <a:r>
              <a:rPr lang="uk-UA" dirty="0"/>
              <a:t>, для якого властива кооперація та надання можливості підлеглим брати участь у прийнятті рішень.</a:t>
            </a:r>
            <a:endParaRPr lang="ru-RU" dirty="0"/>
          </a:p>
        </p:txBody>
      </p:sp>
      <p:pic>
        <p:nvPicPr>
          <p:cNvPr id="409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688" y="1052513"/>
            <a:ext cx="2627312" cy="262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9213" y="3860800"/>
            <a:ext cx="2706687"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2863"/>
            <a:ext cx="8259762" cy="681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Объект 2"/>
          <p:cNvSpPr>
            <a:spLocks noGrp="1"/>
          </p:cNvSpPr>
          <p:nvPr>
            <p:ph idx="1"/>
          </p:nvPr>
        </p:nvSpPr>
        <p:spPr>
          <a:xfrm>
            <a:off x="457200" y="0"/>
            <a:ext cx="8229600" cy="6126163"/>
          </a:xfrm>
        </p:spPr>
        <p:txBody>
          <a:bodyPr/>
          <a:lstStyle/>
          <a:p>
            <a:pPr eaLnBrk="1" hangingPunct="1"/>
            <a:r>
              <a:rPr lang="uk-UA" b="1" u="sng" smtClean="0"/>
              <a:t>Чоловіки</a:t>
            </a:r>
            <a:r>
              <a:rPr lang="uk-UA" smtClean="0"/>
              <a:t> частіше демонструють </a:t>
            </a:r>
            <a:r>
              <a:rPr lang="uk-UA" smtClean="0">
                <a:solidFill>
                  <a:srgbClr val="0070C0"/>
                </a:solidFill>
              </a:rPr>
              <a:t>транзакційний стиль</a:t>
            </a:r>
            <a:r>
              <a:rPr lang="uk-UA" smtClean="0"/>
              <a:t>; вони були кращими транзакційними лідерами, коли треба було використовувати контролюючі, коректуючі та дисциплінарні дії.</a:t>
            </a:r>
          </a:p>
          <a:p>
            <a:pPr eaLnBrk="1" hangingPunct="1"/>
            <a:r>
              <a:rPr lang="uk-UA" smtClean="0"/>
              <a:t>Чоловіки також частіше за жінок були </a:t>
            </a:r>
            <a:r>
              <a:rPr lang="uk-UA" smtClean="0">
                <a:solidFill>
                  <a:srgbClr val="C00000"/>
                </a:solidFill>
              </a:rPr>
              <a:t>потуральними лідерами</a:t>
            </a:r>
            <a:r>
              <a:rPr lang="uk-UA" smtClean="0"/>
              <a:t>.</a:t>
            </a:r>
          </a:p>
          <a:p>
            <a:pPr eaLnBrk="1" hangingPunct="1"/>
            <a:r>
              <a:rPr lang="uk-UA" smtClean="0"/>
              <a:t>Чоловіки більше схильні до </a:t>
            </a:r>
            <a:r>
              <a:rPr lang="uk-UA" smtClean="0">
                <a:solidFill>
                  <a:srgbClr val="7030A0"/>
                </a:solidFill>
              </a:rPr>
              <a:t>індивідуалістичних рішень</a:t>
            </a:r>
            <a:r>
              <a:rPr lang="uk-UA" smtClean="0"/>
              <a:t>.</a:t>
            </a:r>
            <a:endParaRPr lang="ru-RU" smtClean="0"/>
          </a:p>
        </p:txBody>
      </p:sp>
      <p:pic>
        <p:nvPicPr>
          <p:cNvPr id="419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4729163"/>
            <a:ext cx="3733800"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221038"/>
            <a:ext cx="2425700" cy="363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Заголовок 1"/>
          <p:cNvSpPr>
            <a:spLocks noGrp="1"/>
          </p:cNvSpPr>
          <p:nvPr>
            <p:ph type="title"/>
          </p:nvPr>
        </p:nvSpPr>
        <p:spPr>
          <a:xfrm>
            <a:off x="457200" y="0"/>
            <a:ext cx="8229600" cy="5732463"/>
          </a:xfrm>
        </p:spPr>
        <p:txBody>
          <a:bodyPr/>
          <a:lstStyle/>
          <a:p>
            <a:pPr algn="l" eaLnBrk="1" hangingPunct="1"/>
            <a:r>
              <a:rPr lang="uk-UA" b="1" u="sng" smtClean="0"/>
              <a:t>Жінки та чоловіки однакові:</a:t>
            </a:r>
            <a:br>
              <a:rPr lang="uk-UA" b="1" u="sng" smtClean="0"/>
            </a:br>
            <a:r>
              <a:rPr lang="uk-UA" smtClean="0"/>
              <a:t>- у комунікативній компетентності;</a:t>
            </a:r>
            <a:br>
              <a:rPr lang="uk-UA" smtClean="0"/>
            </a:br>
            <a:r>
              <a:rPr lang="uk-UA" smtClean="0"/>
              <a:t>- у інтелектуальній стимуляції підлеглих.</a:t>
            </a:r>
            <a:br>
              <a:rPr lang="uk-UA" smtClean="0"/>
            </a:br>
            <a:r>
              <a:rPr lang="uk-UA" smtClean="0"/>
              <a:t/>
            </a:r>
            <a:br>
              <a:rPr lang="uk-UA" smtClean="0"/>
            </a:br>
            <a:endParaRPr lang="ru-RU" smtClean="0"/>
          </a:p>
        </p:txBody>
      </p:sp>
      <p:pic>
        <p:nvPicPr>
          <p:cNvPr id="430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5463" y="4067175"/>
            <a:ext cx="3538537"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67175"/>
            <a:ext cx="521970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Заголовок 1"/>
          <p:cNvSpPr>
            <a:spLocks noGrp="1"/>
          </p:cNvSpPr>
          <p:nvPr>
            <p:ph type="title"/>
          </p:nvPr>
        </p:nvSpPr>
        <p:spPr>
          <a:xfrm>
            <a:off x="468313" y="0"/>
            <a:ext cx="6840537" cy="1143000"/>
          </a:xfrm>
        </p:spPr>
        <p:txBody>
          <a:bodyPr/>
          <a:lstStyle/>
          <a:p>
            <a:pPr eaLnBrk="1" hangingPunct="1"/>
            <a:r>
              <a:rPr lang="uk-UA" smtClean="0">
                <a:solidFill>
                  <a:srgbClr val="C00000"/>
                </a:solidFill>
              </a:rPr>
              <a:t>Ефективність</a:t>
            </a:r>
            <a:endParaRPr lang="ru-RU" smtClean="0">
              <a:solidFill>
                <a:srgbClr val="C00000"/>
              </a:solidFill>
            </a:endParaRPr>
          </a:p>
        </p:txBody>
      </p:sp>
      <p:sp>
        <p:nvSpPr>
          <p:cNvPr id="44035" name="TextBox 3"/>
          <p:cNvSpPr txBox="1">
            <a:spLocks noChangeArrowheads="1"/>
          </p:cNvSpPr>
          <p:nvPr/>
        </p:nvSpPr>
        <p:spPr bwMode="auto">
          <a:xfrm>
            <a:off x="488950" y="936625"/>
            <a:ext cx="8424863"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uk-UA" sz="2600">
                <a:latin typeface="Calibri" pitchFamily="34" charset="0"/>
              </a:rPr>
              <a:t>	Дослідження показують (2007), що більш прийнятним для сучасних організацій є </a:t>
            </a:r>
            <a:r>
              <a:rPr lang="uk-UA" sz="2600">
                <a:solidFill>
                  <a:srgbClr val="00B050"/>
                </a:solidFill>
                <a:latin typeface="Calibri" pitchFamily="34" charset="0"/>
              </a:rPr>
              <a:t>трансформаційний стиль лідерства, </a:t>
            </a:r>
            <a:r>
              <a:rPr lang="uk-UA" sz="2600">
                <a:latin typeface="Calibri" pitchFamily="34" charset="0"/>
              </a:rPr>
              <a:t>тому жінки є більш ефективними лідерами в таких організаціях.</a:t>
            </a:r>
          </a:p>
          <a:p>
            <a:pPr eaLnBrk="1" hangingPunct="1"/>
            <a:r>
              <a:rPr lang="uk-UA" sz="2600">
                <a:latin typeface="Calibri" pitchFamily="34" charset="0"/>
              </a:rPr>
              <a:t>	Нові дослідження  (2016, </a:t>
            </a:r>
            <a:r>
              <a:rPr lang="en-US" sz="2600">
                <a:latin typeface="Calibri" pitchFamily="34" charset="0"/>
              </a:rPr>
              <a:t>Peterson Institute for International Economics and </a:t>
            </a:r>
            <a:r>
              <a:rPr lang="en-AU" sz="2600">
                <a:latin typeface="Calibri" pitchFamily="34" charset="0"/>
              </a:rPr>
              <a:t>EY</a:t>
            </a:r>
            <a:r>
              <a:rPr lang="uk-UA" sz="2600">
                <a:latin typeface="Calibri" pitchFamily="34" charset="0"/>
              </a:rPr>
              <a:t>, 21000 компаній в 91 країні) показують, що компанії, які мають принаймні </a:t>
            </a:r>
            <a:r>
              <a:rPr lang="uk-UA" sz="2600">
                <a:solidFill>
                  <a:srgbClr val="C00000"/>
                </a:solidFill>
                <a:latin typeface="Calibri" pitchFamily="34" charset="0"/>
              </a:rPr>
              <a:t>30% лідерів-жінок, заробляють на 6% більше</a:t>
            </a:r>
            <a:r>
              <a:rPr lang="uk-UA" sz="2600">
                <a:latin typeface="Calibri" pitchFamily="34" charset="0"/>
              </a:rPr>
              <a:t> ніж компанії, які мають менший відсоток жінок. </a:t>
            </a:r>
          </a:p>
          <a:p>
            <a:pPr eaLnBrk="1" hangingPunct="1"/>
            <a:r>
              <a:rPr lang="uk-UA" sz="2600">
                <a:latin typeface="Calibri" pitchFamily="34" charset="0"/>
              </a:rPr>
              <a:t>	Окремі жінки-лідери не перевищують за продуктивністю окремих чоловіків лідерів, але велика частка жінок на керівних позиціях підвищує сумарну доходність компанії – </a:t>
            </a:r>
            <a:r>
              <a:rPr lang="uk-UA" sz="2600">
                <a:solidFill>
                  <a:srgbClr val="C00000"/>
                </a:solidFill>
                <a:latin typeface="Calibri" pitchFamily="34" charset="0"/>
              </a:rPr>
              <a:t>«ефект трубопроводу».</a:t>
            </a:r>
            <a:r>
              <a:rPr lang="uk-UA" sz="2600">
                <a:latin typeface="Calibri" pitchFamily="34" charset="0"/>
              </a:rPr>
              <a:t> Жінки підвищують інновативність та комплексність рішень.</a:t>
            </a:r>
            <a:endParaRPr lang="ru-RU">
              <a:latin typeface="Calibri" pitchFamily="34" charset="0"/>
            </a:endParaRPr>
          </a:p>
        </p:txBody>
      </p:sp>
      <p:pic>
        <p:nvPicPr>
          <p:cNvPr id="440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588" y="-17463"/>
            <a:ext cx="1835150" cy="1108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Заголовок 1"/>
          <p:cNvSpPr>
            <a:spLocks noGrp="1"/>
          </p:cNvSpPr>
          <p:nvPr>
            <p:ph type="title"/>
          </p:nvPr>
        </p:nvSpPr>
        <p:spPr>
          <a:xfrm>
            <a:off x="0" y="0"/>
            <a:ext cx="4945063" cy="1785938"/>
          </a:xfrm>
        </p:spPr>
        <p:txBody>
          <a:bodyPr/>
          <a:lstStyle/>
          <a:p>
            <a:pPr eaLnBrk="1" hangingPunct="1"/>
            <a:r>
              <a:rPr lang="uk-UA" sz="3600" smtClean="0"/>
              <a:t>Чинник умов, в яких проводилося оцінювання</a:t>
            </a:r>
            <a:endParaRPr lang="ru-RU" sz="3600" smtClean="0"/>
          </a:p>
        </p:txBody>
      </p:sp>
      <p:sp>
        <p:nvSpPr>
          <p:cNvPr id="45059" name="Объект 2"/>
          <p:cNvSpPr>
            <a:spLocks noGrp="1"/>
          </p:cNvSpPr>
          <p:nvPr>
            <p:ph idx="1"/>
          </p:nvPr>
        </p:nvSpPr>
        <p:spPr>
          <a:xfrm>
            <a:off x="468313" y="1916113"/>
            <a:ext cx="8229600" cy="4941887"/>
          </a:xfrm>
        </p:spPr>
        <p:txBody>
          <a:bodyPr/>
          <a:lstStyle/>
          <a:p>
            <a:pPr eaLnBrk="1" hangingPunct="1"/>
            <a:r>
              <a:rPr lang="uk-UA" sz="2400" smtClean="0"/>
              <a:t>Жінки були оцінені нижче, коли вони працювали в середовищі, де панували чоловіки, і коли оцінювачі були чоловіками </a:t>
            </a:r>
            <a:r>
              <a:rPr lang="uk-UA" sz="2400" smtClean="0">
                <a:solidFill>
                  <a:srgbClr val="002060"/>
                </a:solidFill>
              </a:rPr>
              <a:t>(</a:t>
            </a:r>
            <a:r>
              <a:rPr lang="en-US" sz="2400" smtClean="0">
                <a:solidFill>
                  <a:srgbClr val="002060"/>
                </a:solidFill>
              </a:rPr>
              <a:t>Eagly</a:t>
            </a:r>
            <a:r>
              <a:rPr lang="uk-UA" sz="2400" smtClean="0">
                <a:solidFill>
                  <a:srgbClr val="002060"/>
                </a:solidFill>
              </a:rPr>
              <a:t>, </a:t>
            </a:r>
            <a:r>
              <a:rPr lang="en-US" sz="2400" smtClean="0">
                <a:solidFill>
                  <a:srgbClr val="002060"/>
                </a:solidFill>
              </a:rPr>
              <a:t>Makhijani</a:t>
            </a:r>
            <a:r>
              <a:rPr lang="uk-UA" sz="2400" smtClean="0">
                <a:solidFill>
                  <a:srgbClr val="002060"/>
                </a:solidFill>
              </a:rPr>
              <a:t>, &amp; </a:t>
            </a:r>
            <a:r>
              <a:rPr lang="en-US" sz="2400" smtClean="0">
                <a:solidFill>
                  <a:srgbClr val="002060"/>
                </a:solidFill>
              </a:rPr>
              <a:t>Klonsky</a:t>
            </a:r>
            <a:r>
              <a:rPr lang="uk-UA" sz="2400" smtClean="0">
                <a:solidFill>
                  <a:srgbClr val="002060"/>
                </a:solidFill>
              </a:rPr>
              <a:t>, 1992, мета-аналіз)</a:t>
            </a:r>
            <a:r>
              <a:rPr lang="uk-UA" sz="2400" smtClean="0"/>
              <a:t>.</a:t>
            </a:r>
            <a:endParaRPr lang="ru-RU" sz="2400" smtClean="0"/>
          </a:p>
          <a:p>
            <a:pPr eaLnBrk="1" hangingPunct="1"/>
            <a:r>
              <a:rPr lang="uk-UA" sz="2400" smtClean="0"/>
              <a:t>Жінки та чоловіки були більш ефективними в керівних ролях, які співпадають з їх гендером (соціальною статтю).</a:t>
            </a:r>
            <a:endParaRPr lang="ru-RU" sz="2400" smtClean="0"/>
          </a:p>
          <a:p>
            <a:pPr eaLnBrk="1" hangingPunct="1"/>
            <a:r>
              <a:rPr lang="uk-UA" sz="2400" smtClean="0"/>
              <a:t>Зокрема, жінки були менш ефективні, ніж чоловіки на військових посадах;</a:t>
            </a:r>
            <a:endParaRPr lang="ru-RU" sz="2400" smtClean="0"/>
          </a:p>
          <a:p>
            <a:pPr eaLnBrk="1" hangingPunct="1"/>
            <a:r>
              <a:rPr lang="uk-UA" sz="2400" smtClean="0"/>
              <a:t>  Більш ефективні, ніж чоловіки в освіті, уряді та соціальних службах;</a:t>
            </a:r>
            <a:endParaRPr lang="ru-RU" sz="2400" smtClean="0"/>
          </a:p>
          <a:p>
            <a:pPr eaLnBrk="1" hangingPunct="1"/>
            <a:r>
              <a:rPr lang="uk-UA" sz="2400" smtClean="0"/>
              <a:t>  Значно ефективніші, ніж чоловіки, на посадах середнього керівництва,  де високо цінують навички міжособистісного спілкування </a:t>
            </a:r>
            <a:r>
              <a:rPr lang="uk-UA" sz="2400" smtClean="0">
                <a:solidFill>
                  <a:srgbClr val="002060"/>
                </a:solidFill>
              </a:rPr>
              <a:t>(</a:t>
            </a:r>
            <a:r>
              <a:rPr lang="en-US" sz="2400" smtClean="0">
                <a:solidFill>
                  <a:srgbClr val="002060"/>
                </a:solidFill>
              </a:rPr>
              <a:t>Eagly et al</a:t>
            </a:r>
            <a:r>
              <a:rPr lang="uk-UA" sz="2400" smtClean="0">
                <a:solidFill>
                  <a:srgbClr val="002060"/>
                </a:solidFill>
              </a:rPr>
              <a:t>. 1995, мета-аналіз)</a:t>
            </a:r>
            <a:r>
              <a:rPr lang="uk-UA" sz="2400" smtClean="0"/>
              <a:t>.</a:t>
            </a:r>
            <a:endParaRPr lang="ru-RU" sz="2400" smtClean="0"/>
          </a:p>
        </p:txBody>
      </p:sp>
      <p:pic>
        <p:nvPicPr>
          <p:cNvPr id="450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250" y="34925"/>
            <a:ext cx="4198938"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4000500"/>
            <a:ext cx="67627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Заголовок 1"/>
          <p:cNvSpPr>
            <a:spLocks noGrp="1"/>
          </p:cNvSpPr>
          <p:nvPr>
            <p:ph type="title"/>
          </p:nvPr>
        </p:nvSpPr>
        <p:spPr>
          <a:xfrm>
            <a:off x="539750" y="0"/>
            <a:ext cx="8229600" cy="1143000"/>
          </a:xfrm>
        </p:spPr>
        <p:txBody>
          <a:bodyPr/>
          <a:lstStyle/>
          <a:p>
            <a:pPr eaLnBrk="1" hangingPunct="1"/>
            <a:r>
              <a:rPr lang="uk-UA" smtClean="0"/>
              <a:t>Можливі організаційні рішення</a:t>
            </a:r>
            <a:endParaRPr lang="ru-RU" smtClean="0"/>
          </a:p>
        </p:txBody>
      </p:sp>
      <p:sp>
        <p:nvSpPr>
          <p:cNvPr id="3" name="Объект 2"/>
          <p:cNvSpPr>
            <a:spLocks noGrp="1"/>
          </p:cNvSpPr>
          <p:nvPr>
            <p:ph idx="1"/>
          </p:nvPr>
        </p:nvSpPr>
        <p:spPr>
          <a:xfrm>
            <a:off x="457200" y="1052513"/>
            <a:ext cx="8229600" cy="2970212"/>
          </a:xfrm>
        </p:spPr>
        <p:txBody>
          <a:bodyPr rtlCol="0">
            <a:normAutofit fontScale="92500" lnSpcReduction="10000"/>
          </a:bodyPr>
          <a:lstStyle/>
          <a:p>
            <a:pPr marL="0" indent="0" eaLnBrk="1" fontAlgn="auto" hangingPunct="1">
              <a:spcAft>
                <a:spcPts val="0"/>
              </a:spcAft>
              <a:buFont typeface="Arial" pitchFamily="34" charset="0"/>
              <a:buNone/>
              <a:defRPr/>
            </a:pPr>
            <a:r>
              <a:rPr lang="uk-UA" sz="2800" dirty="0" smtClean="0">
                <a:solidFill>
                  <a:srgbClr val="C00000"/>
                </a:solidFill>
              </a:rPr>
              <a:t>Гнучкі умови. </a:t>
            </a:r>
            <a:r>
              <a:rPr lang="uk-UA" sz="2800" dirty="0" smtClean="0"/>
              <a:t>Організації можуть пропонувати більш гнучкий графік для жінок-працівників з дітьми. Компанії з політикою, якою передбачається, що працівники працюватимуть позаурочні години, часто подорожують, схильні будувати «стіну материнства». </a:t>
            </a:r>
            <a:r>
              <a:rPr lang="uk-UA" sz="2800" dirty="0" smtClean="0">
                <a:solidFill>
                  <a:srgbClr val="002060"/>
                </a:solidFill>
              </a:rPr>
              <a:t>Включивши гнучке планування в політику компанії, працівники менш імовірно зустрінуться з дискримінацією у вигляді «материнської стінки».</a:t>
            </a:r>
            <a:endParaRPr lang="uk-UA" sz="2800" dirty="0">
              <a:solidFill>
                <a:srgbClr val="00206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Объект 2"/>
          <p:cNvSpPr>
            <a:spLocks noGrp="1"/>
          </p:cNvSpPr>
          <p:nvPr>
            <p:ph idx="1"/>
          </p:nvPr>
        </p:nvSpPr>
        <p:spPr>
          <a:xfrm>
            <a:off x="323850" y="333375"/>
            <a:ext cx="8569325" cy="4391025"/>
          </a:xfrm>
        </p:spPr>
        <p:txBody>
          <a:bodyPr/>
          <a:lstStyle/>
          <a:p>
            <a:pPr marL="0" indent="0" eaLnBrk="1" hangingPunct="1">
              <a:buFont typeface="Arial" charset="0"/>
              <a:buNone/>
            </a:pPr>
            <a:r>
              <a:rPr lang="uk-UA" sz="2800" smtClean="0">
                <a:solidFill>
                  <a:srgbClr val="00B050"/>
                </a:solidFill>
              </a:rPr>
              <a:t>Заохочення чоловіків до використання політики, орієнтованої на сім'ю. </a:t>
            </a:r>
            <a:r>
              <a:rPr lang="uk-UA" sz="2800" smtClean="0"/>
              <a:t>Незважаючи на те, що організації забезпечують сімейну політику, жінки частіше використовують ці пільги, ніж чоловіки. Проте працюючі матері можуть не бажати брати в них участь, оскільки це може спричинити шкоду достатку та кар’єрі. Один із способів уникнути негативної реакції жінок-працівників - це стимуляція організацій для заохочення чоловіків до участі у політиці, що стосується сім'ї.</a:t>
            </a:r>
          </a:p>
        </p:txBody>
      </p:sp>
      <p:pic>
        <p:nvPicPr>
          <p:cNvPr id="4710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375" y="4248150"/>
            <a:ext cx="3938588"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Объект 2"/>
          <p:cNvSpPr>
            <a:spLocks noGrp="1"/>
          </p:cNvSpPr>
          <p:nvPr>
            <p:ph idx="1"/>
          </p:nvPr>
        </p:nvSpPr>
        <p:spPr>
          <a:xfrm>
            <a:off x="457200" y="188913"/>
            <a:ext cx="8229600" cy="5937250"/>
          </a:xfrm>
        </p:spPr>
        <p:txBody>
          <a:bodyPr/>
          <a:lstStyle/>
          <a:p>
            <a:pPr marL="0" indent="0" eaLnBrk="1" hangingPunct="1">
              <a:buFont typeface="Arial" charset="0"/>
              <a:buNone/>
            </a:pPr>
            <a:r>
              <a:rPr lang="uk-UA" smtClean="0">
                <a:solidFill>
                  <a:schemeClr val="tx2"/>
                </a:solidFill>
              </a:rPr>
              <a:t>Давати жінкам-матерям більше часу, щоб показати свою компетентність. </a:t>
            </a:r>
            <a:r>
              <a:rPr lang="uk-UA" smtClean="0"/>
              <a:t>Організації повинні дозволити працюючим матерям більше часу демонструвати свої навички та вміння досягти успіху в організації. Доступ до політики сім'ї може допомогти цьому.</a:t>
            </a:r>
          </a:p>
        </p:txBody>
      </p:sp>
      <p:pic>
        <p:nvPicPr>
          <p:cNvPr id="481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3344863"/>
            <a:ext cx="525621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p:cNvSpPr>
          <p:nvPr>
            <p:ph type="title"/>
          </p:nvPr>
        </p:nvSpPr>
        <p:spPr>
          <a:xfrm>
            <a:off x="179388" y="274638"/>
            <a:ext cx="5832475" cy="1143000"/>
          </a:xfrm>
        </p:spPr>
        <p:txBody>
          <a:bodyPr/>
          <a:lstStyle/>
          <a:p>
            <a:pPr eaLnBrk="1" hangingPunct="1"/>
            <a:r>
              <a:rPr lang="uk-UA" sz="4000" smtClean="0"/>
              <a:t>Чинники руйнування “скляної стелі”</a:t>
            </a:r>
            <a:endParaRPr lang="ru-RU" sz="4000" smtClean="0"/>
          </a:p>
        </p:txBody>
      </p:sp>
      <p:sp>
        <p:nvSpPr>
          <p:cNvPr id="49155" name="Rectangle 3"/>
          <p:cNvSpPr>
            <a:spLocks noGrp="1"/>
          </p:cNvSpPr>
          <p:nvPr>
            <p:ph type="body" idx="1"/>
          </p:nvPr>
        </p:nvSpPr>
        <p:spPr>
          <a:xfrm>
            <a:off x="457200" y="1989138"/>
            <a:ext cx="8229600" cy="4868862"/>
          </a:xfrm>
        </p:spPr>
        <p:txBody>
          <a:bodyPr/>
          <a:lstStyle/>
          <a:p>
            <a:pPr eaLnBrk="1" hangingPunct="1"/>
            <a:r>
              <a:rPr lang="uk-UA" sz="2800" smtClean="0"/>
              <a:t>Розробка ефективних та допоміжних наставницьких відносин;</a:t>
            </a:r>
          </a:p>
          <a:p>
            <a:pPr eaLnBrk="1" hangingPunct="1"/>
            <a:r>
              <a:rPr lang="uk-UA" sz="2800" smtClean="0">
                <a:solidFill>
                  <a:schemeClr val="accent1"/>
                </a:solidFill>
              </a:rPr>
              <a:t>Високі жіночі здібності до переговорів;</a:t>
            </a:r>
          </a:p>
          <a:p>
            <a:pPr eaLnBrk="1" hangingPunct="1"/>
            <a:r>
              <a:rPr lang="uk-UA" sz="2800" smtClean="0"/>
              <a:t>Ефективність підприємств, що належать жінкам;</a:t>
            </a:r>
          </a:p>
          <a:p>
            <a:pPr eaLnBrk="1" hangingPunct="1"/>
            <a:r>
              <a:rPr lang="uk-UA" sz="2800" smtClean="0">
                <a:solidFill>
                  <a:srgbClr val="008000"/>
                </a:solidFill>
              </a:rPr>
              <a:t>Культура багатьох організацій змінюється;</a:t>
            </a:r>
          </a:p>
          <a:p>
            <a:pPr eaLnBrk="1" hangingPunct="1"/>
            <a:r>
              <a:rPr lang="uk-UA" sz="2800" smtClean="0"/>
              <a:t>Гендерні стереотипи ставляться під сумнів;</a:t>
            </a:r>
          </a:p>
          <a:p>
            <a:pPr eaLnBrk="1" hangingPunct="1"/>
            <a:r>
              <a:rPr lang="uk-UA" sz="2800" smtClean="0">
                <a:solidFill>
                  <a:schemeClr val="accent2"/>
                </a:solidFill>
              </a:rPr>
              <a:t>З’являються організації, що цінують гнучкість працівників та різноманітність топ-менеджерів та лідерів.</a:t>
            </a:r>
            <a:endParaRPr lang="ru-RU" sz="2800" smtClean="0">
              <a:solidFill>
                <a:schemeClr val="accent2"/>
              </a:solidFill>
            </a:endParaRPr>
          </a:p>
        </p:txBody>
      </p:sp>
      <p:pic>
        <p:nvPicPr>
          <p:cNvPr id="491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425" y="0"/>
            <a:ext cx="3203575" cy="179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Заголовок 1"/>
          <p:cNvSpPr>
            <a:spLocks noGrp="1"/>
          </p:cNvSpPr>
          <p:nvPr>
            <p:ph type="title"/>
          </p:nvPr>
        </p:nvSpPr>
        <p:spPr>
          <a:xfrm>
            <a:off x="468313" y="115888"/>
            <a:ext cx="8229600" cy="1143000"/>
          </a:xfrm>
        </p:spPr>
        <p:txBody>
          <a:bodyPr/>
          <a:lstStyle/>
          <a:p>
            <a:pPr eaLnBrk="1" hangingPunct="1"/>
            <a:r>
              <a:rPr lang="uk-UA" smtClean="0"/>
              <a:t>Підсумок</a:t>
            </a:r>
            <a:endParaRPr lang="ru-RU" smtClean="0"/>
          </a:p>
        </p:txBody>
      </p:sp>
      <p:sp>
        <p:nvSpPr>
          <p:cNvPr id="3" name="Объект 2"/>
          <p:cNvSpPr>
            <a:spLocks noGrp="1"/>
          </p:cNvSpPr>
          <p:nvPr>
            <p:ph idx="1"/>
          </p:nvPr>
        </p:nvSpPr>
        <p:spPr>
          <a:xfrm>
            <a:off x="457200" y="1268413"/>
            <a:ext cx="8229600" cy="5589587"/>
          </a:xfrm>
        </p:spPr>
        <p:txBody>
          <a:bodyPr rtlCol="0">
            <a:normAutofit fontScale="77500" lnSpcReduction="20000"/>
          </a:bodyPr>
          <a:lstStyle/>
          <a:p>
            <a:pPr eaLnBrk="1" fontAlgn="auto" hangingPunct="1">
              <a:spcAft>
                <a:spcPts val="0"/>
              </a:spcAft>
              <a:buFont typeface="Arial" pitchFamily="34" charset="0"/>
              <a:buChar char="•"/>
              <a:defRPr/>
            </a:pPr>
            <a:r>
              <a:rPr lang="uk-UA" dirty="0" smtClean="0"/>
              <a:t>Існує суттєва диспропорція у представленості жінок та чоловіків на лідерських позиціях, та, відповідно, у рівні зарплатні;</a:t>
            </a:r>
          </a:p>
          <a:p>
            <a:pPr eaLnBrk="1" fontAlgn="auto" hangingPunct="1">
              <a:spcAft>
                <a:spcPts val="0"/>
              </a:spcAft>
              <a:buFont typeface="Arial" pitchFamily="34" charset="0"/>
              <a:buChar char="•"/>
              <a:defRPr/>
            </a:pPr>
            <a:r>
              <a:rPr lang="uk-UA" dirty="0" smtClean="0">
                <a:solidFill>
                  <a:srgbClr val="C00000"/>
                </a:solidFill>
              </a:rPr>
              <a:t>Механізми, які стосуються утворення даних диспропорцій, отримали назви «скляна стеля», «ескалатор», «ліпка підлога», «штраф за материнство» та «материнська стіна»;</a:t>
            </a:r>
          </a:p>
          <a:p>
            <a:pPr eaLnBrk="1" fontAlgn="auto" hangingPunct="1">
              <a:spcAft>
                <a:spcPts val="0"/>
              </a:spcAft>
              <a:buFont typeface="Arial" pitchFamily="34" charset="0"/>
              <a:buChar char="•"/>
              <a:defRPr/>
            </a:pPr>
            <a:r>
              <a:rPr lang="uk-UA" dirty="0" smtClean="0"/>
              <a:t>Причини, що лежать в основі гендерної диспропорції на лідерських ролях, відносяться до підсвідомої упередженості, соціальних стереотипів, стилю життя та еволюційних </a:t>
            </a:r>
            <a:r>
              <a:rPr lang="uk-UA" dirty="0" err="1" smtClean="0"/>
              <a:t>адаптацій</a:t>
            </a:r>
            <a:r>
              <a:rPr lang="uk-UA" dirty="0" smtClean="0"/>
              <a:t>.</a:t>
            </a:r>
          </a:p>
          <a:p>
            <a:pPr eaLnBrk="1" fontAlgn="auto" hangingPunct="1">
              <a:spcAft>
                <a:spcPts val="0"/>
              </a:spcAft>
              <a:buFont typeface="Arial" pitchFamily="34" charset="0"/>
              <a:buChar char="•"/>
              <a:defRPr/>
            </a:pPr>
            <a:r>
              <a:rPr lang="uk-UA" dirty="0" smtClean="0">
                <a:solidFill>
                  <a:srgbClr val="0070C0"/>
                </a:solidFill>
              </a:rPr>
              <a:t>Жінки більше реалізують трансформаційний тип лідерства, а чоловіки – </a:t>
            </a:r>
            <a:r>
              <a:rPr lang="uk-UA" dirty="0" err="1" smtClean="0">
                <a:solidFill>
                  <a:srgbClr val="0070C0"/>
                </a:solidFill>
              </a:rPr>
              <a:t>транзакційний</a:t>
            </a:r>
            <a:r>
              <a:rPr lang="uk-UA" dirty="0" smtClean="0">
                <a:solidFill>
                  <a:srgbClr val="0070C0"/>
                </a:solidFill>
              </a:rPr>
              <a:t> та </a:t>
            </a:r>
            <a:r>
              <a:rPr lang="uk-UA" dirty="0" err="1" smtClean="0">
                <a:solidFill>
                  <a:srgbClr val="0070C0"/>
                </a:solidFill>
              </a:rPr>
              <a:t>потуральний</a:t>
            </a:r>
            <a:r>
              <a:rPr lang="uk-UA" dirty="0" smtClean="0">
                <a:solidFill>
                  <a:srgbClr val="0070C0"/>
                </a:solidFill>
              </a:rPr>
              <a:t>. Також жінки більше використовують делегування повноважень. Значна частка жінок в компаніях підвищує доходність компанії.</a:t>
            </a:r>
            <a:endParaRPr lang="uk-UA" dirty="0">
              <a:solidFill>
                <a:srgbClr val="0070C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AutoShape 1"/>
          <p:cNvSpPr>
            <a:spLocks noChangeArrowheads="1"/>
          </p:cNvSpPr>
          <p:nvPr/>
        </p:nvSpPr>
        <p:spPr bwMode="auto">
          <a:xfrm>
            <a:off x="327025" y="2351088"/>
            <a:ext cx="8413750" cy="1681162"/>
          </a:xfrm>
          <a:custGeom>
            <a:avLst/>
            <a:gdLst>
              <a:gd name="T0" fmla="*/ 2147483647 w 25766"/>
              <a:gd name="T1" fmla="*/ 2147483647 h 5145"/>
              <a:gd name="T2" fmla="*/ 2147483647 w 25766"/>
              <a:gd name="T3" fmla="*/ 2147483647 h 5145"/>
              <a:gd name="T4" fmla="*/ 0 w 25766"/>
              <a:gd name="T5" fmla="*/ 2147483647 h 5145"/>
              <a:gd name="T6" fmla="*/ 2147483647 w 25766"/>
              <a:gd name="T7" fmla="*/ 0 h 5145"/>
              <a:gd name="T8" fmla="*/ 0 60000 65536"/>
              <a:gd name="T9" fmla="*/ 5898240 60000 65536"/>
              <a:gd name="T10" fmla="*/ 11796480 60000 65536"/>
              <a:gd name="T11" fmla="*/ 17694720 60000 65536"/>
              <a:gd name="T12" fmla="*/ 0 w 25766"/>
              <a:gd name="T13" fmla="*/ 0 h 5145"/>
              <a:gd name="T14" fmla="*/ 25766 w 25766"/>
              <a:gd name="T15" fmla="*/ 5145 h 5145"/>
            </a:gdLst>
            <a:ahLst/>
            <a:cxnLst>
              <a:cxn ang="T8">
                <a:pos x="T0" y="T1"/>
              </a:cxn>
              <a:cxn ang="T9">
                <a:pos x="T2" y="T3"/>
              </a:cxn>
              <a:cxn ang="T10">
                <a:pos x="T4" y="T5"/>
              </a:cxn>
              <a:cxn ang="T11">
                <a:pos x="T6" y="T7"/>
              </a:cxn>
            </a:cxnLst>
            <a:rect l="T12" t="T13" r="T14" b="T15"/>
            <a:pathLst>
              <a:path w="25766" h="5145">
                <a:moveTo>
                  <a:pt x="0" y="0"/>
                </a:moveTo>
                <a:lnTo>
                  <a:pt x="25766" y="0"/>
                </a:lnTo>
                <a:lnTo>
                  <a:pt x="25766" y="5145"/>
                </a:lnTo>
                <a:lnTo>
                  <a:pt x="0" y="5145"/>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28" tIns="40764" rIns="81528" bIns="40764"/>
          <a:lstStyle/>
          <a:p>
            <a:pPr defTabSz="403225" hangingPunct="0">
              <a:buSzPct val="100000"/>
              <a:tabLst>
                <a:tab pos="0" algn="l"/>
                <a:tab pos="401638" algn="l"/>
                <a:tab pos="809625" algn="l"/>
                <a:tab pos="1217613" algn="l"/>
                <a:tab pos="1624013" algn="l"/>
                <a:tab pos="2030413" algn="l"/>
                <a:tab pos="2438400" algn="l"/>
                <a:tab pos="2846388" algn="l"/>
                <a:tab pos="3252788" algn="l"/>
                <a:tab pos="3657600" algn="l"/>
                <a:tab pos="4065588" algn="l"/>
                <a:tab pos="4473575" algn="l"/>
                <a:tab pos="4879975" algn="l"/>
                <a:tab pos="5286375" algn="l"/>
                <a:tab pos="5694363" algn="l"/>
                <a:tab pos="6102350" algn="l"/>
                <a:tab pos="6508750" algn="l"/>
                <a:tab pos="6915150" algn="l"/>
                <a:tab pos="7321550" algn="l"/>
                <a:tab pos="7727950" algn="l"/>
                <a:tab pos="8135938" algn="l"/>
                <a:tab pos="8137525" algn="l"/>
              </a:tabLst>
            </a:pPr>
            <a:endParaRPr lang="uk-UA">
              <a:solidFill>
                <a:srgbClr val="000000"/>
              </a:solidFill>
              <a:latin typeface="Calibri" pitchFamily="34" charset="0"/>
            </a:endParaRPr>
          </a:p>
          <a:p>
            <a:pPr defTabSz="403225" hangingPunct="0">
              <a:buSzPct val="100000"/>
              <a:tabLst>
                <a:tab pos="0" algn="l"/>
                <a:tab pos="401638" algn="l"/>
                <a:tab pos="809625" algn="l"/>
                <a:tab pos="1217613" algn="l"/>
                <a:tab pos="1624013" algn="l"/>
                <a:tab pos="2030413" algn="l"/>
                <a:tab pos="2438400" algn="l"/>
                <a:tab pos="2846388" algn="l"/>
                <a:tab pos="3252788" algn="l"/>
                <a:tab pos="3657600" algn="l"/>
                <a:tab pos="4065588" algn="l"/>
                <a:tab pos="4473575" algn="l"/>
                <a:tab pos="4879975" algn="l"/>
                <a:tab pos="5286375" algn="l"/>
                <a:tab pos="5694363" algn="l"/>
                <a:tab pos="6102350" algn="l"/>
                <a:tab pos="6508750" algn="l"/>
                <a:tab pos="6915150" algn="l"/>
                <a:tab pos="7321550" algn="l"/>
                <a:tab pos="7727950" algn="l"/>
                <a:tab pos="8135938" algn="l"/>
                <a:tab pos="8137525" algn="l"/>
              </a:tabLst>
            </a:pPr>
            <a:endParaRPr lang="uk-UA">
              <a:solidFill>
                <a:srgbClr val="000000"/>
              </a:solidFill>
              <a:latin typeface="Calibri" pitchFamily="34" charset="0"/>
            </a:endParaRPr>
          </a:p>
        </p:txBody>
      </p:sp>
      <p:sp>
        <p:nvSpPr>
          <p:cNvPr id="51203" name="AutoShape 4"/>
          <p:cNvSpPr>
            <a:spLocks noChangeArrowheads="1"/>
          </p:cNvSpPr>
          <p:nvPr/>
        </p:nvSpPr>
        <p:spPr bwMode="auto">
          <a:xfrm>
            <a:off x="457200" y="1604963"/>
            <a:ext cx="8228013" cy="3975100"/>
          </a:xfrm>
          <a:custGeom>
            <a:avLst/>
            <a:gdLst>
              <a:gd name="T0" fmla="*/ 2147483647 w 25197"/>
              <a:gd name="T1" fmla="*/ 2147483647 h 12177"/>
              <a:gd name="T2" fmla="*/ 2147483647 w 25197"/>
              <a:gd name="T3" fmla="*/ 2147483647 h 12177"/>
              <a:gd name="T4" fmla="*/ 0 w 25197"/>
              <a:gd name="T5" fmla="*/ 2147483647 h 12177"/>
              <a:gd name="T6" fmla="*/ 2147483647 w 25197"/>
              <a:gd name="T7" fmla="*/ 0 h 12177"/>
              <a:gd name="T8" fmla="*/ 0 60000 65536"/>
              <a:gd name="T9" fmla="*/ 5898240 60000 65536"/>
              <a:gd name="T10" fmla="*/ 11796480 60000 65536"/>
              <a:gd name="T11" fmla="*/ 17694720 60000 65536"/>
              <a:gd name="T12" fmla="*/ 0 w 25197"/>
              <a:gd name="T13" fmla="*/ 0 h 12177"/>
              <a:gd name="T14" fmla="*/ 25197 w 25197"/>
              <a:gd name="T15" fmla="*/ 12177 h 12177"/>
            </a:gdLst>
            <a:ahLst/>
            <a:cxnLst>
              <a:cxn ang="T8">
                <a:pos x="T0" y="T1"/>
              </a:cxn>
              <a:cxn ang="T9">
                <a:pos x="T2" y="T3"/>
              </a:cxn>
              <a:cxn ang="T10">
                <a:pos x="T4" y="T5"/>
              </a:cxn>
              <a:cxn ang="T11">
                <a:pos x="T6" y="T7"/>
              </a:cxn>
            </a:cxnLst>
            <a:rect l="T12" t="T13" r="T14" b="T15"/>
            <a:pathLst>
              <a:path w="25197" h="12177">
                <a:moveTo>
                  <a:pt x="0" y="0"/>
                </a:moveTo>
                <a:lnTo>
                  <a:pt x="25197" y="0"/>
                </a:lnTo>
                <a:lnTo>
                  <a:pt x="25197" y="12177"/>
                </a:lnTo>
                <a:lnTo>
                  <a:pt x="0" y="12177"/>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832" tIns="41416" rIns="82832" bIns="41416" anchor="ctr"/>
          <a:lstStyle/>
          <a:p>
            <a:endParaRPr lang="uk-UA"/>
          </a:p>
        </p:txBody>
      </p:sp>
      <p:sp>
        <p:nvSpPr>
          <p:cNvPr id="51204" name="Text Box 5"/>
          <p:cNvSpPr txBox="1">
            <a:spLocks noChangeArrowheads="1"/>
          </p:cNvSpPr>
          <p:nvPr/>
        </p:nvSpPr>
        <p:spPr bwMode="auto">
          <a:xfrm>
            <a:off x="260350" y="914400"/>
            <a:ext cx="8686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28" tIns="40764" rIns="81528" bIns="40764" anchor="ctr"/>
          <a:lstStyle>
            <a:lvl1pPr defTabSz="446088" eaLnBrk="0" hangingPunct="0">
              <a:tabLst>
                <a:tab pos="0" algn="l"/>
                <a:tab pos="444500" algn="l"/>
                <a:tab pos="893763" algn="l"/>
                <a:tab pos="1343025" algn="l"/>
                <a:tab pos="1790700" algn="l"/>
                <a:tab pos="2239963" algn="l"/>
                <a:tab pos="2689225" algn="l"/>
                <a:tab pos="3138488" algn="l"/>
                <a:tab pos="3586163" algn="l"/>
                <a:tab pos="4033838" algn="l"/>
                <a:tab pos="4483100" algn="l"/>
                <a:tab pos="4932363" algn="l"/>
                <a:tab pos="5380038" algn="l"/>
                <a:tab pos="5829300" algn="l"/>
                <a:tab pos="6278563" algn="l"/>
                <a:tab pos="6727825" algn="l"/>
                <a:tab pos="7175500" algn="l"/>
                <a:tab pos="7624763" algn="l"/>
                <a:tab pos="8072438" algn="l"/>
                <a:tab pos="8520113" algn="l"/>
                <a:tab pos="8969375" algn="l"/>
                <a:tab pos="8970963" algn="l"/>
                <a:tab pos="9420225" algn="l"/>
              </a:tabLst>
              <a:defRPr>
                <a:solidFill>
                  <a:schemeClr val="tx1"/>
                </a:solidFill>
                <a:latin typeface="Arial" charset="0"/>
              </a:defRPr>
            </a:lvl1pPr>
            <a:lvl2pPr marL="742950" indent="-285750" defTabSz="446088" eaLnBrk="0" hangingPunct="0">
              <a:tabLst>
                <a:tab pos="0" algn="l"/>
                <a:tab pos="444500" algn="l"/>
                <a:tab pos="893763" algn="l"/>
                <a:tab pos="1343025" algn="l"/>
                <a:tab pos="1790700" algn="l"/>
                <a:tab pos="2239963" algn="l"/>
                <a:tab pos="2689225" algn="l"/>
                <a:tab pos="3138488" algn="l"/>
                <a:tab pos="3586163" algn="l"/>
                <a:tab pos="4033838" algn="l"/>
                <a:tab pos="4483100" algn="l"/>
                <a:tab pos="4932363" algn="l"/>
                <a:tab pos="5380038" algn="l"/>
                <a:tab pos="5829300" algn="l"/>
                <a:tab pos="6278563" algn="l"/>
                <a:tab pos="6727825" algn="l"/>
                <a:tab pos="7175500" algn="l"/>
                <a:tab pos="7624763" algn="l"/>
                <a:tab pos="8072438" algn="l"/>
                <a:tab pos="8520113" algn="l"/>
                <a:tab pos="8969375" algn="l"/>
                <a:tab pos="8970963" algn="l"/>
                <a:tab pos="9420225" algn="l"/>
              </a:tabLst>
              <a:defRPr>
                <a:solidFill>
                  <a:schemeClr val="tx1"/>
                </a:solidFill>
                <a:latin typeface="Arial" charset="0"/>
              </a:defRPr>
            </a:lvl2pPr>
            <a:lvl3pPr marL="1143000" indent="-228600" defTabSz="446088" eaLnBrk="0" hangingPunct="0">
              <a:tabLst>
                <a:tab pos="0" algn="l"/>
                <a:tab pos="444500" algn="l"/>
                <a:tab pos="893763" algn="l"/>
                <a:tab pos="1343025" algn="l"/>
                <a:tab pos="1790700" algn="l"/>
                <a:tab pos="2239963" algn="l"/>
                <a:tab pos="2689225" algn="l"/>
                <a:tab pos="3138488" algn="l"/>
                <a:tab pos="3586163" algn="l"/>
                <a:tab pos="4033838" algn="l"/>
                <a:tab pos="4483100" algn="l"/>
                <a:tab pos="4932363" algn="l"/>
                <a:tab pos="5380038" algn="l"/>
                <a:tab pos="5829300" algn="l"/>
                <a:tab pos="6278563" algn="l"/>
                <a:tab pos="6727825" algn="l"/>
                <a:tab pos="7175500" algn="l"/>
                <a:tab pos="7624763" algn="l"/>
                <a:tab pos="8072438" algn="l"/>
                <a:tab pos="8520113" algn="l"/>
                <a:tab pos="8969375" algn="l"/>
                <a:tab pos="8970963" algn="l"/>
                <a:tab pos="9420225" algn="l"/>
              </a:tabLst>
              <a:defRPr>
                <a:solidFill>
                  <a:schemeClr val="tx1"/>
                </a:solidFill>
                <a:latin typeface="Arial" charset="0"/>
              </a:defRPr>
            </a:lvl3pPr>
            <a:lvl4pPr marL="1600200" indent="-228600" defTabSz="446088" eaLnBrk="0" hangingPunct="0">
              <a:tabLst>
                <a:tab pos="0" algn="l"/>
                <a:tab pos="444500" algn="l"/>
                <a:tab pos="893763" algn="l"/>
                <a:tab pos="1343025" algn="l"/>
                <a:tab pos="1790700" algn="l"/>
                <a:tab pos="2239963" algn="l"/>
                <a:tab pos="2689225" algn="l"/>
                <a:tab pos="3138488" algn="l"/>
                <a:tab pos="3586163" algn="l"/>
                <a:tab pos="4033838" algn="l"/>
                <a:tab pos="4483100" algn="l"/>
                <a:tab pos="4932363" algn="l"/>
                <a:tab pos="5380038" algn="l"/>
                <a:tab pos="5829300" algn="l"/>
                <a:tab pos="6278563" algn="l"/>
                <a:tab pos="6727825" algn="l"/>
                <a:tab pos="7175500" algn="l"/>
                <a:tab pos="7624763" algn="l"/>
                <a:tab pos="8072438" algn="l"/>
                <a:tab pos="8520113" algn="l"/>
                <a:tab pos="8969375" algn="l"/>
                <a:tab pos="8970963" algn="l"/>
                <a:tab pos="9420225" algn="l"/>
              </a:tabLst>
              <a:defRPr>
                <a:solidFill>
                  <a:schemeClr val="tx1"/>
                </a:solidFill>
                <a:latin typeface="Arial" charset="0"/>
              </a:defRPr>
            </a:lvl4pPr>
            <a:lvl5pPr marL="2057400" indent="-228600" defTabSz="446088" eaLnBrk="0" hangingPunct="0">
              <a:tabLst>
                <a:tab pos="0" algn="l"/>
                <a:tab pos="444500" algn="l"/>
                <a:tab pos="893763" algn="l"/>
                <a:tab pos="1343025" algn="l"/>
                <a:tab pos="1790700" algn="l"/>
                <a:tab pos="2239963" algn="l"/>
                <a:tab pos="2689225" algn="l"/>
                <a:tab pos="3138488" algn="l"/>
                <a:tab pos="3586163" algn="l"/>
                <a:tab pos="4033838" algn="l"/>
                <a:tab pos="4483100" algn="l"/>
                <a:tab pos="4932363" algn="l"/>
                <a:tab pos="5380038" algn="l"/>
                <a:tab pos="5829300" algn="l"/>
                <a:tab pos="6278563" algn="l"/>
                <a:tab pos="6727825" algn="l"/>
                <a:tab pos="7175500" algn="l"/>
                <a:tab pos="7624763" algn="l"/>
                <a:tab pos="8072438" algn="l"/>
                <a:tab pos="8520113" algn="l"/>
                <a:tab pos="8969375" algn="l"/>
                <a:tab pos="8970963" algn="l"/>
                <a:tab pos="9420225" algn="l"/>
              </a:tabLst>
              <a:defRPr>
                <a:solidFill>
                  <a:schemeClr val="tx1"/>
                </a:solidFill>
                <a:latin typeface="Arial" charset="0"/>
              </a:defRPr>
            </a:lvl5pPr>
            <a:lvl6pPr marL="2514600" indent="-228600" defTabSz="446088" eaLnBrk="0" fontAlgn="base" hangingPunct="0">
              <a:spcBef>
                <a:spcPct val="0"/>
              </a:spcBef>
              <a:spcAft>
                <a:spcPct val="0"/>
              </a:spcAft>
              <a:tabLst>
                <a:tab pos="0" algn="l"/>
                <a:tab pos="444500" algn="l"/>
                <a:tab pos="893763" algn="l"/>
                <a:tab pos="1343025" algn="l"/>
                <a:tab pos="1790700" algn="l"/>
                <a:tab pos="2239963" algn="l"/>
                <a:tab pos="2689225" algn="l"/>
                <a:tab pos="3138488" algn="l"/>
                <a:tab pos="3586163" algn="l"/>
                <a:tab pos="4033838" algn="l"/>
                <a:tab pos="4483100" algn="l"/>
                <a:tab pos="4932363" algn="l"/>
                <a:tab pos="5380038" algn="l"/>
                <a:tab pos="5829300" algn="l"/>
                <a:tab pos="6278563" algn="l"/>
                <a:tab pos="6727825" algn="l"/>
                <a:tab pos="7175500" algn="l"/>
                <a:tab pos="7624763" algn="l"/>
                <a:tab pos="8072438" algn="l"/>
                <a:tab pos="8520113" algn="l"/>
                <a:tab pos="8969375" algn="l"/>
                <a:tab pos="8970963" algn="l"/>
                <a:tab pos="9420225" algn="l"/>
              </a:tabLst>
              <a:defRPr>
                <a:solidFill>
                  <a:schemeClr val="tx1"/>
                </a:solidFill>
                <a:latin typeface="Arial" charset="0"/>
              </a:defRPr>
            </a:lvl6pPr>
            <a:lvl7pPr marL="2971800" indent="-228600" defTabSz="446088" eaLnBrk="0" fontAlgn="base" hangingPunct="0">
              <a:spcBef>
                <a:spcPct val="0"/>
              </a:spcBef>
              <a:spcAft>
                <a:spcPct val="0"/>
              </a:spcAft>
              <a:tabLst>
                <a:tab pos="0" algn="l"/>
                <a:tab pos="444500" algn="l"/>
                <a:tab pos="893763" algn="l"/>
                <a:tab pos="1343025" algn="l"/>
                <a:tab pos="1790700" algn="l"/>
                <a:tab pos="2239963" algn="l"/>
                <a:tab pos="2689225" algn="l"/>
                <a:tab pos="3138488" algn="l"/>
                <a:tab pos="3586163" algn="l"/>
                <a:tab pos="4033838" algn="l"/>
                <a:tab pos="4483100" algn="l"/>
                <a:tab pos="4932363" algn="l"/>
                <a:tab pos="5380038" algn="l"/>
                <a:tab pos="5829300" algn="l"/>
                <a:tab pos="6278563" algn="l"/>
                <a:tab pos="6727825" algn="l"/>
                <a:tab pos="7175500" algn="l"/>
                <a:tab pos="7624763" algn="l"/>
                <a:tab pos="8072438" algn="l"/>
                <a:tab pos="8520113" algn="l"/>
                <a:tab pos="8969375" algn="l"/>
                <a:tab pos="8970963" algn="l"/>
                <a:tab pos="9420225" algn="l"/>
              </a:tabLst>
              <a:defRPr>
                <a:solidFill>
                  <a:schemeClr val="tx1"/>
                </a:solidFill>
                <a:latin typeface="Arial" charset="0"/>
              </a:defRPr>
            </a:lvl7pPr>
            <a:lvl8pPr marL="3429000" indent="-228600" defTabSz="446088" eaLnBrk="0" fontAlgn="base" hangingPunct="0">
              <a:spcBef>
                <a:spcPct val="0"/>
              </a:spcBef>
              <a:spcAft>
                <a:spcPct val="0"/>
              </a:spcAft>
              <a:tabLst>
                <a:tab pos="0" algn="l"/>
                <a:tab pos="444500" algn="l"/>
                <a:tab pos="893763" algn="l"/>
                <a:tab pos="1343025" algn="l"/>
                <a:tab pos="1790700" algn="l"/>
                <a:tab pos="2239963" algn="l"/>
                <a:tab pos="2689225" algn="l"/>
                <a:tab pos="3138488" algn="l"/>
                <a:tab pos="3586163" algn="l"/>
                <a:tab pos="4033838" algn="l"/>
                <a:tab pos="4483100" algn="l"/>
                <a:tab pos="4932363" algn="l"/>
                <a:tab pos="5380038" algn="l"/>
                <a:tab pos="5829300" algn="l"/>
                <a:tab pos="6278563" algn="l"/>
                <a:tab pos="6727825" algn="l"/>
                <a:tab pos="7175500" algn="l"/>
                <a:tab pos="7624763" algn="l"/>
                <a:tab pos="8072438" algn="l"/>
                <a:tab pos="8520113" algn="l"/>
                <a:tab pos="8969375" algn="l"/>
                <a:tab pos="8970963" algn="l"/>
                <a:tab pos="9420225" algn="l"/>
              </a:tabLst>
              <a:defRPr>
                <a:solidFill>
                  <a:schemeClr val="tx1"/>
                </a:solidFill>
                <a:latin typeface="Arial" charset="0"/>
              </a:defRPr>
            </a:lvl8pPr>
            <a:lvl9pPr marL="3886200" indent="-228600" defTabSz="446088" eaLnBrk="0" fontAlgn="base" hangingPunct="0">
              <a:spcBef>
                <a:spcPct val="0"/>
              </a:spcBef>
              <a:spcAft>
                <a:spcPct val="0"/>
              </a:spcAft>
              <a:tabLst>
                <a:tab pos="0" algn="l"/>
                <a:tab pos="444500" algn="l"/>
                <a:tab pos="893763" algn="l"/>
                <a:tab pos="1343025" algn="l"/>
                <a:tab pos="1790700" algn="l"/>
                <a:tab pos="2239963" algn="l"/>
                <a:tab pos="2689225" algn="l"/>
                <a:tab pos="3138488" algn="l"/>
                <a:tab pos="3586163" algn="l"/>
                <a:tab pos="4033838" algn="l"/>
                <a:tab pos="4483100" algn="l"/>
                <a:tab pos="4932363" algn="l"/>
                <a:tab pos="5380038" algn="l"/>
                <a:tab pos="5829300" algn="l"/>
                <a:tab pos="6278563" algn="l"/>
                <a:tab pos="6727825" algn="l"/>
                <a:tab pos="7175500" algn="l"/>
                <a:tab pos="7624763" algn="l"/>
                <a:tab pos="8072438" algn="l"/>
                <a:tab pos="8520113" algn="l"/>
                <a:tab pos="8969375" algn="l"/>
                <a:tab pos="8970963" algn="l"/>
                <a:tab pos="9420225" algn="l"/>
              </a:tabLst>
              <a:defRPr>
                <a:solidFill>
                  <a:schemeClr val="tx1"/>
                </a:solidFill>
                <a:latin typeface="Arial" charset="0"/>
              </a:defRPr>
            </a:lvl9pPr>
          </a:lstStyle>
          <a:p>
            <a:pPr algn="ctr" eaLnBrk="1">
              <a:lnSpc>
                <a:spcPct val="104000"/>
              </a:lnSpc>
              <a:buSzPct val="100000"/>
              <a:buFont typeface="Times New Roman" pitchFamily="18" charset="0"/>
              <a:buNone/>
            </a:pPr>
            <a:endParaRPr lang="en-US" sz="4000" b="1">
              <a:solidFill>
                <a:srgbClr val="000000"/>
              </a:solidFill>
              <a:latin typeface="Trebuchet MS" pitchFamily="34" charset="0"/>
              <a:ea typeface="Microsoft YaHei" pitchFamily="34" charset="-122"/>
            </a:endParaRPr>
          </a:p>
          <a:p>
            <a:pPr algn="ctr" eaLnBrk="1">
              <a:lnSpc>
                <a:spcPct val="104000"/>
              </a:lnSpc>
              <a:buSzPct val="100000"/>
              <a:buFont typeface="Times New Roman" pitchFamily="18" charset="0"/>
              <a:buNone/>
            </a:pPr>
            <a:endParaRPr lang="en-US" sz="4000" b="1">
              <a:solidFill>
                <a:srgbClr val="000000"/>
              </a:solidFill>
              <a:latin typeface="Trebuchet MS" pitchFamily="34" charset="0"/>
              <a:ea typeface="Microsoft YaHei" pitchFamily="34" charset="-122"/>
            </a:endParaRPr>
          </a:p>
          <a:p>
            <a:pPr algn="ctr" eaLnBrk="1">
              <a:lnSpc>
                <a:spcPct val="104000"/>
              </a:lnSpc>
              <a:buSzPct val="100000"/>
              <a:buFont typeface="Times New Roman" pitchFamily="18" charset="0"/>
              <a:buNone/>
            </a:pPr>
            <a:endParaRPr lang="en-US" sz="4000" b="1">
              <a:solidFill>
                <a:srgbClr val="000000"/>
              </a:solidFill>
              <a:latin typeface="Trebuchet MS" pitchFamily="34" charset="0"/>
              <a:ea typeface="Microsoft YaHei" pitchFamily="34" charset="-122"/>
            </a:endParaRPr>
          </a:p>
          <a:p>
            <a:pPr algn="ctr" eaLnBrk="1">
              <a:lnSpc>
                <a:spcPct val="104000"/>
              </a:lnSpc>
              <a:buSzPct val="100000"/>
              <a:buFont typeface="Times New Roman" pitchFamily="18" charset="0"/>
              <a:buNone/>
            </a:pPr>
            <a:endParaRPr lang="en-US" sz="4000" b="1">
              <a:solidFill>
                <a:srgbClr val="000000"/>
              </a:solidFill>
              <a:latin typeface="Trebuchet MS" pitchFamily="34" charset="0"/>
              <a:ea typeface="Microsoft YaHei" pitchFamily="34" charset="-122"/>
            </a:endParaRPr>
          </a:p>
          <a:p>
            <a:pPr algn="ctr" eaLnBrk="1">
              <a:lnSpc>
                <a:spcPct val="104000"/>
              </a:lnSpc>
              <a:buSzPct val="100000"/>
              <a:buFont typeface="Times New Roman" pitchFamily="18" charset="0"/>
              <a:buNone/>
            </a:pPr>
            <a:endParaRPr lang="en-US" sz="4000" b="1">
              <a:solidFill>
                <a:srgbClr val="000000"/>
              </a:solidFill>
              <a:latin typeface="Trebuchet MS" pitchFamily="34" charset="0"/>
              <a:ea typeface="Microsoft YaHei" pitchFamily="34" charset="-122"/>
            </a:endParaRPr>
          </a:p>
          <a:p>
            <a:pPr algn="r" eaLnBrk="1">
              <a:lnSpc>
                <a:spcPct val="104000"/>
              </a:lnSpc>
              <a:buSzPct val="100000"/>
              <a:buFont typeface="Times New Roman" pitchFamily="18" charset="0"/>
              <a:buNone/>
            </a:pPr>
            <a:r>
              <a:rPr lang="uk-UA" sz="4400" b="1">
                <a:solidFill>
                  <a:srgbClr val="000000"/>
                </a:solidFill>
                <a:latin typeface="Trebuchet MS" pitchFamily="34" charset="0"/>
                <a:ea typeface="Microsoft YaHei" pitchFamily="34" charset="-122"/>
              </a:rPr>
              <a:t>Питання</a:t>
            </a:r>
            <a:r>
              <a:rPr lang="en-US" sz="4400" b="1">
                <a:solidFill>
                  <a:srgbClr val="000000"/>
                </a:solidFill>
                <a:latin typeface="Trebuchet MS" pitchFamily="34" charset="0"/>
                <a:ea typeface="Microsoft YaHei" pitchFamily="34" charset="-122"/>
              </a:rPr>
              <a:t>?</a:t>
            </a:r>
          </a:p>
          <a:p>
            <a:pPr algn="ctr" eaLnBrk="1">
              <a:lnSpc>
                <a:spcPct val="104000"/>
              </a:lnSpc>
              <a:buSzPct val="100000"/>
              <a:buFont typeface="Times New Roman" pitchFamily="18" charset="0"/>
              <a:buNone/>
            </a:pPr>
            <a:endParaRPr lang="en-US" sz="4000" b="1">
              <a:solidFill>
                <a:srgbClr val="000000"/>
              </a:solidFill>
              <a:latin typeface="Trebuchet MS" pitchFamily="34" charset="0"/>
              <a:ea typeface="Microsoft YaHei" pitchFamily="34" charset="-122"/>
            </a:endParaRPr>
          </a:p>
        </p:txBody>
      </p:sp>
      <p:pic>
        <p:nvPicPr>
          <p:cNvPr id="51205" name="Picture 8" descr="ANd9GcRbWIqqq-Y7xD4gBnmbN2CcvkFMJIaG6j5iE6I1qMAb-sjv8mvt6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66763"/>
            <a:ext cx="5614988"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6850"/>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Заголовок 1"/>
          <p:cNvSpPr>
            <a:spLocks noGrp="1"/>
          </p:cNvSpPr>
          <p:nvPr>
            <p:ph type="title" idx="4294967295"/>
          </p:nvPr>
        </p:nvSpPr>
        <p:spPr>
          <a:xfrm>
            <a:off x="719138" y="358775"/>
            <a:ext cx="8010525" cy="1566863"/>
          </a:xfrm>
        </p:spPr>
        <p:txBody>
          <a:bodyPr lIns="91301" tIns="45653" rIns="91301" bIns="45653" rtlCol="0">
            <a:normAutofit fontScale="90000"/>
          </a:bodyPr>
          <a:lstStyle/>
          <a:p>
            <a:pPr eaLnBrk="1" fontAlgn="auto" hangingPunct="1">
              <a:spcAft>
                <a:spcPts val="0"/>
              </a:spcAft>
              <a:defRPr/>
            </a:pPr>
            <a:r>
              <a:rPr lang="uk-UA" sz="5400" b="1"/>
              <a:t>Дякую за вашу увагу та активність</a:t>
            </a:r>
            <a:r>
              <a:rPr lang="en-US" sz="5400" b="1"/>
              <a:t>!</a:t>
            </a:r>
            <a:endParaRPr lang="ru-RU" sz="5400" b="1"/>
          </a:p>
        </p:txBody>
      </p:sp>
      <p:pic>
        <p:nvPicPr>
          <p:cNvPr id="522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2106613"/>
            <a:ext cx="6965950"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Заголовок 1"/>
          <p:cNvSpPr>
            <a:spLocks noGrp="1"/>
          </p:cNvSpPr>
          <p:nvPr>
            <p:ph type="title"/>
          </p:nvPr>
        </p:nvSpPr>
        <p:spPr>
          <a:xfrm>
            <a:off x="323850" y="2492375"/>
            <a:ext cx="8229600" cy="1143000"/>
          </a:xfrm>
        </p:spPr>
        <p:txBody>
          <a:bodyPr/>
          <a:lstStyle/>
          <a:p>
            <a:pPr eaLnBrk="1" hangingPunct="1"/>
            <a:r>
              <a:rPr lang="uk-UA" b="1" smtClean="0">
                <a:solidFill>
                  <a:srgbClr val="7030A0"/>
                </a:solidFill>
              </a:rPr>
              <a:t>Порівняння зарплат жінок та чоловіків</a:t>
            </a:r>
            <a:endParaRPr lang="ru-RU" b="1" smtClean="0">
              <a:solidFill>
                <a:srgbClr val="7030A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Объект 2"/>
          <p:cNvSpPr>
            <a:spLocks noGrp="1"/>
          </p:cNvSpPr>
          <p:nvPr>
            <p:ph idx="1"/>
          </p:nvPr>
        </p:nvSpPr>
        <p:spPr/>
        <p:txBody>
          <a:bodyPr/>
          <a:lstStyle/>
          <a:p>
            <a:pPr eaLnBrk="1" hangingPunct="1"/>
            <a:endParaRPr lang="uk-UA" smtClean="0"/>
          </a:p>
        </p:txBody>
      </p:sp>
      <p:pic>
        <p:nvPicPr>
          <p:cNvPr id="81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69850"/>
            <a:ext cx="9036050" cy="676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0113" y="765175"/>
            <a:ext cx="7772400" cy="2225675"/>
          </a:xfrm>
        </p:spPr>
        <p:txBody>
          <a:bodyPr rtlCol="0">
            <a:normAutofit/>
          </a:bodyPr>
          <a:lstStyle/>
          <a:p>
            <a:pPr eaLnBrk="1" fontAlgn="auto" hangingPunct="1">
              <a:spcAft>
                <a:spcPts val="0"/>
              </a:spcAft>
              <a:defRPr/>
            </a:pPr>
            <a:r>
              <a:rPr lang="uk-UA" dirty="0" smtClean="0">
                <a:solidFill>
                  <a:srgbClr val="7030A0"/>
                </a:solidFill>
              </a:rPr>
              <a:t>Причини меншої представленості  жінок на керівних позиціях </a:t>
            </a:r>
            <a:endParaRPr lang="ru-RU" dirty="0">
              <a:solidFill>
                <a:srgbClr val="7030A0"/>
              </a:solidFill>
            </a:endParaRPr>
          </a:p>
        </p:txBody>
      </p:sp>
      <p:pic>
        <p:nvPicPr>
          <p:cNvPr id="92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852738"/>
            <a:ext cx="715645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rmAutofit fontScale="90000"/>
          </a:bodyPr>
          <a:lstStyle/>
          <a:p>
            <a:pPr eaLnBrk="1" fontAlgn="auto" hangingPunct="1">
              <a:spcAft>
                <a:spcPts val="0"/>
              </a:spcAft>
              <a:defRPr/>
            </a:pPr>
            <a:r>
              <a:rPr lang="uk-UA" dirty="0" smtClean="0"/>
              <a:t>Поняття «скляної стелі, ескалатора та ліпкої підлоги»</a:t>
            </a:r>
            <a:r>
              <a:rPr lang="en-US" dirty="0" smtClean="0"/>
              <a:t> </a:t>
            </a:r>
            <a:endParaRPr lang="ru-RU" dirty="0"/>
          </a:p>
        </p:txBody>
      </p:sp>
      <p:sp>
        <p:nvSpPr>
          <p:cNvPr id="10243" name="Объект 2"/>
          <p:cNvSpPr>
            <a:spLocks noGrp="1"/>
          </p:cNvSpPr>
          <p:nvPr>
            <p:ph idx="1"/>
          </p:nvPr>
        </p:nvSpPr>
        <p:spPr>
          <a:xfrm>
            <a:off x="457200" y="1600200"/>
            <a:ext cx="8507413" cy="5257800"/>
          </a:xfrm>
        </p:spPr>
        <p:txBody>
          <a:bodyPr/>
          <a:lstStyle/>
          <a:p>
            <a:pPr eaLnBrk="1" hangingPunct="1"/>
            <a:r>
              <a:rPr lang="uk-UA" sz="2800" smtClean="0"/>
              <a:t>Ці поняття сформульовані в межах гендерної психології для опису феноменів гендерної нерівності.</a:t>
            </a:r>
            <a:endParaRPr lang="ru-RU" sz="2800" smtClean="0"/>
          </a:p>
          <a:p>
            <a:pPr eaLnBrk="1" hangingPunct="1"/>
            <a:r>
              <a:rPr lang="uk-UA" sz="2800" smtClean="0"/>
              <a:t>«Скляна стеля» - невидимий, але незламний бар'єр, який не дозволяє жінкам підніматися до верхніх вершин корпоративних сходів, незалежно від їх кваліфікації та досягнень.</a:t>
            </a:r>
          </a:p>
        </p:txBody>
      </p:sp>
      <p:pic>
        <p:nvPicPr>
          <p:cNvPr id="102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4471988"/>
            <a:ext cx="3578225" cy="238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1098</TotalTime>
  <Words>2273</Words>
  <Application>Microsoft Office PowerPoint</Application>
  <PresentationFormat>Экран (4:3)</PresentationFormat>
  <Paragraphs>126</Paragraphs>
  <Slides>50</Slides>
  <Notes>1</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50</vt:i4>
      </vt:variant>
    </vt:vector>
  </HeadingPairs>
  <TitlesOfParts>
    <vt:vector size="57" baseType="lpstr">
      <vt:lpstr>Arial</vt:lpstr>
      <vt:lpstr>Calibri</vt:lpstr>
      <vt:lpstr>Wingdings</vt:lpstr>
      <vt:lpstr>Trebuchet MS</vt:lpstr>
      <vt:lpstr>Microsoft YaHei</vt:lpstr>
      <vt:lpstr>Times New Roman</vt:lpstr>
      <vt:lpstr>Тема Office</vt:lpstr>
      <vt:lpstr>Гендерний чинник у лідерстві</vt:lpstr>
      <vt:lpstr>Результати навчання</vt:lpstr>
      <vt:lpstr>Представленість жінок на лідерських позиціях</vt:lpstr>
      <vt:lpstr>Презентация PowerPoint</vt:lpstr>
      <vt:lpstr>Презентация PowerPoint</vt:lpstr>
      <vt:lpstr>Порівняння зарплат жінок та чоловіків</vt:lpstr>
      <vt:lpstr>Презентация PowerPoint</vt:lpstr>
      <vt:lpstr>Причини меншої представленості  жінок на керівних позиціях </vt:lpstr>
      <vt:lpstr>Поняття «скляної стелі, ескалатора та ліпкої підлоги» </vt:lpstr>
      <vt:lpstr>Термін «ескалатор» ілюструє прискорений темп без належної професійної кваліфікації та креативності для просування співробітників чоловічої статі. </vt:lpstr>
      <vt:lpstr>Для жінок, які претендують на кар'єрне і зарплатне зростання, створюється інша форма штучного утримування внизу - «липка підлога».</vt:lpstr>
      <vt:lpstr>Підсвідома упередженість</vt:lpstr>
      <vt:lpstr>За упередженістю можуть стояти соціальні стереотипи</vt:lpstr>
      <vt:lpstr>Прояв соціального стереотипу</vt:lpstr>
      <vt:lpstr>Подвійна зв’язаність жінок соціальними очікуваннями</vt:lpstr>
      <vt:lpstr>Вимоги сімейного життя</vt:lpstr>
      <vt:lpstr>«Штраф за материнство»</vt:lpstr>
      <vt:lpstr>«Материнська стіна» (Maternal wall)</vt:lpstr>
      <vt:lpstr>Розміри «штрафу за материнство»</vt:lpstr>
      <vt:lpstr>Особливості «штрафу»</vt:lpstr>
      <vt:lpstr>Експериментальні дослідження</vt:lpstr>
      <vt:lpstr>Експеримент щодо вагітності</vt:lpstr>
      <vt:lpstr>Жінки часто не включені у неформальні соціальні мережі, у яких будуються ієрархії влади та приймаються кадрові рішення </vt:lpstr>
      <vt:lpstr>Еволюційно-психологічні пояснення</vt:lpstr>
      <vt:lpstr>Презентация PowerPoint</vt:lpstr>
      <vt:lpstr>У подальшому домінування чоловічої статі над жіночою могло закріпитися з розвитком первісної магії, обрядової та ритуальної діяльності - сфер, які традиційно займаються чоловіками. </vt:lpstr>
      <vt:lpstr>Домінування чоловічої статі могло підсилюватися не лише соціальним авторитетом, але й фізичними перевагами. </vt:lpstr>
      <vt:lpstr>Дослідження приматів</vt:lpstr>
      <vt:lpstr>Участь самиць в ієрархіях менш виражена. У більшості випадків статус самиці обумовлений рангом її партнера. Іноді високе положення займають немолоді досвідчені особини жіночої статі. Ранг самиці в ієрархії не сильно пов'язаний з її репродуктивним успіхом. Є дані про те, що у людини високий статус жінки супроводжується навіть його зниженням. Стратегії успішної жіночої репродукції протягом еволюції людини не були пов’язані з конкурентними альянсами та політикою.</vt:lpstr>
      <vt:lpstr>Чинник внеску. Дослідження сучасних  традиційних суспільств (Баррі, Ван Левен, Шлегель) </vt:lpstr>
      <vt:lpstr> У суспільствах, де жінки відіграють важливу роль у здобуванні їжі (основним заняттям є, наприклад, збиральництво або землеробство), жінок цінують достатньо високо, їм надається більша свобода, навчання дівчат орієнтується на трудову діяльність. </vt:lpstr>
      <vt:lpstr>У суспільствах з невисоким жіночим внеском (у випадках пастушества, рибальства або полювання як основних занять) жінок з більшою імовірністю розглядали лише як об’єкти для задоволення сексуальних потреб чоловіка та для народження дітей.  </vt:lpstr>
      <vt:lpstr>Презентация PowerPoint</vt:lpstr>
      <vt:lpstr> Це пов’язане з поширенням засобів контрацепції, розвитком педіатрії та послуг по догляду за дитиною, які дозволяють сучасним жінкам не бути так сильно зайнятими дітьми. </vt:lpstr>
      <vt:lpstr>Стратегія самостійного здобування ресурсів більш надійна та стабільна, ніж спроби шукати та утримувати чоловіків для забезпечення ресурсами, оскільки успішність стратегії побудови фінансової незалежності може зростати з віком та досвідом і не залежить від зовнішньої привабливості, на відміну від стратегії покладання на чоловіків.</vt:lpstr>
      <vt:lpstr>Чинником ризику стратегії фінансової залежності від чоловіків є також кількість доступних чоловіків відповідних якостей. </vt:lpstr>
      <vt:lpstr>Стилі лідерства та керівництва жінок і чоловіків</vt:lpstr>
      <vt:lpstr>Які стилі лідерства більш властиві жінкам та чоловікам?</vt:lpstr>
      <vt:lpstr>Мета-аналіз 45 досліджень</vt:lpstr>
      <vt:lpstr>Презентация PowerPoint</vt:lpstr>
      <vt:lpstr>Жінки та чоловіки однакові: - у комунікативній компетентності; - у інтелектуальній стимуляції підлеглих.  </vt:lpstr>
      <vt:lpstr>Ефективність</vt:lpstr>
      <vt:lpstr>Чинник умов, в яких проводилося оцінювання</vt:lpstr>
      <vt:lpstr>Можливі організаційні рішення</vt:lpstr>
      <vt:lpstr>Презентация PowerPoint</vt:lpstr>
      <vt:lpstr>Презентация PowerPoint</vt:lpstr>
      <vt:lpstr>Чинники руйнування “скляної стелі”</vt:lpstr>
      <vt:lpstr>Підсумок</vt:lpstr>
      <vt:lpstr>Презентация PowerPoint</vt:lpstr>
      <vt:lpstr>Дякую за вашу увагу та активність!</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Вступ до курсу «Лідерство»</dc:title>
  <dc:creator>Елена</dc:creator>
  <cp:lastModifiedBy>Kathrine</cp:lastModifiedBy>
  <cp:revision>73</cp:revision>
  <dcterms:created xsi:type="dcterms:W3CDTF">2017-09-01T18:32:29Z</dcterms:created>
  <dcterms:modified xsi:type="dcterms:W3CDTF">2018-04-17T17:10:22Z</dcterms:modified>
</cp:coreProperties>
</file>