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99" r:id="rId3"/>
    <p:sldId id="267" r:id="rId4"/>
    <p:sldId id="262" r:id="rId5"/>
    <p:sldId id="284" r:id="rId6"/>
    <p:sldId id="288" r:id="rId7"/>
    <p:sldId id="289" r:id="rId8"/>
    <p:sldId id="300" r:id="rId9"/>
    <p:sldId id="301" r:id="rId10"/>
    <p:sldId id="302" r:id="rId11"/>
    <p:sldId id="307" r:id="rId12"/>
    <p:sldId id="287" r:id="rId13"/>
    <p:sldId id="290" r:id="rId14"/>
    <p:sldId id="294" r:id="rId15"/>
    <p:sldId id="292" r:id="rId16"/>
    <p:sldId id="293" r:id="rId17"/>
    <p:sldId id="308" r:id="rId18"/>
    <p:sldId id="295" r:id="rId19"/>
    <p:sldId id="296" r:id="rId20"/>
    <p:sldId id="297" r:id="rId21"/>
    <p:sldId id="304" r:id="rId22"/>
    <p:sldId id="305" r:id="rId23"/>
    <p:sldId id="306" r:id="rId24"/>
    <p:sldId id="282" r:id="rId25"/>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971D"/>
    <a:srgbClr val="CC0066"/>
    <a:srgbClr val="6BA2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65" autoAdjust="0"/>
    <p:restoredTop sz="75314" autoAdjust="0"/>
  </p:normalViewPr>
  <p:slideViewPr>
    <p:cSldViewPr>
      <p:cViewPr varScale="1">
        <p:scale>
          <a:sx n="104" d="100"/>
          <a:sy n="104" d="100"/>
        </p:scale>
        <p:origin x="-90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3318"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7A6B147-9515-456B-BA31-5BB6ACE6593B}" type="datetimeFigureOut">
              <a:rPr lang="en-GB"/>
              <a:pPr>
                <a:defRPr/>
              </a:pPr>
              <a:t>03/10/2017</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CCA0425-A997-4794-8248-DCACD06AEAF0}" type="slidenum">
              <a:rPr lang="en-GB"/>
              <a:pPr>
                <a:defRPr/>
              </a:pPr>
              <a:t>‹#›</a:t>
            </a:fld>
            <a:endParaRPr lang="en-GB"/>
          </a:p>
        </p:txBody>
      </p:sp>
    </p:spTree>
    <p:extLst>
      <p:ext uri="{BB962C8B-B14F-4D97-AF65-F5344CB8AC3E}">
        <p14:creationId xmlns:p14="http://schemas.microsoft.com/office/powerpoint/2010/main" val="1761247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781BC95-9788-4B17-A06A-C28F94DE1003}" type="datetimeFigureOut">
              <a:rPr lang="en-GB"/>
              <a:pPr>
                <a:defRPr/>
              </a:pPr>
              <a:t>03/10/2017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BF6600A-C29B-4535-A87B-E843F2CAE445}" type="slidenum">
              <a:rPr lang="en-GB"/>
              <a:pPr>
                <a:defRPr/>
              </a:pPr>
              <a:t>‹#›</a:t>
            </a:fld>
            <a:endParaRPr lang="en-GB"/>
          </a:p>
        </p:txBody>
      </p:sp>
    </p:spTree>
    <p:extLst>
      <p:ext uri="{BB962C8B-B14F-4D97-AF65-F5344CB8AC3E}">
        <p14:creationId xmlns:p14="http://schemas.microsoft.com/office/powerpoint/2010/main" val="24046430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5" name="Straight Connector 9"/>
          <p:cNvCxnSpPr/>
          <p:nvPr userDrawn="1"/>
        </p:nvCxnSpPr>
        <p:spPr>
          <a:xfrm>
            <a:off x="684213" y="4508500"/>
            <a:ext cx="3095625" cy="0"/>
          </a:xfrm>
          <a:prstGeom prst="line">
            <a:avLst/>
          </a:prstGeom>
          <a:ln>
            <a:solidFill>
              <a:srgbClr val="F8971D"/>
            </a:solidFill>
          </a:ln>
        </p:spPr>
        <p:style>
          <a:lnRef idx="1">
            <a:schemeClr val="accent1"/>
          </a:lnRef>
          <a:fillRef idx="0">
            <a:schemeClr val="accent1"/>
          </a:fillRef>
          <a:effectRef idx="0">
            <a:schemeClr val="accent1"/>
          </a:effectRef>
          <a:fontRef idx="minor">
            <a:schemeClr val="tx1"/>
          </a:fontRef>
        </p:style>
      </p:cxnSp>
      <p:pic>
        <p:nvPicPr>
          <p:cNvPr id="6" name="Picture 2" descr="D:\Anny\Rabota\Гранты и конкурсы для молодых ученных\soft skills-Tempus\REBECCA\partners.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404813"/>
            <a:ext cx="6257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netwater.tstu.ru/images/eu_flag_tempu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45288" y="188913"/>
            <a:ext cx="2398712"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Placeholder 29"/>
          <p:cNvSpPr>
            <a:spLocks noGrp="1"/>
          </p:cNvSpPr>
          <p:nvPr>
            <p:ph type="body" sz="quarter" idx="17"/>
          </p:nvPr>
        </p:nvSpPr>
        <p:spPr>
          <a:xfrm>
            <a:off x="683566" y="2062578"/>
            <a:ext cx="7920881" cy="720278"/>
          </a:xfrm>
        </p:spPr>
        <p:txBody>
          <a:bodyPr/>
          <a:lstStyle>
            <a:lvl1pPr marL="0" marR="0" indent="0" algn="l" defTabSz="914400" rtl="0" eaLnBrk="1" fontAlgn="auto" latinLnBrk="0" hangingPunct="1">
              <a:lnSpc>
                <a:spcPct val="100000"/>
              </a:lnSpc>
              <a:spcBef>
                <a:spcPct val="20000"/>
              </a:spcBef>
              <a:spcAft>
                <a:spcPts val="0"/>
              </a:spcAft>
              <a:buClr>
                <a:srgbClr val="F8971D"/>
              </a:buClr>
              <a:buSzTx/>
              <a:buFont typeface="Wingdings" panose="05000000000000000000" pitchFamily="2" charset="2"/>
              <a:buNone/>
              <a:tabLst/>
              <a:defRPr lang="en-GB" sz="3600" b="1" kern="1200" dirty="0" smtClean="0">
                <a:solidFill>
                  <a:schemeClr val="tx1"/>
                </a:solidFill>
                <a:latin typeface="Arial" panose="020B0604020202020204" pitchFamily="34" charset="0"/>
                <a:ea typeface="+mn-ea"/>
                <a:cs typeface="Arial" panose="020B0604020202020204" pitchFamily="34" charset="0"/>
              </a:defRPr>
            </a:lvl1pPr>
          </a:lstStyle>
          <a:p>
            <a:pPr lvl="0"/>
            <a:r>
              <a:rPr lang="ru-RU" dirty="0" smtClean="0"/>
              <a:t>Образец текста</a:t>
            </a:r>
          </a:p>
          <a:p>
            <a:pPr lvl="1"/>
            <a:r>
              <a:rPr lang="ru-RU" dirty="0" smtClean="0"/>
              <a:t>Второй уровень</a:t>
            </a:r>
          </a:p>
        </p:txBody>
      </p:sp>
      <p:sp>
        <p:nvSpPr>
          <p:cNvPr id="31" name="Text Placeholder 29"/>
          <p:cNvSpPr>
            <a:spLocks noGrp="1"/>
          </p:cNvSpPr>
          <p:nvPr>
            <p:ph type="body" sz="quarter" idx="18"/>
          </p:nvPr>
        </p:nvSpPr>
        <p:spPr>
          <a:xfrm>
            <a:off x="683565" y="3573980"/>
            <a:ext cx="7920881" cy="720080"/>
          </a:xfrm>
        </p:spPr>
        <p:txBody>
          <a:bodyPr/>
          <a:lstStyle>
            <a:lvl1pPr marL="0" marR="0" indent="0" algn="l" defTabSz="914400" rtl="0" eaLnBrk="1" fontAlgn="auto" latinLnBrk="0" hangingPunct="1">
              <a:lnSpc>
                <a:spcPct val="150000"/>
              </a:lnSpc>
              <a:spcBef>
                <a:spcPct val="20000"/>
              </a:spcBef>
              <a:spcAft>
                <a:spcPts val="0"/>
              </a:spcAft>
              <a:buClr>
                <a:srgbClr val="F8971D"/>
              </a:buClr>
              <a:buSzTx/>
              <a:buFont typeface="Wingdings" panose="05000000000000000000" pitchFamily="2" charset="2"/>
              <a:buNone/>
              <a:tabLst/>
              <a:defRPr lang="en-GB" sz="2000" b="1" kern="1200" dirty="0" smtClean="0">
                <a:solidFill>
                  <a:schemeClr val="tx1"/>
                </a:solidFill>
                <a:latin typeface="Arial" panose="020B0604020202020204" pitchFamily="34" charset="0"/>
                <a:ea typeface="+mn-ea"/>
                <a:cs typeface="Arial" panose="020B0604020202020204" pitchFamily="34" charset="0"/>
              </a:defRPr>
            </a:lvl1pPr>
          </a:lstStyle>
          <a:p>
            <a:pPr lvl="0"/>
            <a:r>
              <a:rPr lang="ru-RU" dirty="0" smtClean="0"/>
              <a:t>Образец текста</a:t>
            </a:r>
          </a:p>
          <a:p>
            <a:pPr lvl="1"/>
            <a:r>
              <a:rPr lang="ru-RU" dirty="0" smtClean="0"/>
              <a:t>Второй уровень</a:t>
            </a:r>
          </a:p>
        </p:txBody>
      </p:sp>
      <p:sp>
        <p:nvSpPr>
          <p:cNvPr id="34" name="Text Placeholder 29"/>
          <p:cNvSpPr>
            <a:spLocks noGrp="1"/>
          </p:cNvSpPr>
          <p:nvPr>
            <p:ph type="body" sz="quarter" idx="20"/>
          </p:nvPr>
        </p:nvSpPr>
        <p:spPr>
          <a:xfrm>
            <a:off x="683564" y="4764582"/>
            <a:ext cx="7920881" cy="720278"/>
          </a:xfrm>
        </p:spPr>
        <p:txBody>
          <a:bodyPr/>
          <a:lstStyle>
            <a:lvl1pPr marL="0" marR="0" indent="0" algn="l" defTabSz="914400" rtl="0" eaLnBrk="1" fontAlgn="auto" latinLnBrk="0" hangingPunct="1">
              <a:lnSpc>
                <a:spcPct val="100000"/>
              </a:lnSpc>
              <a:spcBef>
                <a:spcPct val="20000"/>
              </a:spcBef>
              <a:spcAft>
                <a:spcPts val="0"/>
              </a:spcAft>
              <a:buClr>
                <a:srgbClr val="F8971D"/>
              </a:buClr>
              <a:buSzTx/>
              <a:buFont typeface="Wingdings" panose="05000000000000000000" pitchFamily="2" charset="2"/>
              <a:buNone/>
              <a:tabLst/>
              <a:defRPr lang="en-US" b="1" smtClean="0"/>
            </a:lvl1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Tree>
    <p:extLst>
      <p:ext uri="{BB962C8B-B14F-4D97-AF65-F5344CB8AC3E}">
        <p14:creationId xmlns:p14="http://schemas.microsoft.com/office/powerpoint/2010/main" val="3207124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324668D5-F92A-42F2-B12F-05904419D7EF}" type="datetimeFigureOut">
              <a:rPr lang="en-GB"/>
              <a:pPr>
                <a:defRPr/>
              </a:pPr>
              <a:t>03/10/2017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28448D6-914D-41CA-85CD-19A3E4896992}" type="slidenum">
              <a:rPr lang="en-GB"/>
              <a:pPr>
                <a:defRPr/>
              </a:pPr>
              <a:t>‹#›</a:t>
            </a:fld>
            <a:endParaRPr lang="en-GB"/>
          </a:p>
        </p:txBody>
      </p:sp>
    </p:spTree>
    <p:extLst>
      <p:ext uri="{BB962C8B-B14F-4D97-AF65-F5344CB8AC3E}">
        <p14:creationId xmlns:p14="http://schemas.microsoft.com/office/powerpoint/2010/main" val="2778101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defRPr>
            </a:lvl1pPr>
          </a:lstStyle>
          <a:p>
            <a:pPr>
              <a:defRPr/>
            </a:pPr>
            <a:fld id="{FF53D0D7-F6BC-49CD-99B3-709166958C2D}" type="datetimeFigureOut">
              <a:rPr lang="en-GB"/>
              <a:pPr>
                <a:defRPr/>
              </a:pPr>
              <a:t>03/10/2017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defRPr>
            </a:lvl1pPr>
          </a:lstStyle>
          <a:p>
            <a:pPr>
              <a:defRPr/>
            </a:pPr>
            <a:fld id="{6CEAA7E6-7BE7-428F-AA98-710F2F17555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Lst>
  <p:timing>
    <p:tnLst>
      <p:par>
        <p:cTn id="1" dur="indefinite" restart="never" nodeType="tmRoot"/>
      </p:par>
    </p:tnLst>
  </p:timing>
  <p:txStyles>
    <p:titleStyle>
      <a:lvl1pPr algn="ctr" rtl="0" fontAlgn="base">
        <a:spcBef>
          <a:spcPct val="0"/>
        </a:spcBef>
        <a:spcAft>
          <a:spcPct val="0"/>
        </a:spcAft>
        <a:defRPr sz="3600" kern="1200">
          <a:solidFill>
            <a:schemeClr val="tx1"/>
          </a:solidFill>
          <a:latin typeface="Arial" panose="020B0604020202020204" pitchFamily="34" charset="0"/>
          <a:ea typeface="+mj-ea"/>
          <a:cs typeface="Arial" panose="020B0604020202020204" pitchFamily="34" charset="0"/>
        </a:defRPr>
      </a:lvl1pPr>
      <a:lvl2pPr algn="ctr" rtl="0" fontAlgn="base">
        <a:spcBef>
          <a:spcPct val="0"/>
        </a:spcBef>
        <a:spcAft>
          <a:spcPct val="0"/>
        </a:spcAft>
        <a:defRPr sz="3600">
          <a:solidFill>
            <a:schemeClr val="tx1"/>
          </a:solidFill>
          <a:latin typeface="Arial" charset="0"/>
          <a:cs typeface="Arial" charset="0"/>
        </a:defRPr>
      </a:lvl2pPr>
      <a:lvl3pPr algn="ctr" rtl="0" fontAlgn="base">
        <a:spcBef>
          <a:spcPct val="0"/>
        </a:spcBef>
        <a:spcAft>
          <a:spcPct val="0"/>
        </a:spcAft>
        <a:defRPr sz="3600">
          <a:solidFill>
            <a:schemeClr val="tx1"/>
          </a:solidFill>
          <a:latin typeface="Arial" charset="0"/>
          <a:cs typeface="Arial" charset="0"/>
        </a:defRPr>
      </a:lvl3pPr>
      <a:lvl4pPr algn="ctr" rtl="0" fontAlgn="base">
        <a:spcBef>
          <a:spcPct val="0"/>
        </a:spcBef>
        <a:spcAft>
          <a:spcPct val="0"/>
        </a:spcAft>
        <a:defRPr sz="3600">
          <a:solidFill>
            <a:schemeClr val="tx1"/>
          </a:solidFill>
          <a:latin typeface="Arial" charset="0"/>
          <a:cs typeface="Arial" charset="0"/>
        </a:defRPr>
      </a:lvl4pPr>
      <a:lvl5pPr algn="ctr" rtl="0" fontAlgn="base">
        <a:spcBef>
          <a:spcPct val="0"/>
        </a:spcBef>
        <a:spcAft>
          <a:spcPct val="0"/>
        </a:spcAft>
        <a:defRPr sz="3600">
          <a:solidFill>
            <a:schemeClr val="tx1"/>
          </a:solidFill>
          <a:latin typeface="Arial" charset="0"/>
          <a:cs typeface="Arial" charset="0"/>
        </a:defRPr>
      </a:lvl5pPr>
      <a:lvl6pPr marL="457200" algn="ctr" rtl="0" fontAlgn="base">
        <a:spcBef>
          <a:spcPct val="0"/>
        </a:spcBef>
        <a:spcAft>
          <a:spcPct val="0"/>
        </a:spcAft>
        <a:defRPr sz="3600">
          <a:solidFill>
            <a:schemeClr val="tx1"/>
          </a:solidFill>
          <a:latin typeface="Arial" charset="0"/>
          <a:cs typeface="Arial" charset="0"/>
        </a:defRPr>
      </a:lvl6pPr>
      <a:lvl7pPr marL="914400" algn="ctr" rtl="0" fontAlgn="base">
        <a:spcBef>
          <a:spcPct val="0"/>
        </a:spcBef>
        <a:spcAft>
          <a:spcPct val="0"/>
        </a:spcAft>
        <a:defRPr sz="3600">
          <a:solidFill>
            <a:schemeClr val="tx1"/>
          </a:solidFill>
          <a:latin typeface="Arial" charset="0"/>
          <a:cs typeface="Arial" charset="0"/>
        </a:defRPr>
      </a:lvl7pPr>
      <a:lvl8pPr marL="1371600" algn="ctr" rtl="0" fontAlgn="base">
        <a:spcBef>
          <a:spcPct val="0"/>
        </a:spcBef>
        <a:spcAft>
          <a:spcPct val="0"/>
        </a:spcAft>
        <a:defRPr sz="3600">
          <a:solidFill>
            <a:schemeClr val="tx1"/>
          </a:solidFill>
          <a:latin typeface="Arial" charset="0"/>
          <a:cs typeface="Arial" charset="0"/>
        </a:defRPr>
      </a:lvl8pPr>
      <a:lvl9pPr marL="1828800" algn="ctr" rtl="0" fontAlgn="base">
        <a:spcBef>
          <a:spcPct val="0"/>
        </a:spcBef>
        <a:spcAft>
          <a:spcPct val="0"/>
        </a:spcAft>
        <a:defRPr sz="3600">
          <a:solidFill>
            <a:schemeClr val="tx1"/>
          </a:solidFill>
          <a:latin typeface="Arial" charset="0"/>
          <a:cs typeface="Arial" charset="0"/>
        </a:defRPr>
      </a:lvl9pPr>
    </p:titleStyle>
    <p:bodyStyle>
      <a:lvl1pPr marL="342900" indent="-342900" algn="l" rtl="0" fontAlgn="base">
        <a:spcBef>
          <a:spcPct val="20000"/>
        </a:spcBef>
        <a:spcAft>
          <a:spcPct val="0"/>
        </a:spcAft>
        <a:buClr>
          <a:srgbClr val="F8971D"/>
        </a:buClr>
        <a:buFont typeface="Wingdings"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F8971D"/>
        </a:buClr>
        <a:buFont typeface="Arial" charset="0"/>
        <a:buChar char="–"/>
        <a:defRPr sz="2800" kern="1200">
          <a:solidFill>
            <a:schemeClr val="tx1"/>
          </a:solidFill>
          <a:latin typeface="+mn-lt"/>
          <a:ea typeface="+mn-ea"/>
          <a:cs typeface="Arial" charset="0"/>
        </a:defRPr>
      </a:lvl2pPr>
      <a:lvl3pPr marL="1257300" indent="-342900" algn="l" rtl="0" fontAlgn="base">
        <a:spcBef>
          <a:spcPct val="20000"/>
        </a:spcBef>
        <a:spcAft>
          <a:spcPct val="0"/>
        </a:spcAft>
        <a:buClr>
          <a:srgbClr val="F8971D"/>
        </a:buClr>
        <a:buFont typeface="Arial" charset="0"/>
        <a:buChar char="•"/>
        <a:defRPr sz="2400" kern="1200">
          <a:solidFill>
            <a:schemeClr val="tx1"/>
          </a:solidFill>
          <a:latin typeface="+mn-lt"/>
          <a:ea typeface="+mn-ea"/>
          <a:cs typeface="Arial" charset="0"/>
        </a:defRPr>
      </a:lvl3pPr>
      <a:lvl4pPr marL="1714500" indent="-342900" algn="l" rtl="0" fontAlgn="base">
        <a:spcBef>
          <a:spcPct val="20000"/>
        </a:spcBef>
        <a:spcAft>
          <a:spcPct val="0"/>
        </a:spcAft>
        <a:buClr>
          <a:srgbClr val="F8971D"/>
        </a:buClr>
        <a:buFont typeface="Arial" charset="0"/>
        <a:buChar char="•"/>
        <a:defRPr sz="2000" kern="1200">
          <a:solidFill>
            <a:schemeClr val="tx1"/>
          </a:solidFill>
          <a:latin typeface="+mn-lt"/>
          <a:ea typeface="+mn-ea"/>
          <a:cs typeface="Arial" charset="0"/>
        </a:defRPr>
      </a:lvl4pPr>
      <a:lvl5pPr marL="2057400" indent="-228600" algn="l" rtl="0" fontAlgn="base">
        <a:spcBef>
          <a:spcPct val="20000"/>
        </a:spcBef>
        <a:spcAft>
          <a:spcPct val="0"/>
        </a:spcAft>
        <a:buClr>
          <a:srgbClr val="F8971D"/>
        </a:buClr>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Placeholder 1"/>
          <p:cNvSpPr>
            <a:spLocks noGrp="1"/>
          </p:cNvSpPr>
          <p:nvPr>
            <p:ph type="body" sz="quarter" idx="17"/>
          </p:nvPr>
        </p:nvSpPr>
        <p:spPr>
          <a:xfrm>
            <a:off x="684213" y="2062163"/>
            <a:ext cx="7920037" cy="720725"/>
          </a:xfrm>
        </p:spPr>
        <p:txBody>
          <a:bodyPr/>
          <a:lstStyle/>
          <a:p>
            <a:pPr fontAlgn="base">
              <a:spcAft>
                <a:spcPct val="0"/>
              </a:spcAft>
            </a:pPr>
            <a:r>
              <a:rPr sz="4400">
                <a:latin typeface="Arial" charset="0"/>
                <a:cs typeface="Arial" charset="0"/>
              </a:rPr>
              <a:t>Group work</a:t>
            </a:r>
          </a:p>
        </p:txBody>
      </p:sp>
      <p:sp>
        <p:nvSpPr>
          <p:cNvPr id="3" name="Text Placeholder 2"/>
          <p:cNvSpPr>
            <a:spLocks noGrp="1"/>
          </p:cNvSpPr>
          <p:nvPr>
            <p:ph type="body" sz="quarter" idx="18"/>
          </p:nvPr>
        </p:nvSpPr>
        <p:spPr>
          <a:xfrm>
            <a:off x="684213" y="3573463"/>
            <a:ext cx="7920037" cy="720725"/>
          </a:xfrm>
        </p:spPr>
        <p:txBody>
          <a:bodyPr rtlCol="0">
            <a:normAutofit fontScale="25000" lnSpcReduction="20000"/>
          </a:bodyPr>
          <a:lstStyle/>
          <a:p>
            <a:pPr>
              <a:defRPr/>
            </a:pPr>
            <a:r>
              <a:rPr lang="en-US" sz="4200"/>
              <a:t>IMPRESS Project Soft Skills </a:t>
            </a:r>
            <a:r>
              <a:rPr lang="en-US" sz="4200"/>
              <a:t>Team </a:t>
            </a:r>
          </a:p>
          <a:p>
            <a:pPr>
              <a:defRPr/>
            </a:pPr>
            <a:r>
              <a:rPr lang="en-US" sz="4200"/>
              <a:t>Improving </a:t>
            </a:r>
            <a:r>
              <a:rPr lang="en-US" sz="4200"/>
              <a:t>the Efficiency of Student Services                             </a:t>
            </a:r>
            <a:endParaRPr lang="en-US" sz="4200"/>
          </a:p>
          <a:p>
            <a:pPr>
              <a:defRPr/>
            </a:pPr>
            <a:r>
              <a:rPr lang="en-US" sz="4200"/>
              <a:t>530534-TEMPUS-1-2012-1-UK-TEMPUS-SMGR</a:t>
            </a:r>
            <a:endParaRPr lang="en-US" sz="4200"/>
          </a:p>
          <a:p>
            <a:pPr>
              <a:defRPr/>
            </a:pPr>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800" y="2708275"/>
            <a:ext cx="4765675" cy="410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685800" y="0"/>
            <a:ext cx="7772400" cy="1143000"/>
          </a:xfrm>
        </p:spPr>
        <p:txBody>
          <a:bodyPr/>
          <a:lstStyle/>
          <a:p>
            <a:pPr algn="l"/>
            <a:r>
              <a:rPr lang="en-US" b="1" smtClean="0">
                <a:solidFill>
                  <a:srgbClr val="7030A0"/>
                </a:solidFill>
                <a:latin typeface="Arial" charset="0"/>
                <a:cs typeface="Arial" charset="0"/>
              </a:rPr>
              <a:t>Roles Within a Group</a:t>
            </a:r>
          </a:p>
        </p:txBody>
      </p:sp>
      <p:sp>
        <p:nvSpPr>
          <p:cNvPr id="11267" name="Rectangle 3"/>
          <p:cNvSpPr>
            <a:spLocks noGrp="1" noChangeArrowheads="1"/>
          </p:cNvSpPr>
          <p:nvPr>
            <p:ph type="body" idx="1"/>
          </p:nvPr>
        </p:nvSpPr>
        <p:spPr>
          <a:xfrm>
            <a:off x="195263" y="1204913"/>
            <a:ext cx="8769350" cy="5653087"/>
          </a:xfrm>
        </p:spPr>
        <p:txBody>
          <a:bodyPr rtlCol="0">
            <a:normAutofit lnSpcReduction="10000"/>
          </a:bodyPr>
          <a:lstStyle/>
          <a:p>
            <a:pPr fontAlgn="auto">
              <a:lnSpc>
                <a:spcPct val="90000"/>
              </a:lnSpc>
              <a:spcAft>
                <a:spcPts val="600"/>
              </a:spcAft>
              <a:defRPr/>
            </a:pPr>
            <a:r>
              <a:rPr lang="en-US" sz="2800" b="1" dirty="0">
                <a:solidFill>
                  <a:srgbClr val="7030A0"/>
                </a:solidFill>
              </a:rPr>
              <a:t>Leader</a:t>
            </a:r>
            <a:r>
              <a:rPr lang="en-US" sz="2800" dirty="0"/>
              <a:t> – keeps the group on task,</a:t>
            </a:r>
          </a:p>
          <a:p>
            <a:pPr fontAlgn="auto">
              <a:lnSpc>
                <a:spcPct val="90000"/>
              </a:lnSpc>
              <a:spcAft>
                <a:spcPts val="600"/>
              </a:spcAft>
              <a:buFontTx/>
              <a:buNone/>
              <a:defRPr/>
            </a:pPr>
            <a:r>
              <a:rPr lang="en-US" sz="2800" dirty="0"/>
              <a:t>    takes </a:t>
            </a:r>
            <a:r>
              <a:rPr lang="en-US" sz="2800" dirty="0" smtClean="0"/>
              <a:t>charge;</a:t>
            </a:r>
            <a:endParaRPr lang="en-US" sz="2800" dirty="0"/>
          </a:p>
          <a:p>
            <a:pPr fontAlgn="auto">
              <a:lnSpc>
                <a:spcPct val="90000"/>
              </a:lnSpc>
              <a:spcAft>
                <a:spcPts val="0"/>
              </a:spcAft>
              <a:defRPr/>
            </a:pPr>
            <a:r>
              <a:rPr lang="en-US" sz="2800" b="1" dirty="0">
                <a:solidFill>
                  <a:srgbClr val="7030A0"/>
                </a:solidFill>
              </a:rPr>
              <a:t>Active Participant</a:t>
            </a:r>
            <a:r>
              <a:rPr lang="en-US" sz="2800" dirty="0"/>
              <a:t> – give own opinion, prepared, discuss or support others points of </a:t>
            </a:r>
            <a:r>
              <a:rPr lang="en-US" sz="2800" dirty="0" smtClean="0"/>
              <a:t>view;</a:t>
            </a:r>
            <a:endParaRPr lang="en-US" sz="2800" dirty="0"/>
          </a:p>
          <a:p>
            <a:pPr fontAlgn="auto">
              <a:lnSpc>
                <a:spcPct val="90000"/>
              </a:lnSpc>
              <a:spcAft>
                <a:spcPts val="0"/>
              </a:spcAft>
              <a:defRPr/>
            </a:pPr>
            <a:endParaRPr lang="en-US" sz="2800" dirty="0"/>
          </a:p>
          <a:p>
            <a:pPr fontAlgn="auto">
              <a:lnSpc>
                <a:spcPct val="90000"/>
              </a:lnSpc>
              <a:spcAft>
                <a:spcPts val="0"/>
              </a:spcAft>
              <a:defRPr/>
            </a:pPr>
            <a:r>
              <a:rPr lang="en-US" sz="2800" b="1" dirty="0">
                <a:solidFill>
                  <a:srgbClr val="7030A0"/>
                </a:solidFill>
              </a:rPr>
              <a:t>Follower</a:t>
            </a:r>
            <a:r>
              <a:rPr lang="en-US" sz="2800" dirty="0"/>
              <a:t> – goes along with what other group members think, no individual </a:t>
            </a:r>
            <a:r>
              <a:rPr lang="en-US" sz="2800" dirty="0" smtClean="0"/>
              <a:t>opinions;</a:t>
            </a:r>
            <a:endParaRPr lang="en-US" sz="2800" dirty="0"/>
          </a:p>
          <a:p>
            <a:pPr fontAlgn="auto">
              <a:lnSpc>
                <a:spcPct val="90000"/>
              </a:lnSpc>
              <a:spcAft>
                <a:spcPts val="0"/>
              </a:spcAft>
              <a:defRPr/>
            </a:pPr>
            <a:endParaRPr lang="en-US" sz="2800" dirty="0"/>
          </a:p>
          <a:p>
            <a:pPr fontAlgn="auto">
              <a:lnSpc>
                <a:spcPct val="90000"/>
              </a:lnSpc>
              <a:spcAft>
                <a:spcPts val="0"/>
              </a:spcAft>
              <a:defRPr/>
            </a:pPr>
            <a:r>
              <a:rPr lang="en-US" sz="2800" b="1" dirty="0">
                <a:solidFill>
                  <a:srgbClr val="7030A0"/>
                </a:solidFill>
              </a:rPr>
              <a:t>Distracter</a:t>
            </a:r>
            <a:r>
              <a:rPr lang="en-US" sz="2800" dirty="0">
                <a:solidFill>
                  <a:srgbClr val="7030A0"/>
                </a:solidFill>
              </a:rPr>
              <a:t> </a:t>
            </a:r>
            <a:r>
              <a:rPr lang="en-US" sz="2800" dirty="0"/>
              <a:t>– prevents the group from performing its task (talks, laughs, doesn’t pay attention</a:t>
            </a:r>
            <a:r>
              <a:rPr lang="en-US" sz="2800" dirty="0" smtClean="0"/>
              <a:t>);</a:t>
            </a:r>
            <a:endParaRPr lang="en-US" sz="2800" dirty="0"/>
          </a:p>
          <a:p>
            <a:pPr fontAlgn="auto">
              <a:lnSpc>
                <a:spcPct val="90000"/>
              </a:lnSpc>
              <a:spcAft>
                <a:spcPts val="0"/>
              </a:spcAft>
              <a:defRPr/>
            </a:pPr>
            <a:endParaRPr lang="en-US" sz="2800" dirty="0"/>
          </a:p>
          <a:p>
            <a:pPr fontAlgn="auto">
              <a:lnSpc>
                <a:spcPct val="90000"/>
              </a:lnSpc>
              <a:spcAft>
                <a:spcPts val="0"/>
              </a:spcAft>
              <a:defRPr/>
            </a:pPr>
            <a:r>
              <a:rPr lang="en-US" sz="2800" b="1" dirty="0">
                <a:solidFill>
                  <a:srgbClr val="7030A0"/>
                </a:solidFill>
              </a:rPr>
              <a:t>Non-participant</a:t>
            </a:r>
            <a:r>
              <a:rPr lang="en-US" sz="2800" dirty="0"/>
              <a:t> – doesn’t talk much, not prepared, provides minimal input to the finished </a:t>
            </a:r>
            <a:r>
              <a:rPr lang="en-US" sz="2800" dirty="0" smtClean="0"/>
              <a:t>product.</a:t>
            </a:r>
            <a:endParaRPr lang="en-US" sz="2800" dirty="0"/>
          </a:p>
        </p:txBody>
      </p:sp>
      <p:pic>
        <p:nvPicPr>
          <p:cNvPr id="15363" name="Picture 4" descr="C:\Program Files\Microsoft Office\Clipart\Pub60Cor\PE00640_.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1150" y="239713"/>
            <a:ext cx="2363788"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a:xfrm>
            <a:off x="457200" y="293688"/>
            <a:ext cx="8223250" cy="1141412"/>
          </a:xfrm>
        </p:spPr>
        <p:txBody>
          <a:bodyPr/>
          <a:lstStyle/>
          <a:p>
            <a:r>
              <a:rPr lang="en-US" b="1" smtClean="0">
                <a:latin typeface="Arial" charset="0"/>
                <a:cs typeface="Arial" charset="0"/>
              </a:rPr>
              <a:t>Six stages in group work </a:t>
            </a:r>
            <a:endParaRPr lang="ru-RU" b="1" smtClean="0">
              <a:latin typeface="Arial" charset="0"/>
              <a:cs typeface="Arial" charset="0"/>
            </a:endParaRPr>
          </a:p>
        </p:txBody>
      </p:sp>
      <p:sp>
        <p:nvSpPr>
          <p:cNvPr id="16386" name="Объект 2"/>
          <p:cNvSpPr>
            <a:spLocks noGrp="1"/>
          </p:cNvSpPr>
          <p:nvPr>
            <p:ph idx="1"/>
          </p:nvPr>
        </p:nvSpPr>
        <p:spPr/>
        <p:txBody>
          <a:bodyPr/>
          <a:lstStyle/>
          <a:p>
            <a:pPr marL="465138" indent="-465138">
              <a:buFont typeface="Arial" charset="0"/>
              <a:buAutoNum type="arabicPeriod"/>
            </a:pPr>
            <a:r>
              <a:rPr lang="en-US" smtClean="0">
                <a:latin typeface="Arial" charset="0"/>
                <a:cs typeface="Arial" charset="0"/>
              </a:rPr>
              <a:t>Getting to know your group; </a:t>
            </a:r>
          </a:p>
          <a:p>
            <a:pPr marL="465138" indent="-465138">
              <a:buFont typeface="Arial" charset="0"/>
              <a:buAutoNum type="arabicPeriod"/>
            </a:pPr>
            <a:r>
              <a:rPr lang="en-US" smtClean="0">
                <a:latin typeface="Arial" charset="0"/>
                <a:cs typeface="Arial" charset="0"/>
              </a:rPr>
              <a:t>Setting the ground rules;</a:t>
            </a:r>
          </a:p>
          <a:p>
            <a:pPr marL="465138" indent="-465138">
              <a:buFont typeface="Arial" charset="0"/>
              <a:buAutoNum type="arabicPeriod"/>
            </a:pPr>
            <a:r>
              <a:rPr lang="en-US" smtClean="0">
                <a:latin typeface="Arial" charset="0"/>
                <a:cs typeface="Arial" charset="0"/>
              </a:rPr>
              <a:t>Planning the work and establishing roles; </a:t>
            </a:r>
          </a:p>
          <a:p>
            <a:pPr marL="465138" indent="-465138">
              <a:buFont typeface="Arial" charset="0"/>
              <a:buAutoNum type="arabicPeriod"/>
            </a:pPr>
            <a:r>
              <a:rPr lang="en-US" smtClean="0">
                <a:latin typeface="Arial" charset="0"/>
                <a:cs typeface="Arial" charset="0"/>
              </a:rPr>
              <a:t>Doing the work; </a:t>
            </a:r>
          </a:p>
          <a:p>
            <a:pPr marL="465138" indent="-465138">
              <a:buFont typeface="Arial" charset="0"/>
              <a:buAutoNum type="arabicPeriod"/>
            </a:pPr>
            <a:r>
              <a:rPr lang="en-US" smtClean="0">
                <a:latin typeface="Arial" charset="0"/>
                <a:cs typeface="Arial" charset="0"/>
              </a:rPr>
              <a:t>Monitoring progress;</a:t>
            </a:r>
          </a:p>
          <a:p>
            <a:pPr marL="465138" indent="-465138">
              <a:buFont typeface="Arial" charset="0"/>
              <a:buAutoNum type="arabicPeriod"/>
            </a:pPr>
            <a:r>
              <a:rPr lang="en-US" smtClean="0">
                <a:latin typeface="Arial" charset="0"/>
                <a:cs typeface="Arial" charset="0"/>
              </a:rPr>
              <a:t>Reflecting and assessing. </a:t>
            </a:r>
            <a:endParaRPr lang="ru-RU" smtClean="0">
              <a:latin typeface="Arial" charset="0"/>
              <a:cs typeface="Arial" charset="0"/>
            </a:endParaRPr>
          </a:p>
        </p:txBody>
      </p:sp>
      <p:pic>
        <p:nvPicPr>
          <p:cNvPr id="1638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8025" y="3500438"/>
            <a:ext cx="3330575"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p:txBody>
          <a:bodyPr/>
          <a:lstStyle/>
          <a:p>
            <a:r>
              <a:rPr lang="en-US" b="1" smtClean="0">
                <a:solidFill>
                  <a:srgbClr val="CC0066"/>
                </a:solidFill>
                <a:latin typeface="Arial" charset="0"/>
                <a:cs typeface="Arial" charset="0"/>
              </a:rPr>
              <a:t>Techniques used in group work</a:t>
            </a:r>
            <a:endParaRPr lang="ru-RU" b="1" smtClean="0">
              <a:solidFill>
                <a:srgbClr val="CC0066"/>
              </a:solidFill>
              <a:latin typeface="Arial" charset="0"/>
              <a:cs typeface="Arial" charset="0"/>
            </a:endParaRPr>
          </a:p>
        </p:txBody>
      </p:sp>
      <p:sp>
        <p:nvSpPr>
          <p:cNvPr id="17410" name="Содержимое 2"/>
          <p:cNvSpPr>
            <a:spLocks noGrp="1"/>
          </p:cNvSpPr>
          <p:nvPr>
            <p:ph idx="1"/>
          </p:nvPr>
        </p:nvSpPr>
        <p:spPr/>
        <p:txBody>
          <a:bodyPr/>
          <a:lstStyle/>
          <a:p>
            <a:pPr>
              <a:buClr>
                <a:srgbClr val="CC0066"/>
              </a:buClr>
              <a:buFont typeface="Wingdings" pitchFamily="2" charset="2"/>
              <a:buChar char="ü"/>
            </a:pPr>
            <a:r>
              <a:rPr lang="en-US" sz="2800" smtClean="0">
                <a:latin typeface="Arial" charset="0"/>
                <a:cs typeface="Arial" charset="0"/>
              </a:rPr>
              <a:t>Brain storming;</a:t>
            </a:r>
          </a:p>
          <a:p>
            <a:pPr>
              <a:buClr>
                <a:srgbClr val="CC0066"/>
              </a:buClr>
              <a:buFont typeface="Wingdings" pitchFamily="2" charset="2"/>
              <a:buChar char="ü"/>
            </a:pPr>
            <a:r>
              <a:rPr lang="en-US" sz="2800" smtClean="0">
                <a:latin typeface="Arial" charset="0"/>
                <a:cs typeface="Arial" charset="0"/>
              </a:rPr>
              <a:t>Buzz grouping;</a:t>
            </a:r>
          </a:p>
          <a:p>
            <a:pPr>
              <a:buClr>
                <a:srgbClr val="CC0066"/>
              </a:buClr>
              <a:buFont typeface="Wingdings" pitchFamily="2" charset="2"/>
              <a:buChar char="ü"/>
            </a:pPr>
            <a:r>
              <a:rPr lang="en-US" sz="2800" smtClean="0">
                <a:latin typeface="Arial" charset="0"/>
                <a:cs typeface="Arial" charset="0"/>
              </a:rPr>
              <a:t>Controlled discussion;</a:t>
            </a:r>
          </a:p>
          <a:p>
            <a:pPr>
              <a:buClr>
                <a:srgbClr val="CC0066"/>
              </a:buClr>
              <a:buFont typeface="Wingdings" pitchFamily="2" charset="2"/>
              <a:buChar char="ü"/>
            </a:pPr>
            <a:r>
              <a:rPr lang="en-US" sz="2800" smtClean="0">
                <a:latin typeface="Arial" charset="0"/>
                <a:cs typeface="Arial" charset="0"/>
              </a:rPr>
              <a:t>Free discussion;</a:t>
            </a:r>
          </a:p>
          <a:p>
            <a:pPr>
              <a:buClr>
                <a:srgbClr val="CC0066"/>
              </a:buClr>
              <a:buFont typeface="Wingdings" pitchFamily="2" charset="2"/>
              <a:buChar char="ü"/>
            </a:pPr>
            <a:r>
              <a:rPr lang="en-US" sz="2800" smtClean="0">
                <a:latin typeface="Arial" charset="0"/>
                <a:cs typeface="Arial" charset="0"/>
              </a:rPr>
              <a:t>Games and simulations;</a:t>
            </a:r>
          </a:p>
          <a:p>
            <a:pPr>
              <a:buClr>
                <a:srgbClr val="CC0066"/>
              </a:buClr>
              <a:buFont typeface="Wingdings" pitchFamily="2" charset="2"/>
              <a:buChar char="ü"/>
            </a:pPr>
            <a:r>
              <a:rPr lang="en-US" sz="2800" smtClean="0">
                <a:latin typeface="Arial" charset="0"/>
                <a:cs typeface="Arial" charset="0"/>
              </a:rPr>
              <a:t>Role play;</a:t>
            </a:r>
          </a:p>
          <a:p>
            <a:pPr>
              <a:buClr>
                <a:srgbClr val="CC0066"/>
              </a:buClr>
              <a:buFont typeface="Wingdings" pitchFamily="2" charset="2"/>
              <a:buChar char="ü"/>
            </a:pPr>
            <a:r>
              <a:rPr lang="en-US" sz="2800" smtClean="0">
                <a:latin typeface="Arial" charset="0"/>
                <a:cs typeface="Arial" charset="0"/>
              </a:rPr>
              <a:t>Snowballing.</a:t>
            </a: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3651250"/>
            <a:ext cx="4116388"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p:txBody>
          <a:bodyPr/>
          <a:lstStyle/>
          <a:p>
            <a:r>
              <a:rPr lang="en-US" b="1" smtClean="0">
                <a:solidFill>
                  <a:srgbClr val="0070C0"/>
                </a:solidFill>
                <a:latin typeface="Arial" charset="0"/>
                <a:cs typeface="Arial" charset="0"/>
              </a:rPr>
              <a:t>Brainstorming</a:t>
            </a:r>
            <a:r>
              <a:rPr lang="en-US" smtClean="0">
                <a:latin typeface="Arial" charset="0"/>
                <a:cs typeface="Arial" charset="0"/>
              </a:rPr>
              <a:t> is </a:t>
            </a:r>
            <a:endParaRPr lang="ru-RU" smtClean="0">
              <a:latin typeface="Arial" charset="0"/>
              <a:cs typeface="Arial" charset="0"/>
            </a:endParaRPr>
          </a:p>
        </p:txBody>
      </p:sp>
      <p:sp>
        <p:nvSpPr>
          <p:cNvPr id="18434" name="Содержимое 2"/>
          <p:cNvSpPr>
            <a:spLocks noGrp="1"/>
          </p:cNvSpPr>
          <p:nvPr>
            <p:ph idx="1"/>
          </p:nvPr>
        </p:nvSpPr>
        <p:spPr>
          <a:xfrm>
            <a:off x="457200" y="1196975"/>
            <a:ext cx="8229600" cy="4929188"/>
          </a:xfrm>
        </p:spPr>
        <p:txBody>
          <a:bodyPr/>
          <a:lstStyle/>
          <a:p>
            <a:pPr>
              <a:buFont typeface="Wingdings" pitchFamily="2" charset="2"/>
              <a:buNone/>
            </a:pPr>
            <a:r>
              <a:rPr lang="en-US" sz="2800" smtClean="0">
                <a:latin typeface="Arial" charset="0"/>
                <a:cs typeface="Arial" charset="0"/>
              </a:rPr>
              <a:t>a group creativity technique by which efforts are made to find a conclusion for a specific problem by gathering a list of ideas spontaneously contributed by its members. </a:t>
            </a:r>
          </a:p>
          <a:p>
            <a:pPr>
              <a:buFont typeface="Wingdings" pitchFamily="2" charset="2"/>
              <a:buNone/>
            </a:pPr>
            <a:r>
              <a:rPr lang="en-US" sz="2800" smtClean="0">
                <a:latin typeface="Arial" charset="0"/>
                <a:cs typeface="Arial" charset="0"/>
              </a:rPr>
              <a:t>This group work format has two stages – without critics and with critics.</a:t>
            </a:r>
            <a:endParaRPr lang="ru-RU" sz="2800" smtClean="0">
              <a:latin typeface="Arial" charset="0"/>
              <a:cs typeface="Arial" charset="0"/>
            </a:endParaRP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522663"/>
            <a:ext cx="3276600" cy="333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fontAlgn="auto">
              <a:spcAft>
                <a:spcPts val="0"/>
              </a:spcAft>
              <a:defRPr/>
            </a:pPr>
            <a:r>
              <a:rPr lang="en-US" b="1" dirty="0" smtClean="0">
                <a:solidFill>
                  <a:schemeClr val="accent1">
                    <a:lumMod val="75000"/>
                  </a:schemeClr>
                </a:solidFill>
              </a:rPr>
              <a:t>Benefits of brainstorming</a:t>
            </a:r>
            <a:endParaRPr lang="ru-RU" b="1" dirty="0" smtClean="0">
              <a:solidFill>
                <a:schemeClr val="accent1">
                  <a:lumMod val="75000"/>
                </a:schemeClr>
              </a:solidFill>
            </a:endParaRPr>
          </a:p>
        </p:txBody>
      </p:sp>
      <p:sp>
        <p:nvSpPr>
          <p:cNvPr id="19458" name="Содержимое 2"/>
          <p:cNvSpPr>
            <a:spLocks noGrp="1"/>
          </p:cNvSpPr>
          <p:nvPr>
            <p:ph idx="1"/>
          </p:nvPr>
        </p:nvSpPr>
        <p:spPr>
          <a:xfrm>
            <a:off x="0" y="1268413"/>
            <a:ext cx="8820150" cy="5589587"/>
          </a:xfrm>
        </p:spPr>
        <p:txBody>
          <a:bodyPr/>
          <a:lstStyle/>
          <a:p>
            <a:pPr>
              <a:spcAft>
                <a:spcPts val="600"/>
              </a:spcAft>
            </a:pPr>
            <a:r>
              <a:rPr lang="en-US" sz="2800" smtClean="0">
                <a:latin typeface="Arial" charset="0"/>
                <a:cs typeface="Arial" charset="0"/>
              </a:rPr>
              <a:t>Is highly motivating. </a:t>
            </a:r>
          </a:p>
          <a:p>
            <a:pPr>
              <a:spcAft>
                <a:spcPts val="600"/>
              </a:spcAft>
            </a:pPr>
            <a:r>
              <a:rPr lang="en-US" sz="2800" smtClean="0">
                <a:latin typeface="Arial" charset="0"/>
                <a:cs typeface="Arial" charset="0"/>
              </a:rPr>
              <a:t>Promotes spontaneity and creativity. </a:t>
            </a:r>
          </a:p>
          <a:p>
            <a:pPr>
              <a:spcAft>
                <a:spcPts val="600"/>
              </a:spcAft>
            </a:pPr>
            <a:r>
              <a:rPr lang="en-US" sz="2800" smtClean="0">
                <a:latin typeface="Arial" charset="0"/>
                <a:cs typeface="Arial" charset="0"/>
              </a:rPr>
              <a:t>Is efficient and productive. Scores of ideas and suggestions or problems and obstacles can be listed in a few minutes. </a:t>
            </a:r>
          </a:p>
          <a:p>
            <a:pPr>
              <a:spcAft>
                <a:spcPts val="600"/>
              </a:spcAft>
            </a:pPr>
            <a:r>
              <a:rPr lang="en-US" sz="2800" smtClean="0">
                <a:latin typeface="Arial" charset="0"/>
                <a:cs typeface="Arial" charset="0"/>
              </a:rPr>
              <a:t>Involves participants in the ownership of ideas. Problem solving is made much easier when communal commitment is guaranteed. </a:t>
            </a:r>
          </a:p>
          <a:p>
            <a:pPr>
              <a:spcAft>
                <a:spcPts val="600"/>
              </a:spcAft>
            </a:pPr>
            <a:r>
              <a:rPr lang="en-US" sz="2800" smtClean="0">
                <a:latin typeface="Arial" charset="0"/>
                <a:cs typeface="Arial" charset="0"/>
              </a:rPr>
              <a:t>Provides a permanent record and aids in developing solutions to problems. </a:t>
            </a:r>
            <a:endParaRPr lang="ru-RU" sz="2000" smtClean="0">
              <a:latin typeface="Arial" charset="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a:xfrm>
            <a:off x="468313" y="115888"/>
            <a:ext cx="8229600" cy="865187"/>
          </a:xfrm>
        </p:spPr>
        <p:txBody>
          <a:bodyPr/>
          <a:lstStyle/>
          <a:p>
            <a:r>
              <a:rPr lang="en-US" b="1" smtClean="0">
                <a:solidFill>
                  <a:srgbClr val="0070C0"/>
                </a:solidFill>
                <a:latin typeface="Arial" charset="0"/>
                <a:cs typeface="Arial" charset="0"/>
              </a:rPr>
              <a:t>A buzz group is </a:t>
            </a:r>
            <a:endParaRPr lang="ru-RU" b="1" smtClean="0">
              <a:solidFill>
                <a:srgbClr val="0070C0"/>
              </a:solidFill>
              <a:latin typeface="Arial" charset="0"/>
              <a:cs typeface="Arial" charset="0"/>
            </a:endParaRPr>
          </a:p>
        </p:txBody>
      </p:sp>
      <p:sp>
        <p:nvSpPr>
          <p:cNvPr id="20482" name="Содержимое 2"/>
          <p:cNvSpPr>
            <a:spLocks noGrp="1"/>
          </p:cNvSpPr>
          <p:nvPr>
            <p:ph idx="1"/>
          </p:nvPr>
        </p:nvSpPr>
        <p:spPr>
          <a:xfrm>
            <a:off x="0" y="1052513"/>
            <a:ext cx="9144000" cy="5805487"/>
          </a:xfrm>
        </p:spPr>
        <p:txBody>
          <a:bodyPr/>
          <a:lstStyle/>
          <a:p>
            <a:pPr>
              <a:buFont typeface="Wingdings" pitchFamily="2" charset="2"/>
              <a:buNone/>
            </a:pPr>
            <a:r>
              <a:rPr lang="en-US" sz="2800" smtClean="0">
                <a:latin typeface="Arial" charset="0"/>
                <a:cs typeface="Arial" charset="0"/>
              </a:rPr>
              <a:t>a small, intense discussion group usually involving up to 3 persons responding to a specific question or in search of very precise information. </a:t>
            </a:r>
          </a:p>
          <a:p>
            <a:pPr>
              <a:buFont typeface="Wingdings" pitchFamily="2" charset="2"/>
              <a:buNone/>
            </a:pPr>
            <a:r>
              <a:rPr lang="en-US" sz="2800" smtClean="0">
                <a:latin typeface="Arial" charset="0"/>
                <a:cs typeface="Arial" charset="0"/>
              </a:rPr>
              <a:t>The full plenary group is subdivided into the small groups. It’s called a ‘buzz’ group because it mimics the sound of people in intense discussion (as noise of bees)!                   </a:t>
            </a:r>
            <a:r>
              <a:rPr lang="en-US" sz="2800" b="1" smtClean="0">
                <a:solidFill>
                  <a:srgbClr val="0070C0"/>
                </a:solidFill>
                <a:latin typeface="Arial" charset="0"/>
                <a:cs typeface="Arial" charset="0"/>
              </a:rPr>
              <a:t>How to use</a:t>
            </a:r>
          </a:p>
          <a:p>
            <a:pPr>
              <a:buFont typeface="Wingdings" pitchFamily="2" charset="2"/>
              <a:buNone/>
            </a:pPr>
            <a:r>
              <a:rPr lang="en-US" sz="2800" smtClean="0">
                <a:latin typeface="Arial" charset="0"/>
                <a:cs typeface="Arial" charset="0"/>
              </a:rPr>
              <a:t>The learners are divided into small groups, usually twos or threes. These small groups meet for a short period to consider a simple question or problem. The ideas, thus exchanged, may then be presented to the other participants by each of the small groups in turn, so promoting further discussion.</a:t>
            </a:r>
            <a:endParaRPr lang="ru-RU" sz="2800" smtClean="0">
              <a:latin typeface="Arial" charset="0"/>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fontAlgn="auto">
              <a:spcAft>
                <a:spcPts val="0"/>
              </a:spcAft>
              <a:defRPr/>
            </a:pPr>
            <a:r>
              <a:rPr lang="en-US" b="1" dirty="0" smtClean="0">
                <a:solidFill>
                  <a:schemeClr val="accent1">
                    <a:lumMod val="75000"/>
                  </a:schemeClr>
                </a:solidFill>
              </a:rPr>
              <a:t>Benefits of a buzz groups</a:t>
            </a:r>
            <a:endParaRPr lang="ru-RU" dirty="0">
              <a:solidFill>
                <a:schemeClr val="accent1">
                  <a:lumMod val="75000"/>
                </a:schemeClr>
              </a:solidFill>
            </a:endParaRPr>
          </a:p>
        </p:txBody>
      </p:sp>
      <p:sp>
        <p:nvSpPr>
          <p:cNvPr id="21506" name="Содержимое 2"/>
          <p:cNvSpPr>
            <a:spLocks noGrp="1"/>
          </p:cNvSpPr>
          <p:nvPr>
            <p:ph idx="1"/>
          </p:nvPr>
        </p:nvSpPr>
        <p:spPr>
          <a:xfrm>
            <a:off x="457200" y="1268413"/>
            <a:ext cx="8229600" cy="4525962"/>
          </a:xfrm>
        </p:spPr>
        <p:txBody>
          <a:bodyPr/>
          <a:lstStyle/>
          <a:p>
            <a:pPr marL="571500" indent="-571500">
              <a:buFont typeface="Calibri" pitchFamily="34" charset="0"/>
              <a:buAutoNum type="arabicPeriod"/>
            </a:pPr>
            <a:r>
              <a:rPr lang="en-US" sz="2800" smtClean="0">
                <a:latin typeface="Arial" charset="0"/>
                <a:cs typeface="Arial" charset="0"/>
              </a:rPr>
              <a:t>Highly participative.</a:t>
            </a:r>
          </a:p>
          <a:p>
            <a:pPr marL="571500" indent="-571500">
              <a:buFont typeface="Calibri" pitchFamily="34" charset="0"/>
              <a:buAutoNum type="arabicPeriod"/>
            </a:pPr>
            <a:r>
              <a:rPr lang="en-US" sz="2800" smtClean="0">
                <a:latin typeface="Arial" charset="0"/>
                <a:cs typeface="Arial" charset="0"/>
              </a:rPr>
              <a:t>Very focused and direct.</a:t>
            </a:r>
          </a:p>
          <a:p>
            <a:pPr marL="571500" indent="-571500">
              <a:buFont typeface="Calibri" pitchFamily="34" charset="0"/>
              <a:buAutoNum type="arabicPeriod"/>
            </a:pPr>
            <a:r>
              <a:rPr lang="en-US" sz="2800" smtClean="0">
                <a:latin typeface="Arial" charset="0"/>
                <a:cs typeface="Arial" charset="0"/>
              </a:rPr>
              <a:t>Very frequently it integrates theory with experience.</a:t>
            </a:r>
          </a:p>
          <a:p>
            <a:pPr marL="571500" indent="-571500">
              <a:buFont typeface="Calibri" pitchFamily="34" charset="0"/>
              <a:buAutoNum type="arabicPeriod"/>
            </a:pPr>
            <a:r>
              <a:rPr lang="en-US" sz="2800" smtClean="0">
                <a:latin typeface="Arial" charset="0"/>
                <a:cs typeface="Arial" charset="0"/>
              </a:rPr>
              <a:t>Short, intense and using members own information so there is ownership of the output by all members.</a:t>
            </a:r>
            <a:endParaRPr lang="ru-RU" sz="2800" smtClean="0">
              <a:latin typeface="Arial" charset="0"/>
              <a:cs typeface="Arial" charset="0"/>
            </a:endParaRP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262438"/>
            <a:ext cx="4572000"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a:xfrm>
            <a:off x="323850" y="476250"/>
            <a:ext cx="6119813" cy="850900"/>
          </a:xfrm>
        </p:spPr>
        <p:txBody>
          <a:bodyPr/>
          <a:lstStyle/>
          <a:p>
            <a:r>
              <a:rPr lang="en-US" sz="4000" b="1" smtClean="0">
                <a:latin typeface="Arial" charset="0"/>
                <a:cs typeface="Arial" charset="0"/>
              </a:rPr>
              <a:t>Activity. Let’s try buzz group discussion</a:t>
            </a:r>
            <a:endParaRPr lang="ru-RU" sz="4000" b="1" smtClean="0">
              <a:latin typeface="Arial" charset="0"/>
              <a:cs typeface="Arial" charset="0"/>
            </a:endParaRPr>
          </a:p>
        </p:txBody>
      </p:sp>
      <p:sp>
        <p:nvSpPr>
          <p:cNvPr id="3" name="Объект 2"/>
          <p:cNvSpPr>
            <a:spLocks noGrp="1"/>
          </p:cNvSpPr>
          <p:nvPr>
            <p:ph idx="1"/>
          </p:nvPr>
        </p:nvSpPr>
        <p:spPr>
          <a:xfrm>
            <a:off x="457200" y="2073275"/>
            <a:ext cx="8229600" cy="4784725"/>
          </a:xfrm>
        </p:spPr>
        <p:txBody>
          <a:bodyPr>
            <a:normAutofit/>
          </a:bodyPr>
          <a:lstStyle/>
          <a:p>
            <a:pPr>
              <a:lnSpc>
                <a:spcPct val="80000"/>
              </a:lnSpc>
            </a:pPr>
            <a:r>
              <a:rPr lang="en-US" sz="2700" smtClean="0">
                <a:solidFill>
                  <a:srgbClr val="FF0000"/>
                </a:solidFill>
                <a:latin typeface="Arial" charset="0"/>
                <a:cs typeface="Arial" charset="0"/>
              </a:rPr>
              <a:t>Divide on threes and discuss this problem </a:t>
            </a:r>
            <a:r>
              <a:rPr lang="en-US" sz="2700" smtClean="0">
                <a:latin typeface="Arial" charset="0"/>
                <a:cs typeface="Arial" charset="0"/>
              </a:rPr>
              <a:t>– do we need curator for every students group at our University? – </a:t>
            </a:r>
            <a:r>
              <a:rPr lang="en-US" sz="2700" smtClean="0">
                <a:solidFill>
                  <a:srgbClr val="FF0000"/>
                </a:solidFill>
                <a:latin typeface="Arial" charset="0"/>
                <a:cs typeface="Arial" charset="0"/>
              </a:rPr>
              <a:t>3 minutes </a:t>
            </a:r>
          </a:p>
          <a:p>
            <a:pPr>
              <a:lnSpc>
                <a:spcPct val="80000"/>
              </a:lnSpc>
            </a:pPr>
            <a:r>
              <a:rPr lang="en-US" sz="2700" u="sng" smtClean="0">
                <a:latin typeface="Arial" charset="0"/>
                <a:cs typeface="Arial" charset="0"/>
              </a:rPr>
              <a:t>The related questions:</a:t>
            </a:r>
          </a:p>
          <a:p>
            <a:pPr>
              <a:lnSpc>
                <a:spcPct val="80000"/>
              </a:lnSpc>
            </a:pPr>
            <a:r>
              <a:rPr lang="en-US" sz="2700" smtClean="0">
                <a:latin typeface="Arial" charset="0"/>
                <a:cs typeface="Arial" charset="0"/>
              </a:rPr>
              <a:t>Why students so rarely visit curator’s hour?</a:t>
            </a:r>
          </a:p>
          <a:p>
            <a:pPr>
              <a:lnSpc>
                <a:spcPct val="80000"/>
              </a:lnSpc>
            </a:pPr>
            <a:r>
              <a:rPr lang="en-US" sz="2700" smtClean="0">
                <a:latin typeface="Arial" charset="0"/>
                <a:cs typeface="Arial" charset="0"/>
              </a:rPr>
              <a:t>Why they don’t keep initiative (or very seldom) to organize any events or excursions for curator’s hours?</a:t>
            </a:r>
          </a:p>
          <a:p>
            <a:pPr>
              <a:lnSpc>
                <a:spcPct val="80000"/>
              </a:lnSpc>
            </a:pPr>
            <a:r>
              <a:rPr lang="en-US" sz="2700" smtClean="0">
                <a:latin typeface="Arial" charset="0"/>
                <a:cs typeface="Arial" charset="0"/>
              </a:rPr>
              <a:t>Why students don’t ask (or very seldom) their curator for help in solving personal, interpersonal and learning problems? </a:t>
            </a:r>
          </a:p>
          <a:p>
            <a:pPr>
              <a:lnSpc>
                <a:spcPct val="80000"/>
              </a:lnSpc>
            </a:pPr>
            <a:r>
              <a:rPr lang="en-US" sz="2700" smtClean="0">
                <a:solidFill>
                  <a:srgbClr val="FF0000"/>
                </a:solidFill>
                <a:latin typeface="Arial" charset="0"/>
                <a:cs typeface="Arial" charset="0"/>
              </a:rPr>
              <a:t>Share small group’s opinions for whole audience and formulate your general opinion – 10 minutes</a:t>
            </a:r>
            <a:endParaRPr lang="ru-RU" sz="2700" smtClean="0">
              <a:solidFill>
                <a:srgbClr val="FF0000"/>
              </a:solidFill>
              <a:latin typeface="Arial" charset="0"/>
              <a:cs typeface="Arial" charset="0"/>
            </a:endParaRPr>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0" y="0"/>
            <a:ext cx="17780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a:xfrm>
            <a:off x="539750" y="115888"/>
            <a:ext cx="8229600" cy="850900"/>
          </a:xfrm>
        </p:spPr>
        <p:txBody>
          <a:bodyPr/>
          <a:lstStyle/>
          <a:p>
            <a:r>
              <a:rPr lang="en-US" b="1" smtClean="0">
                <a:solidFill>
                  <a:srgbClr val="0070C0"/>
                </a:solidFill>
                <a:latin typeface="Arial" charset="0"/>
                <a:cs typeface="Arial" charset="0"/>
              </a:rPr>
              <a:t>Controlled discussion</a:t>
            </a:r>
            <a:endParaRPr lang="ru-RU" b="1" smtClean="0">
              <a:solidFill>
                <a:srgbClr val="0070C0"/>
              </a:solidFill>
              <a:latin typeface="Arial" charset="0"/>
              <a:cs typeface="Arial" charset="0"/>
            </a:endParaRPr>
          </a:p>
        </p:txBody>
      </p:sp>
      <p:sp>
        <p:nvSpPr>
          <p:cNvPr id="3" name="Содержимое 2"/>
          <p:cNvSpPr>
            <a:spLocks noGrp="1"/>
          </p:cNvSpPr>
          <p:nvPr>
            <p:ph idx="1"/>
          </p:nvPr>
        </p:nvSpPr>
        <p:spPr>
          <a:xfrm>
            <a:off x="0" y="1052513"/>
            <a:ext cx="9144000" cy="5805487"/>
          </a:xfrm>
        </p:spPr>
        <p:txBody>
          <a:bodyPr>
            <a:normAutofit/>
          </a:bodyPr>
          <a:lstStyle/>
          <a:p>
            <a:pPr>
              <a:lnSpc>
                <a:spcPct val="80000"/>
              </a:lnSpc>
              <a:buFont typeface="Wingdings" pitchFamily="2" charset="2"/>
              <a:buNone/>
            </a:pPr>
            <a:r>
              <a:rPr lang="en-US" sz="3000" smtClean="0">
                <a:latin typeface="Arial" charset="0"/>
                <a:cs typeface="Arial" charset="0"/>
              </a:rPr>
              <a:t>a type of meeting, but it differs from the formal meetings in a number of ways:</a:t>
            </a:r>
          </a:p>
          <a:p>
            <a:pPr>
              <a:lnSpc>
                <a:spcPct val="80000"/>
              </a:lnSpc>
              <a:buClr>
                <a:srgbClr val="0070C0"/>
              </a:buClr>
              <a:buFont typeface="Wingdings" pitchFamily="2" charset="2"/>
              <a:buChar char="v"/>
            </a:pPr>
            <a:r>
              <a:rPr lang="en-US" sz="3000" smtClean="0">
                <a:solidFill>
                  <a:srgbClr val="0070C0"/>
                </a:solidFill>
                <a:latin typeface="Arial" charset="0"/>
                <a:cs typeface="Arial" charset="0"/>
              </a:rPr>
              <a:t>It may not have a specific goal – many group discussions are just that: a group kicking around ideas on a particular topic.  That may lead to a goal ultimately...but it may not.</a:t>
            </a:r>
          </a:p>
          <a:p>
            <a:pPr>
              <a:lnSpc>
                <a:spcPct val="80000"/>
              </a:lnSpc>
              <a:buClr>
                <a:srgbClr val="0070C0"/>
              </a:buClr>
              <a:buFont typeface="Wingdings" pitchFamily="2" charset="2"/>
              <a:buChar char="v"/>
            </a:pPr>
            <a:r>
              <a:rPr lang="en-US" sz="3000" smtClean="0">
                <a:latin typeface="Arial" charset="0"/>
                <a:cs typeface="Arial" charset="0"/>
              </a:rPr>
              <a:t>It’s less formal, and may have no time constraints, or structured order, or agenda.</a:t>
            </a:r>
          </a:p>
          <a:p>
            <a:pPr>
              <a:lnSpc>
                <a:spcPct val="80000"/>
              </a:lnSpc>
              <a:buClr>
                <a:srgbClr val="0070C0"/>
              </a:buClr>
              <a:buFont typeface="Wingdings" pitchFamily="2" charset="2"/>
              <a:buChar char="v"/>
            </a:pPr>
            <a:r>
              <a:rPr lang="en-US" sz="3000" smtClean="0">
                <a:solidFill>
                  <a:srgbClr val="0070C0"/>
                </a:solidFill>
                <a:latin typeface="Arial" charset="0"/>
                <a:cs typeface="Arial" charset="0"/>
              </a:rPr>
              <a:t>Its leadership is usually less directive than of a meeting.</a:t>
            </a:r>
          </a:p>
          <a:p>
            <a:pPr>
              <a:lnSpc>
                <a:spcPct val="80000"/>
              </a:lnSpc>
              <a:buClr>
                <a:srgbClr val="0070C0"/>
              </a:buClr>
              <a:buFont typeface="Wingdings" pitchFamily="2" charset="2"/>
              <a:buChar char="v"/>
            </a:pPr>
            <a:r>
              <a:rPr lang="en-US" sz="3000" smtClean="0">
                <a:latin typeface="Arial" charset="0"/>
                <a:cs typeface="Arial" charset="0"/>
              </a:rPr>
              <a:t>It emphasizes process (the consideration of ideas) over specific tasks to be accomplished.</a:t>
            </a:r>
          </a:p>
          <a:p>
            <a:pPr>
              <a:lnSpc>
                <a:spcPct val="80000"/>
              </a:lnSpc>
              <a:buClr>
                <a:srgbClr val="0070C0"/>
              </a:buClr>
              <a:buFont typeface="Wingdings" pitchFamily="2" charset="2"/>
              <a:buChar char="v"/>
            </a:pPr>
            <a:r>
              <a:rPr lang="en-US" sz="3000" smtClean="0">
                <a:solidFill>
                  <a:srgbClr val="0070C0"/>
                </a:solidFill>
                <a:latin typeface="Arial" charset="0"/>
                <a:cs typeface="Arial" charset="0"/>
              </a:rPr>
              <a:t>Leading a discussion group is not the same as running a meeting.  It’s much closer to facilitation.</a:t>
            </a:r>
          </a:p>
          <a:p>
            <a:pPr>
              <a:lnSpc>
                <a:spcPct val="80000"/>
              </a:lnSpc>
            </a:pPr>
            <a:endParaRPr lang="ru-RU" sz="3000" smtClean="0">
              <a:latin typeface="Arial" charset="0"/>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a:xfrm>
            <a:off x="395288" y="765175"/>
            <a:ext cx="4906962" cy="849313"/>
          </a:xfrm>
        </p:spPr>
        <p:txBody>
          <a:bodyPr/>
          <a:lstStyle/>
          <a:p>
            <a:r>
              <a:rPr lang="en-US" b="1" smtClean="0">
                <a:solidFill>
                  <a:srgbClr val="0070C0"/>
                </a:solidFill>
                <a:latin typeface="Arial" charset="0"/>
                <a:cs typeface="Arial" charset="0"/>
              </a:rPr>
              <a:t>Free discussion</a:t>
            </a:r>
            <a:endParaRPr lang="ru-RU" b="1" smtClean="0">
              <a:solidFill>
                <a:srgbClr val="0070C0"/>
              </a:solidFill>
              <a:latin typeface="Arial" charset="0"/>
              <a:cs typeface="Arial" charset="0"/>
            </a:endParaRPr>
          </a:p>
        </p:txBody>
      </p:sp>
      <p:sp>
        <p:nvSpPr>
          <p:cNvPr id="3" name="Содержимое 2"/>
          <p:cNvSpPr>
            <a:spLocks noGrp="1"/>
          </p:cNvSpPr>
          <p:nvPr>
            <p:ph idx="1"/>
          </p:nvPr>
        </p:nvSpPr>
        <p:spPr>
          <a:xfrm>
            <a:off x="468313" y="2660650"/>
            <a:ext cx="8229600" cy="4173538"/>
          </a:xfrm>
        </p:spPr>
        <p:txBody>
          <a:bodyPr rtlCol="0">
            <a:normAutofit lnSpcReduction="10000"/>
          </a:bodyPr>
          <a:lstStyle/>
          <a:p>
            <a:pPr fontAlgn="auto">
              <a:spcAft>
                <a:spcPts val="0"/>
              </a:spcAft>
              <a:defRPr/>
            </a:pPr>
            <a:r>
              <a:rPr lang="en-US" sz="2800" dirty="0" smtClean="0"/>
              <a:t>a form of inquiry and discussion between individuals, based on asking and answering questions to stimulate critical thinking and to illuminate ideas. </a:t>
            </a:r>
          </a:p>
          <a:p>
            <a:pPr fontAlgn="auto">
              <a:spcAft>
                <a:spcPts val="0"/>
              </a:spcAft>
              <a:defRPr/>
            </a:pPr>
            <a:r>
              <a:rPr lang="en-US" sz="2800" dirty="0" smtClean="0"/>
              <a:t>It is a dialectical method, often involving a discussion in which the defense of one point of view is questioned; one participant may lead another to contradict himself / herself in some way, thus strengthening the inquirer's own point of view.</a:t>
            </a:r>
            <a:endParaRPr lang="ru-RU" sz="2800" dirty="0"/>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900" y="3175"/>
            <a:ext cx="39751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Заголовок 1"/>
          <p:cNvSpPr>
            <a:spLocks noGrp="1"/>
          </p:cNvSpPr>
          <p:nvPr>
            <p:ph type="title"/>
          </p:nvPr>
        </p:nvSpPr>
        <p:spPr>
          <a:xfrm>
            <a:off x="457200" y="273050"/>
            <a:ext cx="6562725" cy="1143000"/>
          </a:xfrm>
        </p:spPr>
        <p:txBody>
          <a:bodyPr/>
          <a:lstStyle/>
          <a:p>
            <a:r>
              <a:rPr lang="en-US" sz="4000" b="1" smtClean="0">
                <a:latin typeface="Arial" charset="0"/>
                <a:cs typeface="Arial" charset="0"/>
              </a:rPr>
              <a:t>Learning outcomes</a:t>
            </a:r>
            <a:endParaRPr lang="ru-RU" sz="4000" b="1" smtClean="0">
              <a:latin typeface="Arial" charset="0"/>
              <a:cs typeface="Arial" charset="0"/>
            </a:endParaRPr>
          </a:p>
        </p:txBody>
      </p:sp>
      <p:sp>
        <p:nvSpPr>
          <p:cNvPr id="7170" name="Объект 2"/>
          <p:cNvSpPr>
            <a:spLocks noGrp="1"/>
          </p:cNvSpPr>
          <p:nvPr>
            <p:ph idx="1"/>
          </p:nvPr>
        </p:nvSpPr>
        <p:spPr>
          <a:xfrm>
            <a:off x="457200" y="2055813"/>
            <a:ext cx="8223250" cy="4235450"/>
          </a:xfrm>
        </p:spPr>
        <p:txBody>
          <a:bodyPr/>
          <a:lstStyle/>
          <a:p>
            <a:pPr marL="414338" indent="-414338" algn="just"/>
            <a:r>
              <a:rPr lang="en-US" smtClean="0">
                <a:latin typeface="Arial" charset="0"/>
                <a:cs typeface="Arial" charset="0"/>
              </a:rPr>
              <a:t>Effectively work cooperatively;</a:t>
            </a:r>
          </a:p>
          <a:p>
            <a:pPr marL="414338" indent="-414338" algn="just"/>
            <a:r>
              <a:rPr lang="en-US" smtClean="0">
                <a:latin typeface="Arial" charset="0"/>
                <a:cs typeface="Arial" charset="0"/>
              </a:rPr>
              <a:t>Contributing to groups with ideas, suggestions, and efforts;</a:t>
            </a:r>
          </a:p>
          <a:p>
            <a:pPr marL="414338" indent="-414338" algn="just"/>
            <a:r>
              <a:rPr lang="en-US" smtClean="0">
                <a:latin typeface="Arial" charset="0"/>
                <a:cs typeface="Arial" charset="0"/>
              </a:rPr>
              <a:t>Healthy respect for different opinions, customs, and individual preferences;</a:t>
            </a:r>
          </a:p>
          <a:p>
            <a:pPr marL="414338" indent="-414338" algn="just"/>
            <a:r>
              <a:rPr lang="en-US" smtClean="0">
                <a:latin typeface="Arial" charset="0"/>
                <a:cs typeface="Arial" charset="0"/>
              </a:rPr>
              <a:t>Ability to participate in group decision-making.</a:t>
            </a:r>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713" y="358775"/>
            <a:ext cx="2592387"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a:xfrm>
            <a:off x="457200" y="115888"/>
            <a:ext cx="8229600" cy="1009650"/>
          </a:xfrm>
        </p:spPr>
        <p:txBody>
          <a:bodyPr/>
          <a:lstStyle/>
          <a:p>
            <a:r>
              <a:rPr lang="en-US" b="1" smtClean="0">
                <a:solidFill>
                  <a:srgbClr val="0070C0"/>
                </a:solidFill>
                <a:latin typeface="Arial" charset="0"/>
                <a:cs typeface="Arial" charset="0"/>
              </a:rPr>
              <a:t>Snowballing</a:t>
            </a:r>
            <a:endParaRPr lang="ru-RU" b="1" smtClean="0">
              <a:solidFill>
                <a:srgbClr val="0070C0"/>
              </a:solidFill>
              <a:latin typeface="Arial" charset="0"/>
              <a:cs typeface="Arial" charset="0"/>
            </a:endParaRPr>
          </a:p>
        </p:txBody>
      </p:sp>
      <p:sp>
        <p:nvSpPr>
          <p:cNvPr id="25602" name="Содержимое 2"/>
          <p:cNvSpPr>
            <a:spLocks noGrp="1"/>
          </p:cNvSpPr>
          <p:nvPr>
            <p:ph idx="1"/>
          </p:nvPr>
        </p:nvSpPr>
        <p:spPr>
          <a:xfrm>
            <a:off x="250825" y="1125538"/>
            <a:ext cx="8893175" cy="5068887"/>
          </a:xfrm>
        </p:spPr>
        <p:txBody>
          <a:bodyPr/>
          <a:lstStyle/>
          <a:p>
            <a:pPr>
              <a:buFont typeface="Wingdings" pitchFamily="2" charset="2"/>
              <a:buNone/>
            </a:pPr>
            <a:r>
              <a:rPr lang="en-US" sz="2800" smtClean="0">
                <a:latin typeface="Arial" charset="0"/>
                <a:cs typeface="Arial" charset="0"/>
              </a:rPr>
              <a:t>This method involves progressive doubling: members first work alone, then in pairs, then in fours, and so on. In most cases, after working in fours, members come together for a plenary session in which their conclusions or solutions are pooled. </a:t>
            </a:r>
          </a:p>
          <a:p>
            <a:pPr>
              <a:buFont typeface="Wingdings" pitchFamily="2" charset="2"/>
              <a:buNone/>
            </a:pPr>
            <a:r>
              <a:rPr lang="en-US" sz="2800" smtClean="0">
                <a:latin typeface="Arial" charset="0"/>
                <a:cs typeface="Arial" charset="0"/>
              </a:rPr>
              <a:t>It is good to provide a sequence of increasingly complex tasks so that members do not become bored with repeated discussion at multiple stages.</a:t>
            </a:r>
            <a:endParaRPr lang="ru-RU" sz="2800" smtClean="0">
              <a:latin typeface="Arial" charset="0"/>
              <a:cs typeface="Arial" charset="0"/>
            </a:endParaRPr>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4716463"/>
            <a:ext cx="4284662"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p:txBody>
          <a:bodyPr/>
          <a:lstStyle/>
          <a:p>
            <a:r>
              <a:rPr lang="en-US" b="1" smtClean="0">
                <a:solidFill>
                  <a:srgbClr val="FF0000"/>
                </a:solidFill>
                <a:latin typeface="Arial" charset="0"/>
                <a:cs typeface="Arial" charset="0"/>
              </a:rPr>
              <a:t>Activity: Snowballing group work </a:t>
            </a:r>
            <a:endParaRPr lang="ru-RU" b="1" smtClean="0">
              <a:solidFill>
                <a:srgbClr val="FF0000"/>
              </a:solidFill>
              <a:latin typeface="Arial" charset="0"/>
              <a:cs typeface="Arial" charset="0"/>
            </a:endParaRPr>
          </a:p>
        </p:txBody>
      </p:sp>
      <p:sp>
        <p:nvSpPr>
          <p:cNvPr id="3" name="Объект 2"/>
          <p:cNvSpPr>
            <a:spLocks noGrp="1"/>
          </p:cNvSpPr>
          <p:nvPr>
            <p:ph idx="1"/>
          </p:nvPr>
        </p:nvSpPr>
        <p:spPr/>
        <p:txBody>
          <a:bodyPr>
            <a:normAutofit/>
          </a:bodyPr>
          <a:lstStyle/>
          <a:p>
            <a:pPr>
              <a:lnSpc>
                <a:spcPct val="80000"/>
              </a:lnSpc>
            </a:pPr>
            <a:r>
              <a:rPr lang="en-US" sz="2700" smtClean="0">
                <a:latin typeface="Arial" charset="0"/>
                <a:cs typeface="Arial" charset="0"/>
              </a:rPr>
              <a:t>Now we start decide problem in “Snowballing format”.</a:t>
            </a:r>
          </a:p>
          <a:p>
            <a:pPr>
              <a:lnSpc>
                <a:spcPct val="80000"/>
              </a:lnSpc>
            </a:pPr>
            <a:r>
              <a:rPr lang="en-US" sz="2700" smtClean="0">
                <a:solidFill>
                  <a:srgbClr val="FF0000"/>
                </a:solidFill>
                <a:latin typeface="Arial" charset="0"/>
                <a:cs typeface="Arial" charset="0"/>
              </a:rPr>
              <a:t>Problem: Mobbing (workplace bullying) often appearing in organizations. How to prevent it?</a:t>
            </a:r>
          </a:p>
          <a:p>
            <a:pPr>
              <a:lnSpc>
                <a:spcPct val="80000"/>
              </a:lnSpc>
            </a:pPr>
            <a:r>
              <a:rPr lang="en-US" sz="2700" smtClean="0">
                <a:solidFill>
                  <a:srgbClr val="FF0000"/>
                </a:solidFill>
                <a:latin typeface="Arial" charset="0"/>
                <a:cs typeface="Arial" charset="0"/>
              </a:rPr>
              <a:t>Mobbing – it is a form of aggressive persecution of one or several members of the group by one or several other members. It includes emotional abuse to force someone go out of the workplace through rumor, intimidation, humiliation, discrediting, and isolation.</a:t>
            </a:r>
          </a:p>
          <a:p>
            <a:pPr>
              <a:lnSpc>
                <a:spcPct val="80000"/>
              </a:lnSpc>
            </a:pPr>
            <a:r>
              <a:rPr lang="en-US" sz="2700" smtClean="0">
                <a:latin typeface="Arial" charset="0"/>
                <a:cs typeface="Arial" charset="0"/>
              </a:rPr>
              <a:t>We start from individual work – everybody write their solutions during 5 minutes.</a:t>
            </a:r>
            <a:endParaRPr lang="ru-RU" sz="2700" smtClean="0">
              <a:latin typeface="Arial" charset="0"/>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p:txBody>
          <a:bodyPr/>
          <a:lstStyle/>
          <a:p>
            <a:r>
              <a:rPr lang="en-US" b="1" smtClean="0">
                <a:solidFill>
                  <a:srgbClr val="FF0000"/>
                </a:solidFill>
                <a:latin typeface="Arial" charset="0"/>
                <a:cs typeface="Arial" charset="0"/>
              </a:rPr>
              <a:t>Snowballing group work (2)</a:t>
            </a:r>
            <a:endParaRPr lang="ru-RU" smtClean="0">
              <a:latin typeface="Arial" charset="0"/>
              <a:cs typeface="Arial" charset="0"/>
            </a:endParaRPr>
          </a:p>
        </p:txBody>
      </p:sp>
      <p:sp>
        <p:nvSpPr>
          <p:cNvPr id="3" name="Объект 2"/>
          <p:cNvSpPr>
            <a:spLocks noGrp="1"/>
          </p:cNvSpPr>
          <p:nvPr>
            <p:ph idx="1"/>
          </p:nvPr>
        </p:nvSpPr>
        <p:spPr/>
        <p:txBody>
          <a:bodyPr rtlCol="0">
            <a:normAutofit lnSpcReduction="10000"/>
          </a:bodyPr>
          <a:lstStyle/>
          <a:p>
            <a:pPr fontAlgn="auto">
              <a:spcAft>
                <a:spcPts val="0"/>
              </a:spcAft>
              <a:defRPr/>
            </a:pPr>
            <a:r>
              <a:rPr lang="en-US" dirty="0" smtClean="0"/>
              <a:t>Next you gather in pairs, join your ideas and design common solution – during 5 minutes.</a:t>
            </a:r>
          </a:p>
          <a:p>
            <a:pPr fontAlgn="auto">
              <a:spcAft>
                <a:spcPts val="0"/>
              </a:spcAft>
              <a:defRPr/>
            </a:pPr>
            <a:r>
              <a:rPr lang="en-US" dirty="0"/>
              <a:t>Next you gather in </a:t>
            </a:r>
            <a:r>
              <a:rPr lang="en-US" dirty="0" smtClean="0"/>
              <a:t>forth, </a:t>
            </a:r>
            <a:r>
              <a:rPr lang="en-US" dirty="0"/>
              <a:t>join your ideas and design </a:t>
            </a:r>
            <a:r>
              <a:rPr lang="en-US" dirty="0" smtClean="0"/>
              <a:t>general plan for solving this problem – </a:t>
            </a:r>
            <a:r>
              <a:rPr lang="en-US" dirty="0"/>
              <a:t>during 7</a:t>
            </a:r>
            <a:r>
              <a:rPr lang="en-US" dirty="0" smtClean="0"/>
              <a:t> </a:t>
            </a:r>
            <a:r>
              <a:rPr lang="en-US" dirty="0"/>
              <a:t>minutes</a:t>
            </a:r>
            <a:r>
              <a:rPr lang="en-US" dirty="0" smtClean="0"/>
              <a:t>. </a:t>
            </a:r>
            <a:r>
              <a:rPr lang="en-US" dirty="0" smtClean="0">
                <a:solidFill>
                  <a:srgbClr val="FF0000"/>
                </a:solidFill>
              </a:rPr>
              <a:t>Think and take in account in your solution the motivation of bullies – why do they do this aggression?</a:t>
            </a:r>
            <a:endParaRPr lang="en-US" dirty="0">
              <a:solidFill>
                <a:srgbClr val="FF0000"/>
              </a:solidFill>
            </a:endParaRPr>
          </a:p>
          <a:p>
            <a:pPr fontAlgn="auto">
              <a:spcAft>
                <a:spcPts val="0"/>
              </a:spcAft>
              <a:defRPr/>
            </a:pP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p:txBody>
          <a:bodyPr/>
          <a:lstStyle/>
          <a:p>
            <a:r>
              <a:rPr lang="en-US" b="1" smtClean="0">
                <a:solidFill>
                  <a:srgbClr val="FF0000"/>
                </a:solidFill>
                <a:latin typeface="Arial" charset="0"/>
                <a:cs typeface="Arial" charset="0"/>
              </a:rPr>
              <a:t>Snowballing group work (3)</a:t>
            </a:r>
            <a:endParaRPr lang="ru-RU" b="1" smtClean="0">
              <a:solidFill>
                <a:srgbClr val="FF0000"/>
              </a:solidFill>
              <a:latin typeface="Arial" charset="0"/>
              <a:cs typeface="Arial" charset="0"/>
            </a:endParaRPr>
          </a:p>
        </p:txBody>
      </p:sp>
      <p:sp>
        <p:nvSpPr>
          <p:cNvPr id="28674" name="Объект 2"/>
          <p:cNvSpPr>
            <a:spLocks noGrp="1"/>
          </p:cNvSpPr>
          <p:nvPr>
            <p:ph idx="1"/>
          </p:nvPr>
        </p:nvSpPr>
        <p:spPr/>
        <p:txBody>
          <a:bodyPr/>
          <a:lstStyle/>
          <a:p>
            <a:r>
              <a:rPr lang="en-US" smtClean="0">
                <a:latin typeface="Arial" charset="0"/>
                <a:cs typeface="Arial" charset="0"/>
              </a:rPr>
              <a:t>Next discuss in whole audience your decisions and design general plan to solve the problem – during 15 minutes.</a:t>
            </a:r>
          </a:p>
          <a:p>
            <a:r>
              <a:rPr lang="en-US" smtClean="0">
                <a:latin typeface="Arial" charset="0"/>
                <a:cs typeface="Arial" charset="0"/>
              </a:rPr>
              <a:t>Elect the leader and present your plan for audience (e.g. in press-conference) – during 5 minutes. You can use tribune, microphone, board.</a:t>
            </a:r>
            <a:endParaRPr lang="ru-RU" smtClean="0">
              <a:latin typeface="Arial" charset="0"/>
              <a:cs typeface="Arial" charset="0"/>
            </a:endParaRPr>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4854575"/>
            <a:ext cx="4140200"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ttp://blogs.ubc.ca/alexhawley/files/2013/11/keep-calm-teamwork-makes-the-dream-wo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075" y="908050"/>
            <a:ext cx="32099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extBox 1"/>
          <p:cNvSpPr txBox="1">
            <a:spLocks noChangeArrowheads="1"/>
          </p:cNvSpPr>
          <p:nvPr/>
        </p:nvSpPr>
        <p:spPr bwMode="auto">
          <a:xfrm>
            <a:off x="971550" y="5467350"/>
            <a:ext cx="7546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3600" b="1">
                <a:solidFill>
                  <a:srgbClr val="0070C0"/>
                </a:solidFill>
              </a:rPr>
              <a:t>Thanks for your attention and activity!</a:t>
            </a:r>
            <a:endParaRPr lang="ru-RU" sz="3600" b="1">
              <a:solidFill>
                <a:srgbClr val="0070C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188913"/>
            <a:ext cx="2663825" cy="1628775"/>
          </a:xfrm>
        </p:spPr>
        <p:txBody>
          <a:bodyPr rtlCol="0">
            <a:normAutofit fontScale="90000"/>
          </a:bodyPr>
          <a:lstStyle/>
          <a:p>
            <a:pPr algn="l" fontAlgn="auto">
              <a:spcAft>
                <a:spcPts val="0"/>
              </a:spcAft>
              <a:defRPr/>
            </a:pPr>
            <a:r>
              <a:rPr lang="ru-RU" dirty="0" smtClean="0"/>
              <a:t/>
            </a:r>
            <a:br>
              <a:rPr lang="ru-RU" dirty="0" smtClean="0"/>
            </a:br>
            <a:r>
              <a:rPr lang="en-US" sz="4000" b="1" dirty="0" smtClean="0"/>
              <a:t>Why work in a group? </a:t>
            </a:r>
            <a:endParaRPr lang="ru-RU" sz="4000" dirty="0" smtClean="0"/>
          </a:p>
        </p:txBody>
      </p:sp>
      <p:sp>
        <p:nvSpPr>
          <p:cNvPr id="3" name="Содержимое 2"/>
          <p:cNvSpPr>
            <a:spLocks noGrp="1"/>
          </p:cNvSpPr>
          <p:nvPr>
            <p:ph idx="1"/>
          </p:nvPr>
        </p:nvSpPr>
        <p:spPr>
          <a:xfrm>
            <a:off x="179388" y="2997200"/>
            <a:ext cx="8785225" cy="3860800"/>
          </a:xfrm>
        </p:spPr>
        <p:txBody>
          <a:bodyPr>
            <a:normAutofit/>
          </a:bodyPr>
          <a:lstStyle/>
          <a:p>
            <a:pPr>
              <a:lnSpc>
                <a:spcPct val="80000"/>
              </a:lnSpc>
              <a:buFont typeface="Arial" charset="0"/>
              <a:buChar char="•"/>
            </a:pPr>
            <a:r>
              <a:rPr lang="en-US" sz="2600" smtClean="0">
                <a:latin typeface="Arial" charset="0"/>
                <a:cs typeface="Arial" charset="0"/>
              </a:rPr>
              <a:t>The personal benefits of group work are important: you will improve your communication and negotiating skills, and build rapport and friendships. </a:t>
            </a:r>
          </a:p>
          <a:p>
            <a:pPr>
              <a:lnSpc>
                <a:spcPct val="80000"/>
              </a:lnSpc>
              <a:spcAft>
                <a:spcPts val="1200"/>
              </a:spcAft>
            </a:pPr>
            <a:r>
              <a:rPr lang="en-US" sz="2600" smtClean="0">
                <a:latin typeface="Arial" charset="0"/>
                <a:cs typeface="Arial" charset="0"/>
              </a:rPr>
              <a:t>It provides solutions beyond the scope of individual effort. </a:t>
            </a:r>
          </a:p>
          <a:p>
            <a:pPr>
              <a:lnSpc>
                <a:spcPct val="80000"/>
              </a:lnSpc>
              <a:spcAft>
                <a:spcPts val="1200"/>
              </a:spcAft>
            </a:pPr>
            <a:r>
              <a:rPr lang="en-US" sz="2600" smtClean="0">
                <a:latin typeface="Arial" charset="0"/>
                <a:cs typeface="Arial" charset="0"/>
              </a:rPr>
              <a:t>It is one of the most useful ways of learning about cooperation, project planning, and time management. </a:t>
            </a:r>
          </a:p>
          <a:p>
            <a:pPr>
              <a:lnSpc>
                <a:spcPct val="80000"/>
              </a:lnSpc>
              <a:spcAft>
                <a:spcPts val="1200"/>
              </a:spcAft>
            </a:pPr>
            <a:r>
              <a:rPr lang="en-US" sz="2600" smtClean="0">
                <a:latin typeface="Arial" charset="0"/>
                <a:cs typeface="Arial" charset="0"/>
              </a:rPr>
              <a:t>Learning how to work successfully in a group has a close association with how we participate in the work place.</a:t>
            </a:r>
            <a:endParaRPr lang="en-US" sz="3100" smtClean="0">
              <a:latin typeface="Arial" charset="0"/>
              <a:cs typeface="Arial" charset="0"/>
            </a:endParaRPr>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0"/>
            <a:ext cx="6227762"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026"/>
          <p:cNvSpPr>
            <a:spLocks noGrp="1" noChangeArrowheads="1"/>
          </p:cNvSpPr>
          <p:nvPr>
            <p:ph type="title"/>
          </p:nvPr>
        </p:nvSpPr>
        <p:spPr>
          <a:xfrm>
            <a:off x="179388" y="304800"/>
            <a:ext cx="5929312" cy="1143000"/>
          </a:xfrm>
        </p:spPr>
        <p:txBody>
          <a:bodyPr/>
          <a:lstStyle/>
          <a:p>
            <a:r>
              <a:rPr lang="en-US" b="1" smtClean="0">
                <a:latin typeface="Arial" charset="0"/>
                <a:cs typeface="Arial" charset="0"/>
              </a:rPr>
              <a:t>Why work in groups? (2)</a:t>
            </a:r>
          </a:p>
        </p:txBody>
      </p:sp>
      <p:sp>
        <p:nvSpPr>
          <p:cNvPr id="8195" name="Rectangle 1027"/>
          <p:cNvSpPr>
            <a:spLocks noGrp="1" noChangeArrowheads="1"/>
          </p:cNvSpPr>
          <p:nvPr>
            <p:ph type="body" idx="1"/>
          </p:nvPr>
        </p:nvSpPr>
        <p:spPr>
          <a:xfrm>
            <a:off x="179388" y="1916113"/>
            <a:ext cx="8856662" cy="4713287"/>
          </a:xfrm>
        </p:spPr>
        <p:txBody>
          <a:bodyPr>
            <a:normAutofit/>
          </a:bodyPr>
          <a:lstStyle/>
          <a:p>
            <a:pPr>
              <a:lnSpc>
                <a:spcPct val="90000"/>
              </a:lnSpc>
              <a:buSzPct val="200000"/>
            </a:pPr>
            <a:r>
              <a:rPr lang="en-US" smtClean="0">
                <a:latin typeface="Arial" charset="0"/>
                <a:cs typeface="Arial" charset="0"/>
              </a:rPr>
              <a:t>To spread out responsibility.</a:t>
            </a:r>
          </a:p>
          <a:p>
            <a:pPr>
              <a:lnSpc>
                <a:spcPct val="90000"/>
              </a:lnSpc>
              <a:buSzPct val="200000"/>
            </a:pPr>
            <a:r>
              <a:rPr lang="en-US" smtClean="0">
                <a:latin typeface="Arial" charset="0"/>
                <a:cs typeface="Arial" charset="0"/>
              </a:rPr>
              <a:t>Allows for more participation by the organization’s members.</a:t>
            </a:r>
          </a:p>
          <a:p>
            <a:pPr>
              <a:lnSpc>
                <a:spcPct val="90000"/>
              </a:lnSpc>
              <a:buSzPct val="200000"/>
            </a:pPr>
            <a:r>
              <a:rPr lang="en-US" smtClean="0">
                <a:latin typeface="Arial" charset="0"/>
                <a:cs typeface="Arial" charset="0"/>
              </a:rPr>
              <a:t>Demonstrate diversity (i.e. values, beliefs, cultures, etc.).</a:t>
            </a:r>
          </a:p>
          <a:p>
            <a:pPr>
              <a:lnSpc>
                <a:spcPct val="90000"/>
              </a:lnSpc>
              <a:buSzPct val="200000"/>
            </a:pPr>
            <a:r>
              <a:rPr lang="en-US" smtClean="0">
                <a:latin typeface="Arial" charset="0"/>
                <a:cs typeface="Arial" charset="0"/>
              </a:rPr>
              <a:t>Exposure to other viewpoints that an individual may have never considered.</a:t>
            </a:r>
          </a:p>
          <a:p>
            <a:pPr>
              <a:lnSpc>
                <a:spcPct val="90000"/>
              </a:lnSpc>
              <a:buSzPct val="200000"/>
            </a:pPr>
            <a:r>
              <a:rPr lang="en-US" smtClean="0">
                <a:latin typeface="Arial" charset="0"/>
                <a:cs typeface="Arial" charset="0"/>
              </a:rPr>
              <a:t>Working in groups promotes an effective learning environment.</a:t>
            </a:r>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0"/>
            <a:ext cx="3203575"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613" y="115888"/>
            <a:ext cx="8229600" cy="850900"/>
          </a:xfrm>
        </p:spPr>
        <p:txBody>
          <a:bodyPr rtlCol="0"/>
          <a:lstStyle/>
          <a:p>
            <a:pPr fontAlgn="auto">
              <a:spcAft>
                <a:spcPts val="0"/>
              </a:spcAft>
              <a:defRPr/>
            </a:pPr>
            <a:r>
              <a:rPr lang="en-US" dirty="0" smtClean="0"/>
              <a:t>Definition of “</a:t>
            </a:r>
            <a:r>
              <a:rPr lang="en-GB" b="1" dirty="0" smtClean="0">
                <a:solidFill>
                  <a:schemeClr val="accent3">
                    <a:lumMod val="75000"/>
                  </a:schemeClr>
                </a:solidFill>
              </a:rPr>
              <a:t>GROUP WORK</a:t>
            </a:r>
            <a:r>
              <a:rPr lang="en-GB" b="1" dirty="0" smtClean="0"/>
              <a:t>”</a:t>
            </a:r>
            <a:endParaRPr lang="ru-RU" dirty="0"/>
          </a:p>
        </p:txBody>
      </p:sp>
      <p:sp>
        <p:nvSpPr>
          <p:cNvPr id="10242" name="Содержимое 2"/>
          <p:cNvSpPr>
            <a:spLocks noGrp="1"/>
          </p:cNvSpPr>
          <p:nvPr>
            <p:ph idx="1"/>
          </p:nvPr>
        </p:nvSpPr>
        <p:spPr>
          <a:xfrm>
            <a:off x="457200" y="1125538"/>
            <a:ext cx="8229600" cy="5000625"/>
          </a:xfrm>
        </p:spPr>
        <p:txBody>
          <a:bodyPr/>
          <a:lstStyle/>
          <a:p>
            <a:r>
              <a:rPr lang="en-US" sz="2800" smtClean="0">
                <a:latin typeface="Arial" charset="0"/>
                <a:cs typeface="Arial" charset="0"/>
              </a:rPr>
              <a:t>a method, used by professional social workers, of aiding a group or members of a group move toward individual adjustment and increased participation in community activity by exploiting the mechanisms of group life.</a:t>
            </a: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endParaRPr lang="en-US" smtClean="0">
              <a:latin typeface="Arial" charset="0"/>
              <a:cs typeface="Arial" charset="0"/>
            </a:endParaRPr>
          </a:p>
          <a:p>
            <a:endParaRPr lang="ru-RU" smtClean="0">
              <a:latin typeface="Arial" charset="0"/>
              <a:cs typeface="Arial" charset="0"/>
            </a:endParaRPr>
          </a:p>
        </p:txBody>
      </p:sp>
      <p:sp>
        <p:nvSpPr>
          <p:cNvPr id="10243" name="Прямоугольник 3"/>
          <p:cNvSpPr>
            <a:spLocks noChangeArrowheads="1"/>
          </p:cNvSpPr>
          <p:nvPr/>
        </p:nvSpPr>
        <p:spPr bwMode="auto">
          <a:xfrm>
            <a:off x="323850" y="4797425"/>
            <a:ext cx="45513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000" i="1">
                <a:latin typeface="Calibri" pitchFamily="34" charset="0"/>
              </a:rPr>
              <a:t>(Random House Unabridged Dictionary. http://dictionary.infoplease.com/group-work)</a:t>
            </a:r>
            <a:endParaRPr lang="ru-RU" sz="2000">
              <a:latin typeface="Calibri" pitchFamily="34" charset="0"/>
            </a:endParaRPr>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433763"/>
            <a:ext cx="3937000" cy="342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Заголовок 1"/>
          <p:cNvSpPr>
            <a:spLocks noGrp="1"/>
          </p:cNvSpPr>
          <p:nvPr>
            <p:ph type="title"/>
          </p:nvPr>
        </p:nvSpPr>
        <p:spPr>
          <a:xfrm>
            <a:off x="457200" y="274638"/>
            <a:ext cx="6130925" cy="850900"/>
          </a:xfrm>
        </p:spPr>
        <p:txBody>
          <a:bodyPr/>
          <a:lstStyle/>
          <a:p>
            <a:r>
              <a:rPr lang="en-GB" sz="3200" b="1" smtClean="0">
                <a:solidFill>
                  <a:srgbClr val="00B050"/>
                </a:solidFill>
                <a:latin typeface="Arial" charset="0"/>
                <a:cs typeface="Arial" charset="0"/>
              </a:rPr>
              <a:t>Connection between group size and time duration</a:t>
            </a:r>
            <a:endParaRPr lang="ru-RU" sz="3200" smtClean="0">
              <a:solidFill>
                <a:srgbClr val="00B050"/>
              </a:solidFill>
              <a:latin typeface="Arial" charset="0"/>
              <a:cs typeface="Arial" charset="0"/>
            </a:endParaRPr>
          </a:p>
        </p:txBody>
      </p:sp>
      <p:sp>
        <p:nvSpPr>
          <p:cNvPr id="3" name="Содержимое 2"/>
          <p:cNvSpPr>
            <a:spLocks noGrp="1"/>
          </p:cNvSpPr>
          <p:nvPr>
            <p:ph idx="1"/>
          </p:nvPr>
        </p:nvSpPr>
        <p:spPr>
          <a:xfrm>
            <a:off x="468313" y="1557338"/>
            <a:ext cx="8229600" cy="5300662"/>
          </a:xfrm>
        </p:spPr>
        <p:txBody>
          <a:bodyPr rtlCol="0">
            <a:normAutofit fontScale="92500" lnSpcReduction="20000"/>
          </a:bodyPr>
          <a:lstStyle/>
          <a:p>
            <a:pPr fontAlgn="auto">
              <a:spcAft>
                <a:spcPts val="0"/>
              </a:spcAft>
              <a:buFont typeface="Wingdings" pitchFamily="2" charset="2"/>
              <a:buNone/>
              <a:defRPr/>
            </a:pPr>
            <a:r>
              <a:rPr lang="en-US" sz="2800" dirty="0" smtClean="0"/>
              <a:t>Group size </a:t>
            </a:r>
            <a:r>
              <a:rPr lang="en-US" sz="2800" b="1" dirty="0">
                <a:solidFill>
                  <a:srgbClr val="00B050"/>
                </a:solidFill>
              </a:rPr>
              <a:t>c</a:t>
            </a:r>
            <a:r>
              <a:rPr lang="en-US" sz="2800" b="1" dirty="0" smtClean="0">
                <a:solidFill>
                  <a:srgbClr val="00B050"/>
                </a:solidFill>
              </a:rPr>
              <a:t>an vary</a:t>
            </a:r>
            <a:r>
              <a:rPr lang="en-US" sz="2800" dirty="0"/>
              <a:t> </a:t>
            </a:r>
            <a:r>
              <a:rPr lang="en-US" sz="2800" dirty="0" smtClean="0"/>
              <a:t>in according to the</a:t>
            </a:r>
          </a:p>
          <a:p>
            <a:pPr fontAlgn="auto">
              <a:spcAft>
                <a:spcPts val="0"/>
              </a:spcAft>
              <a:buFont typeface="Wingdings" pitchFamily="2" charset="2"/>
              <a:buNone/>
              <a:defRPr/>
            </a:pPr>
            <a:r>
              <a:rPr lang="en-US" sz="2800" dirty="0" smtClean="0"/>
              <a:t>length of time that members work together. </a:t>
            </a:r>
          </a:p>
          <a:p>
            <a:pPr fontAlgn="auto">
              <a:spcAft>
                <a:spcPts val="0"/>
              </a:spcAft>
              <a:buFont typeface="Wingdings" pitchFamily="2" charset="2"/>
              <a:buNone/>
              <a:defRPr/>
            </a:pPr>
            <a:endParaRPr lang="en-US" sz="2800" dirty="0" smtClean="0"/>
          </a:p>
          <a:p>
            <a:pPr marL="0" indent="0" fontAlgn="auto">
              <a:spcAft>
                <a:spcPts val="0"/>
              </a:spcAft>
              <a:buFont typeface="Wingdings" pitchFamily="2" charset="2"/>
              <a:buNone/>
              <a:defRPr/>
            </a:pPr>
            <a:r>
              <a:rPr lang="en-US" sz="2800" b="1" dirty="0" smtClean="0">
                <a:solidFill>
                  <a:srgbClr val="00B050"/>
                </a:solidFill>
              </a:rPr>
              <a:t>Pairing</a:t>
            </a:r>
            <a:r>
              <a:rPr lang="en-US" sz="2800" dirty="0" smtClean="0">
                <a:solidFill>
                  <a:srgbClr val="00B050"/>
                </a:solidFill>
              </a:rPr>
              <a:t> </a:t>
            </a:r>
            <a:r>
              <a:rPr lang="en-US" sz="2800" dirty="0" smtClean="0"/>
              <a:t>is great for thirty-second or one-minute problem solving. </a:t>
            </a:r>
          </a:p>
          <a:p>
            <a:pPr fontAlgn="auto">
              <a:spcAft>
                <a:spcPts val="0"/>
              </a:spcAft>
              <a:buFont typeface="Wingdings" pitchFamily="2" charset="2"/>
              <a:buBlip>
                <a:blip r:embed="rId2"/>
              </a:buBlip>
              <a:defRPr/>
            </a:pPr>
            <a:endParaRPr lang="en-US" sz="2800" dirty="0" smtClean="0"/>
          </a:p>
          <a:p>
            <a:pPr marL="0" indent="0" fontAlgn="auto">
              <a:spcAft>
                <a:spcPts val="0"/>
              </a:spcAft>
              <a:buFont typeface="Wingdings" pitchFamily="2" charset="2"/>
              <a:buNone/>
              <a:defRPr/>
            </a:pPr>
            <a:r>
              <a:rPr lang="en-US" sz="2800" dirty="0" smtClean="0"/>
              <a:t>Groups that work together for ten to 45 minutes might be </a:t>
            </a:r>
            <a:r>
              <a:rPr lang="en-US" sz="2800" b="1" dirty="0" smtClean="0">
                <a:solidFill>
                  <a:srgbClr val="00B050"/>
                </a:solidFill>
              </a:rPr>
              <a:t>four or five people</a:t>
            </a:r>
            <a:r>
              <a:rPr lang="en-US" sz="2800" dirty="0" smtClean="0"/>
              <a:t>. (If there are more than four or five, some members will stop participating). </a:t>
            </a:r>
          </a:p>
          <a:p>
            <a:pPr marL="0" indent="0" fontAlgn="auto">
              <a:spcAft>
                <a:spcPts val="0"/>
              </a:spcAft>
              <a:buFont typeface="Wingdings" pitchFamily="2" charset="2"/>
              <a:buNone/>
              <a:defRPr/>
            </a:pPr>
            <a:endParaRPr lang="en-US" sz="2800" dirty="0" smtClean="0"/>
          </a:p>
          <a:p>
            <a:pPr marL="0" indent="0" fontAlgn="auto">
              <a:spcAft>
                <a:spcPts val="0"/>
              </a:spcAft>
              <a:buFont typeface="Wingdings" pitchFamily="2" charset="2"/>
              <a:buNone/>
              <a:defRPr/>
            </a:pPr>
            <a:r>
              <a:rPr lang="en-US" sz="2800" dirty="0"/>
              <a:t>Maximum group size may be </a:t>
            </a:r>
            <a:r>
              <a:rPr lang="en-US" sz="2800" b="1" dirty="0">
                <a:solidFill>
                  <a:srgbClr val="00B050"/>
                </a:solidFill>
              </a:rPr>
              <a:t>near 15</a:t>
            </a:r>
            <a:r>
              <a:rPr lang="en-US" sz="2800" dirty="0"/>
              <a:t>. For example, such groups are eligible for focus-interview, brain-storm, group discussion, group project etc. </a:t>
            </a:r>
          </a:p>
          <a:p>
            <a:pPr marL="0" indent="0" fontAlgn="auto">
              <a:spcAft>
                <a:spcPts val="0"/>
              </a:spcAft>
              <a:buFont typeface="Wingdings" pitchFamily="2" charset="2"/>
              <a:buNone/>
              <a:defRPr/>
            </a:pPr>
            <a:endParaRPr lang="en-US" sz="2800" dirty="0" smtClean="0"/>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0"/>
            <a:ext cx="2176462"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Заголовок 1"/>
          <p:cNvSpPr>
            <a:spLocks noGrp="1"/>
          </p:cNvSpPr>
          <p:nvPr>
            <p:ph type="title"/>
          </p:nvPr>
        </p:nvSpPr>
        <p:spPr/>
        <p:txBody>
          <a:bodyPr/>
          <a:lstStyle/>
          <a:p>
            <a:r>
              <a:rPr lang="en-US" b="1" smtClean="0">
                <a:latin typeface="Arial" charset="0"/>
                <a:cs typeface="Arial" charset="0"/>
              </a:rPr>
              <a:t>Groups can be formal or informal</a:t>
            </a:r>
            <a:endParaRPr lang="ru-RU" b="1" smtClean="0">
              <a:latin typeface="Arial" charset="0"/>
              <a:cs typeface="Arial" charset="0"/>
            </a:endParaRPr>
          </a:p>
        </p:txBody>
      </p:sp>
      <p:sp>
        <p:nvSpPr>
          <p:cNvPr id="3" name="Содержимое 2"/>
          <p:cNvSpPr>
            <a:spLocks noGrp="1"/>
          </p:cNvSpPr>
          <p:nvPr>
            <p:ph idx="1"/>
          </p:nvPr>
        </p:nvSpPr>
        <p:spPr/>
        <p:txBody>
          <a:bodyPr rtlCol="0">
            <a:normAutofit/>
          </a:bodyPr>
          <a:lstStyle/>
          <a:p>
            <a:pPr marL="0" indent="0" fontAlgn="auto">
              <a:spcAft>
                <a:spcPts val="0"/>
              </a:spcAft>
              <a:buFont typeface="Wingdings" pitchFamily="2" charset="2"/>
              <a:buNone/>
              <a:defRPr/>
            </a:pPr>
            <a:r>
              <a:rPr lang="en-US" sz="2800" b="1" dirty="0" smtClean="0">
                <a:solidFill>
                  <a:srgbClr val="FF0000"/>
                </a:solidFill>
              </a:rPr>
              <a:t>Informal groups </a:t>
            </a:r>
            <a:r>
              <a:rPr lang="en-US" sz="2800" dirty="0" smtClean="0"/>
              <a:t>may be simple dyads (where each student turns to a neighbor) or ten-minute “buzz groups” (in which three to four students discuss their reactions to a reading assignment). </a:t>
            </a:r>
          </a:p>
          <a:p>
            <a:pPr fontAlgn="auto">
              <a:spcAft>
                <a:spcPts val="0"/>
              </a:spcAft>
              <a:buFont typeface="Wingdings" pitchFamily="2" charset="2"/>
              <a:buBlip>
                <a:blip r:embed="rId2"/>
              </a:buBlip>
              <a:defRPr/>
            </a:pPr>
            <a:endParaRPr lang="en-US" sz="2800" dirty="0" smtClean="0"/>
          </a:p>
          <a:p>
            <a:pPr marL="0" indent="0" fontAlgn="auto">
              <a:spcAft>
                <a:spcPts val="0"/>
              </a:spcAft>
              <a:buFont typeface="Wingdings" pitchFamily="2" charset="2"/>
              <a:buNone/>
              <a:defRPr/>
            </a:pPr>
            <a:r>
              <a:rPr lang="en-US" sz="2800" b="1" dirty="0" smtClean="0">
                <a:solidFill>
                  <a:srgbClr val="FF0000"/>
                </a:solidFill>
              </a:rPr>
              <a:t>Formal group </a:t>
            </a:r>
            <a:r>
              <a:rPr lang="en-US" sz="2800" dirty="0" smtClean="0"/>
              <a:t>assignments can serve semester-long group projects.</a:t>
            </a:r>
            <a:endParaRPr lang="ru-RU" sz="2800" dirty="0" smtClean="0"/>
          </a:p>
          <a:p>
            <a:pPr fontAlgn="auto">
              <a:spcAft>
                <a:spcPts val="0"/>
              </a:spcAft>
              <a:defRPr/>
            </a:pPr>
            <a:endParaRPr lang="ru-RU" dirty="0"/>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563" y="5089525"/>
            <a:ext cx="39624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0" y="304800"/>
            <a:ext cx="9144000" cy="1143000"/>
          </a:xfrm>
        </p:spPr>
        <p:txBody>
          <a:bodyPr/>
          <a:lstStyle/>
          <a:p>
            <a:r>
              <a:rPr lang="en-US" b="1" smtClean="0">
                <a:solidFill>
                  <a:srgbClr val="0070C0"/>
                </a:solidFill>
                <a:latin typeface="Arial" charset="0"/>
                <a:cs typeface="Arial" charset="0"/>
              </a:rPr>
              <a:t>Characteristics of an effective group</a:t>
            </a:r>
          </a:p>
        </p:txBody>
      </p:sp>
      <p:sp>
        <p:nvSpPr>
          <p:cNvPr id="13314" name="Rectangle 3"/>
          <p:cNvSpPr>
            <a:spLocks noGrp="1" noChangeArrowheads="1"/>
          </p:cNvSpPr>
          <p:nvPr>
            <p:ph type="body" idx="1"/>
          </p:nvPr>
        </p:nvSpPr>
        <p:spPr>
          <a:xfrm>
            <a:off x="539750" y="1665288"/>
            <a:ext cx="7772400" cy="4784725"/>
          </a:xfrm>
        </p:spPr>
        <p:txBody>
          <a:bodyPr/>
          <a:lstStyle/>
          <a:p>
            <a:pPr>
              <a:buClr>
                <a:srgbClr val="0070C0"/>
              </a:buClr>
              <a:buFont typeface="Wingdings" pitchFamily="2" charset="2"/>
              <a:buChar char="Ø"/>
            </a:pPr>
            <a:r>
              <a:rPr lang="en-US" sz="2800" smtClean="0">
                <a:latin typeface="Arial" charset="0"/>
                <a:cs typeface="Arial" charset="0"/>
              </a:rPr>
              <a:t>Clear understanding of expectations;</a:t>
            </a:r>
          </a:p>
          <a:p>
            <a:pPr>
              <a:buClr>
                <a:srgbClr val="0070C0"/>
              </a:buClr>
              <a:buFont typeface="Wingdings" pitchFamily="2" charset="2"/>
              <a:buChar char="Ø"/>
            </a:pPr>
            <a:r>
              <a:rPr lang="en-US" sz="2800" smtClean="0">
                <a:latin typeface="Arial" charset="0"/>
                <a:cs typeface="Arial" charset="0"/>
              </a:rPr>
              <a:t>Shared responsibilities, equitable participation from all members;</a:t>
            </a:r>
          </a:p>
          <a:p>
            <a:pPr>
              <a:buClr>
                <a:srgbClr val="0070C0"/>
              </a:buClr>
              <a:buFont typeface="Wingdings" pitchFamily="2" charset="2"/>
              <a:buChar char="Ø"/>
            </a:pPr>
            <a:r>
              <a:rPr lang="en-US" sz="2800" smtClean="0">
                <a:latin typeface="Arial" charset="0"/>
                <a:cs typeface="Arial" charset="0"/>
              </a:rPr>
              <a:t>Open lines of communication, discuss irritations before they develop into a problem;</a:t>
            </a:r>
          </a:p>
          <a:p>
            <a:pPr>
              <a:buClr>
                <a:srgbClr val="0070C0"/>
              </a:buClr>
              <a:buFont typeface="Wingdings" pitchFamily="2" charset="2"/>
              <a:buChar char="Ø"/>
            </a:pPr>
            <a:r>
              <a:rPr lang="en-US" sz="2800" smtClean="0">
                <a:latin typeface="Arial" charset="0"/>
                <a:cs typeface="Arial" charset="0"/>
              </a:rPr>
              <a:t>Completes assigned tasks in timely manner;</a:t>
            </a:r>
          </a:p>
          <a:p>
            <a:pPr>
              <a:buClr>
                <a:srgbClr val="0070C0"/>
              </a:buClr>
              <a:buFont typeface="Wingdings" pitchFamily="2" charset="2"/>
              <a:buChar char="Ø"/>
            </a:pPr>
            <a:r>
              <a:rPr lang="en-US" sz="2800" smtClean="0">
                <a:latin typeface="Arial" charset="0"/>
                <a:cs typeface="Arial" charset="0"/>
              </a:rPr>
              <a:t>Members </a:t>
            </a:r>
            <a:r>
              <a:rPr lang="en-US" sz="2800" b="1" smtClean="0">
                <a:solidFill>
                  <a:srgbClr val="0070C0"/>
                </a:solidFill>
                <a:latin typeface="Arial" charset="0"/>
                <a:cs typeface="Arial" charset="0"/>
              </a:rPr>
              <a:t>listen</a:t>
            </a:r>
            <a:r>
              <a:rPr lang="en-US" sz="2800" smtClean="0">
                <a:latin typeface="Arial" charset="0"/>
                <a:cs typeface="Arial" charset="0"/>
              </a:rPr>
              <a:t> to each other.</a:t>
            </a:r>
          </a:p>
        </p:txBody>
      </p:sp>
      <p:pic>
        <p:nvPicPr>
          <p:cNvPr id="13315" name="Picture 4" descr="A:\P00018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8525" y="4802188"/>
            <a:ext cx="3173413"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849313" y="457200"/>
            <a:ext cx="5702300" cy="1141413"/>
          </a:xfrm>
        </p:spPr>
        <p:txBody>
          <a:bodyPr/>
          <a:lstStyle/>
          <a:p>
            <a:pPr algn="l"/>
            <a:r>
              <a:rPr lang="en-US" b="1" smtClean="0">
                <a:solidFill>
                  <a:srgbClr val="C00000"/>
                </a:solidFill>
                <a:latin typeface="Arial" charset="0"/>
                <a:cs typeface="Arial" charset="0"/>
              </a:rPr>
              <a:t>Dysfunctional Group</a:t>
            </a:r>
          </a:p>
        </p:txBody>
      </p:sp>
      <p:sp>
        <p:nvSpPr>
          <p:cNvPr id="10243" name="Rectangle 3"/>
          <p:cNvSpPr>
            <a:spLocks noGrp="1" noChangeArrowheads="1"/>
          </p:cNvSpPr>
          <p:nvPr>
            <p:ph type="body" idx="1"/>
          </p:nvPr>
        </p:nvSpPr>
        <p:spPr>
          <a:xfrm>
            <a:off x="457200" y="2187575"/>
            <a:ext cx="8223250" cy="4311650"/>
          </a:xfrm>
        </p:spPr>
        <p:txBody>
          <a:bodyPr rtlCol="0">
            <a:normAutofit lnSpcReduction="10000"/>
          </a:bodyPr>
          <a:lstStyle/>
          <a:p>
            <a:pPr marL="414726" indent="-414726" fontAlgn="auto">
              <a:spcAft>
                <a:spcPts val="0"/>
              </a:spcAft>
              <a:buSzPct val="150000"/>
              <a:buFont typeface="Wingdings" pitchFamily="2" charset="2"/>
              <a:buChar char="Ø"/>
              <a:defRPr/>
            </a:pPr>
            <a:r>
              <a:rPr lang="en-US" sz="2800" dirty="0"/>
              <a:t>Members are confused about what the task to be </a:t>
            </a:r>
            <a:r>
              <a:rPr lang="en-US" sz="2800" dirty="0" smtClean="0"/>
              <a:t>completed;</a:t>
            </a:r>
            <a:endParaRPr lang="en-US" sz="2800" dirty="0"/>
          </a:p>
          <a:p>
            <a:pPr marL="414726" indent="-414726" fontAlgn="auto">
              <a:spcAft>
                <a:spcPts val="0"/>
              </a:spcAft>
              <a:buSzPct val="150000"/>
              <a:buFont typeface="Wingdings" pitchFamily="2" charset="2"/>
              <a:buChar char="Ø"/>
              <a:defRPr/>
            </a:pPr>
            <a:endParaRPr lang="en-US" sz="2800" dirty="0"/>
          </a:p>
          <a:p>
            <a:pPr marL="414726" indent="-414726" fontAlgn="auto">
              <a:spcAft>
                <a:spcPts val="0"/>
              </a:spcAft>
              <a:buSzPct val="150000"/>
              <a:buFont typeface="Wingdings" pitchFamily="2" charset="2"/>
              <a:buChar char="Ø"/>
              <a:defRPr/>
            </a:pPr>
            <a:r>
              <a:rPr lang="en-US" sz="2800" dirty="0"/>
              <a:t>Most members tend to be </a:t>
            </a:r>
            <a:r>
              <a:rPr lang="en-US" sz="2800" dirty="0" smtClean="0"/>
              <a:t>slackers;</a:t>
            </a:r>
            <a:endParaRPr lang="en-US" sz="2800" dirty="0"/>
          </a:p>
          <a:p>
            <a:pPr marL="414726" indent="-414726" fontAlgn="auto">
              <a:spcAft>
                <a:spcPts val="0"/>
              </a:spcAft>
              <a:buSzPct val="150000"/>
              <a:buFont typeface="Wingdings" pitchFamily="2" charset="2"/>
              <a:buChar char="Ø"/>
              <a:defRPr/>
            </a:pPr>
            <a:endParaRPr lang="en-US" sz="2800" dirty="0"/>
          </a:p>
          <a:p>
            <a:pPr marL="414726" indent="-414726" fontAlgn="auto">
              <a:spcAft>
                <a:spcPts val="0"/>
              </a:spcAft>
              <a:buSzPct val="150000"/>
              <a:buFont typeface="Wingdings" pitchFamily="2" charset="2"/>
              <a:buChar char="Ø"/>
              <a:defRPr/>
            </a:pPr>
            <a:r>
              <a:rPr lang="en-US" sz="2800" dirty="0"/>
              <a:t>Members don’t communicate openly, assume that others know what they are </a:t>
            </a:r>
            <a:r>
              <a:rPr lang="en-US" sz="2800" dirty="0" smtClean="0"/>
              <a:t>thinking;</a:t>
            </a:r>
            <a:endParaRPr lang="en-US" sz="2800" dirty="0"/>
          </a:p>
          <a:p>
            <a:pPr marL="414726" indent="-414726" fontAlgn="auto">
              <a:spcAft>
                <a:spcPts val="0"/>
              </a:spcAft>
              <a:buSzPct val="150000"/>
              <a:buFont typeface="Wingdings" pitchFamily="2" charset="2"/>
              <a:buChar char="Ø"/>
              <a:defRPr/>
            </a:pPr>
            <a:endParaRPr lang="en-US" sz="2800" dirty="0"/>
          </a:p>
          <a:p>
            <a:pPr marL="414726" indent="-414726" fontAlgn="auto">
              <a:spcAft>
                <a:spcPts val="0"/>
              </a:spcAft>
              <a:buSzPct val="150000"/>
              <a:buFont typeface="Wingdings" pitchFamily="2" charset="2"/>
              <a:buChar char="Ø"/>
              <a:defRPr/>
            </a:pPr>
            <a:r>
              <a:rPr lang="en-US" sz="2800" dirty="0"/>
              <a:t>Difficulty in finishing tasks on </a:t>
            </a:r>
            <a:r>
              <a:rPr lang="en-US" sz="2800" dirty="0" smtClean="0"/>
              <a:t>time.</a:t>
            </a:r>
            <a:endParaRPr lang="en-US" sz="2800" dirty="0"/>
          </a:p>
        </p:txBody>
      </p:sp>
      <p:pic>
        <p:nvPicPr>
          <p:cNvPr id="1433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613" y="0"/>
            <a:ext cx="2592387"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2157</TotalTime>
  <Words>1390</Words>
  <Application>Microsoft Office PowerPoint</Application>
  <PresentationFormat>Экран (4:3)</PresentationFormat>
  <Paragraphs>125</Paragraphs>
  <Slides>24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24</vt:i4>
      </vt:variant>
    </vt:vector>
  </HeadingPairs>
  <TitlesOfParts>
    <vt:vector size="28" baseType="lpstr">
      <vt:lpstr>Calibri</vt:lpstr>
      <vt:lpstr>Arial</vt:lpstr>
      <vt:lpstr>Wingdings</vt:lpstr>
      <vt:lpstr>1_Office Theme</vt:lpstr>
      <vt:lpstr>Презентация PowerPoint</vt:lpstr>
      <vt:lpstr>Learning outcomes</vt:lpstr>
      <vt:lpstr> Why work in a group? </vt:lpstr>
      <vt:lpstr>Why work in groups? (2)</vt:lpstr>
      <vt:lpstr>Definition of “GROUP WORK”</vt:lpstr>
      <vt:lpstr>Connection between group size and time duration</vt:lpstr>
      <vt:lpstr>Groups can be formal or informal</vt:lpstr>
      <vt:lpstr>Characteristics of an effective group</vt:lpstr>
      <vt:lpstr>Dysfunctional Group</vt:lpstr>
      <vt:lpstr>Roles Within a Group</vt:lpstr>
      <vt:lpstr>Six stages in group work </vt:lpstr>
      <vt:lpstr>Techniques used in group work</vt:lpstr>
      <vt:lpstr>Brainstorming is </vt:lpstr>
      <vt:lpstr>Benefits of brainstorming</vt:lpstr>
      <vt:lpstr>A buzz group is </vt:lpstr>
      <vt:lpstr>Benefits of a buzz groups</vt:lpstr>
      <vt:lpstr>Activity. Let’s try buzz group discussion</vt:lpstr>
      <vt:lpstr>Controlled discussion</vt:lpstr>
      <vt:lpstr>Free discussion</vt:lpstr>
      <vt:lpstr>Snowballing</vt:lpstr>
      <vt:lpstr>Activity: Snowballing group work </vt:lpstr>
      <vt:lpstr>Snowballing group work (2)</vt:lpstr>
      <vt:lpstr>Snowballing group work (3)</vt:lpstr>
      <vt:lpstr>Презентация PowerPoint</vt:lpstr>
    </vt:vector>
  </TitlesOfParts>
  <Company>Northumbria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Recruitment &amp; Enrolment</dc:title>
  <dc:creator>Adam Dunlop</dc:creator>
  <cp:lastModifiedBy>Kathrine</cp:lastModifiedBy>
  <cp:revision>193</cp:revision>
  <cp:lastPrinted>2014-01-13T16:20:09Z</cp:lastPrinted>
  <dcterms:created xsi:type="dcterms:W3CDTF">2013-10-18T08:31:38Z</dcterms:created>
  <dcterms:modified xsi:type="dcterms:W3CDTF">2017-10-03T18:06:46Z</dcterms:modified>
</cp:coreProperties>
</file>