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83" r:id="rId20"/>
    <p:sldId id="275" r:id="rId21"/>
    <p:sldId id="276" r:id="rId22"/>
    <p:sldId id="293" r:id="rId23"/>
    <p:sldId id="277" r:id="rId24"/>
    <p:sldId id="284" r:id="rId25"/>
    <p:sldId id="285" r:id="rId26"/>
    <p:sldId id="286" r:id="rId27"/>
    <p:sldId id="288" r:id="rId28"/>
    <p:sldId id="289" r:id="rId29"/>
    <p:sldId id="294" r:id="rId30"/>
    <p:sldId id="295" r:id="rId31"/>
    <p:sldId id="296" r:id="rId32"/>
    <p:sldId id="297" r:id="rId33"/>
    <p:sldId id="298" r:id="rId34"/>
    <p:sldId id="292" r:id="rId35"/>
    <p:sldId id="290" r:id="rId36"/>
    <p:sldId id="282" r:id="rId37"/>
    <p:sldId id="287" r:id="rId38"/>
    <p:sldId id="278" r:id="rId39"/>
    <p:sldId id="279" r:id="rId40"/>
    <p:sldId id="280" r:id="rId41"/>
    <p:sldId id="281" r:id="rId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4011B4-10F0-4FE6-9252-B19B77FEE3F7}" type="doc">
      <dgm:prSet loTypeId="urn:microsoft.com/office/officeart/2005/8/layout/default#8" loCatId="list" qsTypeId="urn:microsoft.com/office/officeart/2005/8/quickstyle/simple1#1" qsCatId="simple" csTypeId="urn:microsoft.com/office/officeart/2005/8/colors/colorful3" csCatId="colorful" phldr="1"/>
      <dgm:spPr/>
      <dgm:t>
        <a:bodyPr/>
        <a:lstStyle/>
        <a:p>
          <a:endParaRPr lang="ru-RU"/>
        </a:p>
      </dgm:t>
    </dgm:pt>
    <dgm:pt modelId="{BEB309C3-F4E5-4530-8E7F-F7B82633294D}">
      <dgm:prSet phldrT="[Текст]" custT="1"/>
      <dgm:spPr>
        <a:solidFill>
          <a:schemeClr val="bg1">
            <a:lumMod val="7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800" b="1" dirty="0" smtClean="0"/>
            <a:t>Self-management </a:t>
          </a:r>
          <a:endParaRPr lang="ru-RU" sz="2800" b="1" dirty="0" smtClean="0"/>
        </a:p>
      </dgm:t>
    </dgm:pt>
    <dgm:pt modelId="{8FF9909D-E4D8-4F69-AEBD-96BD3096690B}" type="parTrans" cxnId="{8A926F7F-C276-4FF4-B37B-B1324877442D}">
      <dgm:prSet/>
      <dgm:spPr/>
      <dgm:t>
        <a:bodyPr/>
        <a:lstStyle/>
        <a:p>
          <a:endParaRPr lang="ru-RU"/>
        </a:p>
      </dgm:t>
    </dgm:pt>
    <dgm:pt modelId="{60D1463C-BA15-4969-8664-1BFE0ED19667}" type="sibTrans" cxnId="{8A926F7F-C276-4FF4-B37B-B1324877442D}">
      <dgm:prSet/>
      <dgm:spPr/>
      <dgm:t>
        <a:bodyPr/>
        <a:lstStyle/>
        <a:p>
          <a:endParaRPr lang="ru-RU"/>
        </a:p>
      </dgm:t>
    </dgm:pt>
    <dgm:pt modelId="{C9C5C263-D125-4511-9D26-1375F95D3A2D}">
      <dgm:prSet phldrT="[Текст]"/>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Academic debate</a:t>
          </a:r>
          <a:endParaRPr lang="ru-RU" dirty="0" smtClean="0"/>
        </a:p>
        <a:p>
          <a:endParaRPr lang="ru-RU" dirty="0"/>
        </a:p>
      </dgm:t>
    </dgm:pt>
    <dgm:pt modelId="{4B19B633-F0B5-4FA5-B27C-35A8916A20F4}" type="parTrans" cxnId="{B121E882-D67A-43D7-8A55-0564FB259C74}">
      <dgm:prSet/>
      <dgm:spPr/>
      <dgm:t>
        <a:bodyPr/>
        <a:lstStyle/>
        <a:p>
          <a:endParaRPr lang="ru-RU"/>
        </a:p>
      </dgm:t>
    </dgm:pt>
    <dgm:pt modelId="{2C3AC08F-A3D3-48B5-9028-8E10DD3DE293}" type="sibTrans" cxnId="{B121E882-D67A-43D7-8A55-0564FB259C74}">
      <dgm:prSet/>
      <dgm:spPr/>
      <dgm:t>
        <a:bodyPr/>
        <a:lstStyle/>
        <a:p>
          <a:endParaRPr lang="ru-RU"/>
        </a:p>
      </dgm:t>
    </dgm:pt>
    <dgm:pt modelId="{54006134-CF2B-42A4-9A40-6DE92A01E3FF}">
      <dgm:prSet phldrT="[Текст]"/>
      <dgm:spPr/>
      <dgm:t>
        <a:bodyPr/>
        <a:lstStyle/>
        <a:p>
          <a:r>
            <a:rPr lang="en-US" dirty="0" smtClean="0"/>
            <a:t>Peer-to-peer Interaction</a:t>
          </a:r>
          <a:endParaRPr lang="ru-RU" dirty="0"/>
        </a:p>
      </dgm:t>
    </dgm:pt>
    <dgm:pt modelId="{37786E48-597F-4D74-89A9-8BA004364977}" type="parTrans" cxnId="{C7E034BE-E5B2-4539-8A95-F36D2C10401A}">
      <dgm:prSet/>
      <dgm:spPr/>
      <dgm:t>
        <a:bodyPr/>
        <a:lstStyle/>
        <a:p>
          <a:endParaRPr lang="ru-RU"/>
        </a:p>
      </dgm:t>
    </dgm:pt>
    <dgm:pt modelId="{7D2D4513-3881-4F6C-9271-F0CCDE82D943}" type="sibTrans" cxnId="{C7E034BE-E5B2-4539-8A95-F36D2C10401A}">
      <dgm:prSet/>
      <dgm:spPr/>
      <dgm:t>
        <a:bodyPr/>
        <a:lstStyle/>
        <a:p>
          <a:endParaRPr lang="ru-RU"/>
        </a:p>
      </dgm:t>
    </dgm:pt>
    <dgm:pt modelId="{FD536731-F1CD-4ECA-BC72-AF4D07871DA0}">
      <dgm:prSet phldrT="[Текст]"/>
      <dgm:spPr/>
      <dgm:t>
        <a:bodyPr/>
        <a:lstStyle/>
        <a:p>
          <a:r>
            <a:rPr lang="en-US" dirty="0" smtClean="0"/>
            <a:t>Group work </a:t>
          </a:r>
          <a:endParaRPr lang="ru-RU" dirty="0"/>
        </a:p>
      </dgm:t>
    </dgm:pt>
    <dgm:pt modelId="{FFC0E1D7-149E-4259-9029-EBA982AD44B0}" type="parTrans" cxnId="{2F049D90-C770-4ECA-91DD-F89FA301BB80}">
      <dgm:prSet/>
      <dgm:spPr/>
      <dgm:t>
        <a:bodyPr/>
        <a:lstStyle/>
        <a:p>
          <a:endParaRPr lang="ru-RU"/>
        </a:p>
      </dgm:t>
    </dgm:pt>
    <dgm:pt modelId="{12A622B0-E6F9-46DC-A2CF-E3F535B71542}" type="sibTrans" cxnId="{2F049D90-C770-4ECA-91DD-F89FA301BB80}">
      <dgm:prSet/>
      <dgm:spPr/>
      <dgm:t>
        <a:bodyPr/>
        <a:lstStyle/>
        <a:p>
          <a:endParaRPr lang="ru-RU"/>
        </a:p>
      </dgm:t>
    </dgm:pt>
    <dgm:pt modelId="{931F9D11-D1B4-40C4-9574-625D530BBCB2}">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Presentation skills </a:t>
          </a:r>
          <a:endParaRPr lang="ru-RU" dirty="0" smtClean="0"/>
        </a:p>
        <a:p>
          <a:endParaRPr lang="ru-RU" dirty="0"/>
        </a:p>
      </dgm:t>
    </dgm:pt>
    <dgm:pt modelId="{F2FCEC5E-7216-4CDC-9729-65B2057B75C0}" type="parTrans" cxnId="{7023E223-7399-43E7-B204-6F3BEDC81234}">
      <dgm:prSet/>
      <dgm:spPr/>
      <dgm:t>
        <a:bodyPr/>
        <a:lstStyle/>
        <a:p>
          <a:endParaRPr lang="ru-RU"/>
        </a:p>
      </dgm:t>
    </dgm:pt>
    <dgm:pt modelId="{683DEF7F-915B-4FA6-B8C3-0E7AC60FFC7A}" type="sibTrans" cxnId="{7023E223-7399-43E7-B204-6F3BEDC81234}">
      <dgm:prSet/>
      <dgm:spPr/>
      <dgm:t>
        <a:bodyPr/>
        <a:lstStyle/>
        <a:p>
          <a:endParaRPr lang="ru-RU"/>
        </a:p>
      </dgm:t>
    </dgm:pt>
    <dgm:pt modelId="{6D44C4B3-7C38-4688-AB8B-29AD79CF21C8}">
      <dgm:prSet/>
      <dgm:spPr>
        <a:solidFill>
          <a:schemeClr val="bg1">
            <a:lumMod val="50000"/>
          </a:schemeClr>
        </a:solidFill>
      </dgm:spPr>
      <dgm:t>
        <a:bodyPr/>
        <a:lstStyle/>
        <a:p>
          <a:r>
            <a:rPr lang="en-GB" dirty="0" smtClean="0"/>
            <a:t>Reflective thinking and writing </a:t>
          </a:r>
          <a:endParaRPr lang="ru-RU" dirty="0"/>
        </a:p>
      </dgm:t>
    </dgm:pt>
    <dgm:pt modelId="{035CDAAA-61E4-459D-866A-2F01195BE783}" type="parTrans" cxnId="{97654ACE-5207-4F5F-9B69-43DB82F0F122}">
      <dgm:prSet/>
      <dgm:spPr/>
      <dgm:t>
        <a:bodyPr/>
        <a:lstStyle/>
        <a:p>
          <a:endParaRPr lang="ru-RU"/>
        </a:p>
      </dgm:t>
    </dgm:pt>
    <dgm:pt modelId="{22DF1773-8591-4F17-9BF8-709CF6B30E9E}" type="sibTrans" cxnId="{97654ACE-5207-4F5F-9B69-43DB82F0F122}">
      <dgm:prSet/>
      <dgm:spPr/>
      <dgm:t>
        <a:bodyPr/>
        <a:lstStyle/>
        <a:p>
          <a:endParaRPr lang="ru-RU"/>
        </a:p>
      </dgm:t>
    </dgm:pt>
    <dgm:pt modelId="{2C76D45C-2E61-4DB2-8AC5-465903B170CA}">
      <dgm:prSet custT="1"/>
      <dgm:spPr>
        <a:solidFill>
          <a:schemeClr val="bg1">
            <a:lumMod val="6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sz="2800" b="1" dirty="0" smtClean="0"/>
            <a:t>Critical thinking  </a:t>
          </a:r>
          <a:endParaRPr lang="ru-RU" sz="2000" b="1" dirty="0" smtClean="0"/>
        </a:p>
        <a:p>
          <a:pPr defTabSz="711200">
            <a:lnSpc>
              <a:spcPct val="90000"/>
            </a:lnSpc>
            <a:spcBef>
              <a:spcPct val="0"/>
            </a:spcBef>
            <a:spcAft>
              <a:spcPct val="35000"/>
            </a:spcAft>
          </a:pPr>
          <a:endParaRPr lang="ru-RU" sz="1300" dirty="0"/>
        </a:p>
      </dgm:t>
    </dgm:pt>
    <dgm:pt modelId="{E0250EB8-84EF-422C-B545-5C9EE3AD2CB0}" type="parTrans" cxnId="{84309C87-2DB1-4CBE-8C6B-92C84E5D9A54}">
      <dgm:prSet/>
      <dgm:spPr/>
      <dgm:t>
        <a:bodyPr/>
        <a:lstStyle/>
        <a:p>
          <a:endParaRPr lang="ru-RU"/>
        </a:p>
      </dgm:t>
    </dgm:pt>
    <dgm:pt modelId="{CA338427-B759-42D2-8D5B-A37816DB2961}" type="sibTrans" cxnId="{84309C87-2DB1-4CBE-8C6B-92C84E5D9A54}">
      <dgm:prSet/>
      <dgm:spPr/>
      <dgm:t>
        <a:bodyPr/>
        <a:lstStyle/>
        <a:p>
          <a:endParaRPr lang="ru-RU"/>
        </a:p>
      </dgm:t>
    </dgm:pt>
    <dgm:pt modelId="{CBF62C18-1E67-4187-80AB-6C89C91C415B}">
      <dgm:prSet/>
      <dgm:spPr/>
      <dgm:t>
        <a:bodyPr/>
        <a:lstStyle/>
        <a:p>
          <a:r>
            <a:rPr lang="en-US" dirty="0" smtClean="0"/>
            <a:t>Leadership</a:t>
          </a:r>
          <a:endParaRPr lang="ru-RU" dirty="0"/>
        </a:p>
      </dgm:t>
    </dgm:pt>
    <dgm:pt modelId="{21C0AEDB-AB24-4CC2-9FF3-830233875BBE}" type="parTrans" cxnId="{77E10D66-B042-405A-9018-12069E9DC79F}">
      <dgm:prSet/>
      <dgm:spPr/>
      <dgm:t>
        <a:bodyPr/>
        <a:lstStyle/>
        <a:p>
          <a:endParaRPr lang="ru-RU"/>
        </a:p>
      </dgm:t>
    </dgm:pt>
    <dgm:pt modelId="{3692097A-5601-423A-B615-5F8FC5697EF2}" type="sibTrans" cxnId="{77E10D66-B042-405A-9018-12069E9DC79F}">
      <dgm:prSet/>
      <dgm:spPr/>
      <dgm:t>
        <a:bodyPr/>
        <a:lstStyle/>
        <a:p>
          <a:endParaRPr lang="ru-RU"/>
        </a:p>
      </dgm:t>
    </dgm:pt>
    <dgm:pt modelId="{C0772EC8-2145-4593-AC78-5671B6454A88}" type="pres">
      <dgm:prSet presAssocID="{6C4011B4-10F0-4FE6-9252-B19B77FEE3F7}" presName="diagram" presStyleCnt="0">
        <dgm:presLayoutVars>
          <dgm:dir/>
          <dgm:resizeHandles val="exact"/>
        </dgm:presLayoutVars>
      </dgm:prSet>
      <dgm:spPr/>
      <dgm:t>
        <a:bodyPr/>
        <a:lstStyle/>
        <a:p>
          <a:endParaRPr lang="ru-RU"/>
        </a:p>
      </dgm:t>
    </dgm:pt>
    <dgm:pt modelId="{6B515AD2-29B5-44CE-9F01-4C1CFEF412D0}" type="pres">
      <dgm:prSet presAssocID="{BEB309C3-F4E5-4530-8E7F-F7B82633294D}" presName="node" presStyleLbl="node1" presStyleIdx="0" presStyleCnt="8">
        <dgm:presLayoutVars>
          <dgm:bulletEnabled val="1"/>
        </dgm:presLayoutVars>
      </dgm:prSet>
      <dgm:spPr/>
      <dgm:t>
        <a:bodyPr/>
        <a:lstStyle/>
        <a:p>
          <a:endParaRPr lang="ru-RU"/>
        </a:p>
      </dgm:t>
    </dgm:pt>
    <dgm:pt modelId="{E6FF2849-CF20-4BFB-AB95-F1ECD82FB3FD}" type="pres">
      <dgm:prSet presAssocID="{60D1463C-BA15-4969-8664-1BFE0ED19667}" presName="sibTrans" presStyleCnt="0"/>
      <dgm:spPr/>
    </dgm:pt>
    <dgm:pt modelId="{4DF2BC8E-4938-42A8-850F-B0B3B57FFB58}" type="pres">
      <dgm:prSet presAssocID="{2C76D45C-2E61-4DB2-8AC5-465903B170CA}" presName="node" presStyleLbl="node1" presStyleIdx="1" presStyleCnt="8">
        <dgm:presLayoutVars>
          <dgm:bulletEnabled val="1"/>
        </dgm:presLayoutVars>
      </dgm:prSet>
      <dgm:spPr/>
      <dgm:t>
        <a:bodyPr/>
        <a:lstStyle/>
        <a:p>
          <a:endParaRPr lang="ru-RU"/>
        </a:p>
      </dgm:t>
    </dgm:pt>
    <dgm:pt modelId="{3D752385-3B49-4C23-88F9-90C1003928BC}" type="pres">
      <dgm:prSet presAssocID="{CA338427-B759-42D2-8D5B-A37816DB2961}" presName="sibTrans" presStyleCnt="0"/>
      <dgm:spPr/>
    </dgm:pt>
    <dgm:pt modelId="{13733B8A-D642-4D6A-AD23-B7BC7EFAEB88}" type="pres">
      <dgm:prSet presAssocID="{6D44C4B3-7C38-4688-AB8B-29AD79CF21C8}" presName="node" presStyleLbl="node1" presStyleIdx="2" presStyleCnt="8" custLinFactNeighborX="4518" custLinFactNeighborY="714">
        <dgm:presLayoutVars>
          <dgm:bulletEnabled val="1"/>
        </dgm:presLayoutVars>
      </dgm:prSet>
      <dgm:spPr/>
      <dgm:t>
        <a:bodyPr/>
        <a:lstStyle/>
        <a:p>
          <a:endParaRPr lang="ru-RU"/>
        </a:p>
      </dgm:t>
    </dgm:pt>
    <dgm:pt modelId="{A211F56E-E4BE-4B51-83C9-F3692DE6C80C}" type="pres">
      <dgm:prSet presAssocID="{22DF1773-8591-4F17-9BF8-709CF6B30E9E}" presName="sibTrans" presStyleCnt="0"/>
      <dgm:spPr/>
    </dgm:pt>
    <dgm:pt modelId="{1D8A124A-31AA-47D1-95A7-D221B2EC0FAC}" type="pres">
      <dgm:prSet presAssocID="{931F9D11-D1B4-40C4-9574-625D530BBCB2}" presName="node" presStyleLbl="node1" presStyleIdx="3" presStyleCnt="8">
        <dgm:presLayoutVars>
          <dgm:bulletEnabled val="1"/>
        </dgm:presLayoutVars>
      </dgm:prSet>
      <dgm:spPr/>
      <dgm:t>
        <a:bodyPr/>
        <a:lstStyle/>
        <a:p>
          <a:endParaRPr lang="ru-RU"/>
        </a:p>
      </dgm:t>
    </dgm:pt>
    <dgm:pt modelId="{232D43C7-212F-43D9-9292-6B1B745CD591}" type="pres">
      <dgm:prSet presAssocID="{683DEF7F-915B-4FA6-B8C3-0E7AC60FFC7A}" presName="sibTrans" presStyleCnt="0"/>
      <dgm:spPr/>
    </dgm:pt>
    <dgm:pt modelId="{78BD045F-E2E9-4224-92AB-E86DFFEB2723}" type="pres">
      <dgm:prSet presAssocID="{C9C5C263-D125-4511-9D26-1375F95D3A2D}" presName="node" presStyleLbl="node1" presStyleIdx="4" presStyleCnt="8" custLinFactNeighborX="-1799" custLinFactNeighborY="1265">
        <dgm:presLayoutVars>
          <dgm:bulletEnabled val="1"/>
        </dgm:presLayoutVars>
      </dgm:prSet>
      <dgm:spPr/>
      <dgm:t>
        <a:bodyPr/>
        <a:lstStyle/>
        <a:p>
          <a:endParaRPr lang="ru-RU"/>
        </a:p>
      </dgm:t>
    </dgm:pt>
    <dgm:pt modelId="{CB20EFB7-2DE8-4EBE-BE83-9673DA86E57F}" type="pres">
      <dgm:prSet presAssocID="{2C3AC08F-A3D3-48B5-9028-8E10DD3DE293}" presName="sibTrans" presStyleCnt="0"/>
      <dgm:spPr/>
    </dgm:pt>
    <dgm:pt modelId="{CF263A65-2E8F-48EE-AAA0-0A2A6B99CDF3}" type="pres">
      <dgm:prSet presAssocID="{54006134-CF2B-42A4-9A40-6DE92A01E3FF}" presName="node" presStyleLbl="node1" presStyleIdx="5" presStyleCnt="8" custLinFactX="-67863" custLinFactY="16194" custLinFactNeighborX="-100000" custLinFactNeighborY="100000">
        <dgm:presLayoutVars>
          <dgm:bulletEnabled val="1"/>
        </dgm:presLayoutVars>
      </dgm:prSet>
      <dgm:spPr/>
      <dgm:t>
        <a:bodyPr/>
        <a:lstStyle/>
        <a:p>
          <a:endParaRPr lang="ru-RU"/>
        </a:p>
      </dgm:t>
    </dgm:pt>
    <dgm:pt modelId="{B4DC7887-4345-4B63-BEF5-94B698911AC9}" type="pres">
      <dgm:prSet presAssocID="{7D2D4513-3881-4F6C-9271-F0CCDE82D943}" presName="sibTrans" presStyleCnt="0"/>
      <dgm:spPr/>
    </dgm:pt>
    <dgm:pt modelId="{3ED8F349-4A2C-4CCB-94CB-F4073544D1B6}" type="pres">
      <dgm:prSet presAssocID="{FD536731-F1CD-4ECA-BC72-AF4D07871DA0}" presName="node" presStyleLbl="node1" presStyleIdx="6" presStyleCnt="8" custLinFactX="59081" custLinFactY="-14978" custLinFactNeighborX="100000" custLinFactNeighborY="-100000">
        <dgm:presLayoutVars>
          <dgm:bulletEnabled val="1"/>
        </dgm:presLayoutVars>
      </dgm:prSet>
      <dgm:spPr/>
      <dgm:t>
        <a:bodyPr/>
        <a:lstStyle/>
        <a:p>
          <a:endParaRPr lang="ru-RU"/>
        </a:p>
      </dgm:t>
    </dgm:pt>
    <dgm:pt modelId="{23366D68-D0E9-4CFB-B241-939D62C10BE2}" type="pres">
      <dgm:prSet presAssocID="{12A622B0-E6F9-46DC-A2CF-E3F535B71542}" presName="sibTrans" presStyleCnt="0"/>
      <dgm:spPr/>
    </dgm:pt>
    <dgm:pt modelId="{D861100C-7D10-4576-988F-0590841A7CA5}" type="pres">
      <dgm:prSet presAssocID="{CBF62C18-1E67-4187-80AB-6C89C91C415B}" presName="node" presStyleLbl="node1" presStyleIdx="7" presStyleCnt="8" custLinFactNeighborX="7368" custLinFactNeighborY="-4562">
        <dgm:presLayoutVars>
          <dgm:bulletEnabled val="1"/>
        </dgm:presLayoutVars>
      </dgm:prSet>
      <dgm:spPr/>
      <dgm:t>
        <a:bodyPr/>
        <a:lstStyle/>
        <a:p>
          <a:endParaRPr lang="ru-RU"/>
        </a:p>
      </dgm:t>
    </dgm:pt>
  </dgm:ptLst>
  <dgm:cxnLst>
    <dgm:cxn modelId="{2D68D194-DA19-43DC-9123-F1887CF7E5AF}" type="presOf" srcId="{2C76D45C-2E61-4DB2-8AC5-465903B170CA}" destId="{4DF2BC8E-4938-42A8-850F-B0B3B57FFB58}" srcOrd="0" destOrd="0" presId="urn:microsoft.com/office/officeart/2005/8/layout/default#8"/>
    <dgm:cxn modelId="{45727D04-2CE3-4BCE-A61F-714332D4E6DA}" type="presOf" srcId="{931F9D11-D1B4-40C4-9574-625D530BBCB2}" destId="{1D8A124A-31AA-47D1-95A7-D221B2EC0FAC}" srcOrd="0" destOrd="0" presId="urn:microsoft.com/office/officeart/2005/8/layout/default#8"/>
    <dgm:cxn modelId="{AEFAF7C9-5FA9-4FAA-B96D-358690136504}" type="presOf" srcId="{6C4011B4-10F0-4FE6-9252-B19B77FEE3F7}" destId="{C0772EC8-2145-4593-AC78-5671B6454A88}" srcOrd="0" destOrd="0" presId="urn:microsoft.com/office/officeart/2005/8/layout/default#8"/>
    <dgm:cxn modelId="{DE09FFEB-94D6-438B-9317-204B26DCD779}" type="presOf" srcId="{BEB309C3-F4E5-4530-8E7F-F7B82633294D}" destId="{6B515AD2-29B5-44CE-9F01-4C1CFEF412D0}" srcOrd="0" destOrd="0" presId="urn:microsoft.com/office/officeart/2005/8/layout/default#8"/>
    <dgm:cxn modelId="{8C410466-1FF3-4AFA-B9C9-3074D80A84A0}" type="presOf" srcId="{54006134-CF2B-42A4-9A40-6DE92A01E3FF}" destId="{CF263A65-2E8F-48EE-AAA0-0A2A6B99CDF3}" srcOrd="0" destOrd="0" presId="urn:microsoft.com/office/officeart/2005/8/layout/default#8"/>
    <dgm:cxn modelId="{626AAF4D-CDE8-451D-8ACA-6640C196039C}" type="presOf" srcId="{CBF62C18-1E67-4187-80AB-6C89C91C415B}" destId="{D861100C-7D10-4576-988F-0590841A7CA5}" srcOrd="0" destOrd="0" presId="urn:microsoft.com/office/officeart/2005/8/layout/default#8"/>
    <dgm:cxn modelId="{B121E882-D67A-43D7-8A55-0564FB259C74}" srcId="{6C4011B4-10F0-4FE6-9252-B19B77FEE3F7}" destId="{C9C5C263-D125-4511-9D26-1375F95D3A2D}" srcOrd="4" destOrd="0" parTransId="{4B19B633-F0B5-4FA5-B27C-35A8916A20F4}" sibTransId="{2C3AC08F-A3D3-48B5-9028-8E10DD3DE293}"/>
    <dgm:cxn modelId="{16DB496D-242E-4EF4-A3DA-E2C065CE7894}" type="presOf" srcId="{FD536731-F1CD-4ECA-BC72-AF4D07871DA0}" destId="{3ED8F349-4A2C-4CCB-94CB-F4073544D1B6}" srcOrd="0" destOrd="0" presId="urn:microsoft.com/office/officeart/2005/8/layout/default#8"/>
    <dgm:cxn modelId="{17E94159-F21C-4F8A-A8BA-B09C094F9556}" type="presOf" srcId="{6D44C4B3-7C38-4688-AB8B-29AD79CF21C8}" destId="{13733B8A-D642-4D6A-AD23-B7BC7EFAEB88}" srcOrd="0" destOrd="0" presId="urn:microsoft.com/office/officeart/2005/8/layout/default#8"/>
    <dgm:cxn modelId="{77E10D66-B042-405A-9018-12069E9DC79F}" srcId="{6C4011B4-10F0-4FE6-9252-B19B77FEE3F7}" destId="{CBF62C18-1E67-4187-80AB-6C89C91C415B}" srcOrd="7" destOrd="0" parTransId="{21C0AEDB-AB24-4CC2-9FF3-830233875BBE}" sibTransId="{3692097A-5601-423A-B615-5F8FC5697EF2}"/>
    <dgm:cxn modelId="{81192453-1A79-4E50-B4AB-178B9C5C70A0}" type="presOf" srcId="{C9C5C263-D125-4511-9D26-1375F95D3A2D}" destId="{78BD045F-E2E9-4224-92AB-E86DFFEB2723}" srcOrd="0" destOrd="0" presId="urn:microsoft.com/office/officeart/2005/8/layout/default#8"/>
    <dgm:cxn modelId="{97654ACE-5207-4F5F-9B69-43DB82F0F122}" srcId="{6C4011B4-10F0-4FE6-9252-B19B77FEE3F7}" destId="{6D44C4B3-7C38-4688-AB8B-29AD79CF21C8}" srcOrd="2" destOrd="0" parTransId="{035CDAAA-61E4-459D-866A-2F01195BE783}" sibTransId="{22DF1773-8591-4F17-9BF8-709CF6B30E9E}"/>
    <dgm:cxn modelId="{2F049D90-C770-4ECA-91DD-F89FA301BB80}" srcId="{6C4011B4-10F0-4FE6-9252-B19B77FEE3F7}" destId="{FD536731-F1CD-4ECA-BC72-AF4D07871DA0}" srcOrd="6" destOrd="0" parTransId="{FFC0E1D7-149E-4259-9029-EBA982AD44B0}" sibTransId="{12A622B0-E6F9-46DC-A2CF-E3F535B71542}"/>
    <dgm:cxn modelId="{8A926F7F-C276-4FF4-B37B-B1324877442D}" srcId="{6C4011B4-10F0-4FE6-9252-B19B77FEE3F7}" destId="{BEB309C3-F4E5-4530-8E7F-F7B82633294D}" srcOrd="0" destOrd="0" parTransId="{8FF9909D-E4D8-4F69-AEBD-96BD3096690B}" sibTransId="{60D1463C-BA15-4969-8664-1BFE0ED19667}"/>
    <dgm:cxn modelId="{7023E223-7399-43E7-B204-6F3BEDC81234}" srcId="{6C4011B4-10F0-4FE6-9252-B19B77FEE3F7}" destId="{931F9D11-D1B4-40C4-9574-625D530BBCB2}" srcOrd="3" destOrd="0" parTransId="{F2FCEC5E-7216-4CDC-9729-65B2057B75C0}" sibTransId="{683DEF7F-915B-4FA6-B8C3-0E7AC60FFC7A}"/>
    <dgm:cxn modelId="{84309C87-2DB1-4CBE-8C6B-92C84E5D9A54}" srcId="{6C4011B4-10F0-4FE6-9252-B19B77FEE3F7}" destId="{2C76D45C-2E61-4DB2-8AC5-465903B170CA}" srcOrd="1" destOrd="0" parTransId="{E0250EB8-84EF-422C-B545-5C9EE3AD2CB0}" sibTransId="{CA338427-B759-42D2-8D5B-A37816DB2961}"/>
    <dgm:cxn modelId="{C7E034BE-E5B2-4539-8A95-F36D2C10401A}" srcId="{6C4011B4-10F0-4FE6-9252-B19B77FEE3F7}" destId="{54006134-CF2B-42A4-9A40-6DE92A01E3FF}" srcOrd="5" destOrd="0" parTransId="{37786E48-597F-4D74-89A9-8BA004364977}" sibTransId="{7D2D4513-3881-4F6C-9271-F0CCDE82D943}"/>
    <dgm:cxn modelId="{4F527B32-E74F-44B4-8725-329DA77DD909}" type="presParOf" srcId="{C0772EC8-2145-4593-AC78-5671B6454A88}" destId="{6B515AD2-29B5-44CE-9F01-4C1CFEF412D0}" srcOrd="0" destOrd="0" presId="urn:microsoft.com/office/officeart/2005/8/layout/default#8"/>
    <dgm:cxn modelId="{33062491-ADAB-40AC-8D39-7AE266198786}" type="presParOf" srcId="{C0772EC8-2145-4593-AC78-5671B6454A88}" destId="{E6FF2849-CF20-4BFB-AB95-F1ECD82FB3FD}" srcOrd="1" destOrd="0" presId="urn:microsoft.com/office/officeart/2005/8/layout/default#8"/>
    <dgm:cxn modelId="{AA8A6347-A820-4654-9315-AEF541E14997}" type="presParOf" srcId="{C0772EC8-2145-4593-AC78-5671B6454A88}" destId="{4DF2BC8E-4938-42A8-850F-B0B3B57FFB58}" srcOrd="2" destOrd="0" presId="urn:microsoft.com/office/officeart/2005/8/layout/default#8"/>
    <dgm:cxn modelId="{17378A24-71A8-4F36-AA27-40669D213FA8}" type="presParOf" srcId="{C0772EC8-2145-4593-AC78-5671B6454A88}" destId="{3D752385-3B49-4C23-88F9-90C1003928BC}" srcOrd="3" destOrd="0" presId="urn:microsoft.com/office/officeart/2005/8/layout/default#8"/>
    <dgm:cxn modelId="{81CF673F-1436-4DE7-8057-B2529ECB02E6}" type="presParOf" srcId="{C0772EC8-2145-4593-AC78-5671B6454A88}" destId="{13733B8A-D642-4D6A-AD23-B7BC7EFAEB88}" srcOrd="4" destOrd="0" presId="urn:microsoft.com/office/officeart/2005/8/layout/default#8"/>
    <dgm:cxn modelId="{2134B066-1D38-4C0B-A937-4FB14D5FB7FE}" type="presParOf" srcId="{C0772EC8-2145-4593-AC78-5671B6454A88}" destId="{A211F56E-E4BE-4B51-83C9-F3692DE6C80C}" srcOrd="5" destOrd="0" presId="urn:microsoft.com/office/officeart/2005/8/layout/default#8"/>
    <dgm:cxn modelId="{063B283A-4BA6-472D-89EA-F7C077F0459E}" type="presParOf" srcId="{C0772EC8-2145-4593-AC78-5671B6454A88}" destId="{1D8A124A-31AA-47D1-95A7-D221B2EC0FAC}" srcOrd="6" destOrd="0" presId="urn:microsoft.com/office/officeart/2005/8/layout/default#8"/>
    <dgm:cxn modelId="{C20607E6-A2FA-470D-B898-2F0FEA09F304}" type="presParOf" srcId="{C0772EC8-2145-4593-AC78-5671B6454A88}" destId="{232D43C7-212F-43D9-9292-6B1B745CD591}" srcOrd="7" destOrd="0" presId="urn:microsoft.com/office/officeart/2005/8/layout/default#8"/>
    <dgm:cxn modelId="{3F3C2E76-5714-4D7B-BE33-3603578084F4}" type="presParOf" srcId="{C0772EC8-2145-4593-AC78-5671B6454A88}" destId="{78BD045F-E2E9-4224-92AB-E86DFFEB2723}" srcOrd="8" destOrd="0" presId="urn:microsoft.com/office/officeart/2005/8/layout/default#8"/>
    <dgm:cxn modelId="{F72B533D-A614-4336-B00C-2F449475CE4B}" type="presParOf" srcId="{C0772EC8-2145-4593-AC78-5671B6454A88}" destId="{CB20EFB7-2DE8-4EBE-BE83-9673DA86E57F}" srcOrd="9" destOrd="0" presId="urn:microsoft.com/office/officeart/2005/8/layout/default#8"/>
    <dgm:cxn modelId="{3F1426B6-2CAE-4D40-862C-04A04961E4F5}" type="presParOf" srcId="{C0772EC8-2145-4593-AC78-5671B6454A88}" destId="{CF263A65-2E8F-48EE-AAA0-0A2A6B99CDF3}" srcOrd="10" destOrd="0" presId="urn:microsoft.com/office/officeart/2005/8/layout/default#8"/>
    <dgm:cxn modelId="{2E9AB732-53F7-46BA-8D58-8A767B130B65}" type="presParOf" srcId="{C0772EC8-2145-4593-AC78-5671B6454A88}" destId="{B4DC7887-4345-4B63-BEF5-94B698911AC9}" srcOrd="11" destOrd="0" presId="urn:microsoft.com/office/officeart/2005/8/layout/default#8"/>
    <dgm:cxn modelId="{812CDEA9-839F-4AD6-A1F5-45F73313B960}" type="presParOf" srcId="{C0772EC8-2145-4593-AC78-5671B6454A88}" destId="{3ED8F349-4A2C-4CCB-94CB-F4073544D1B6}" srcOrd="12" destOrd="0" presId="urn:microsoft.com/office/officeart/2005/8/layout/default#8"/>
    <dgm:cxn modelId="{162371B1-F149-4550-A49A-2B7814239C9B}" type="presParOf" srcId="{C0772EC8-2145-4593-AC78-5671B6454A88}" destId="{23366D68-D0E9-4CFB-B241-939D62C10BE2}" srcOrd="13" destOrd="0" presId="urn:microsoft.com/office/officeart/2005/8/layout/default#8"/>
    <dgm:cxn modelId="{67AC7CE8-E444-4D37-A23A-A11BADA42476}" type="presParOf" srcId="{C0772EC8-2145-4593-AC78-5671B6454A88}" destId="{D861100C-7D10-4576-988F-0590841A7CA5}" srcOrd="14" destOrd="0" presId="urn:microsoft.com/office/officeart/2005/8/layout/default#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15AD2-29B5-44CE-9F01-4C1CFEF412D0}">
      <dsp:nvSpPr>
        <dsp:cNvPr id="0" name=""/>
        <dsp:cNvSpPr/>
      </dsp:nvSpPr>
      <dsp:spPr>
        <a:xfrm>
          <a:off x="0" y="60611"/>
          <a:ext cx="2662000" cy="1597200"/>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800" b="1" kern="1200" dirty="0" smtClean="0"/>
            <a:t>Self-management </a:t>
          </a:r>
          <a:endParaRPr lang="ru-RU" sz="2800" b="1" kern="1200" dirty="0" smtClean="0"/>
        </a:p>
      </dsp:txBody>
      <dsp:txXfrm>
        <a:off x="0" y="60611"/>
        <a:ext cx="2662000" cy="1597200"/>
      </dsp:txXfrm>
    </dsp:sp>
    <dsp:sp modelId="{4DF2BC8E-4938-42A8-850F-B0B3B57FFB58}">
      <dsp:nvSpPr>
        <dsp:cNvPr id="0" name=""/>
        <dsp:cNvSpPr/>
      </dsp:nvSpPr>
      <dsp:spPr>
        <a:xfrm>
          <a:off x="2928200" y="60611"/>
          <a:ext cx="2662000" cy="1597200"/>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2800" b="1" kern="1200" dirty="0" smtClean="0"/>
            <a:t>Critical thinking  </a:t>
          </a:r>
          <a:endParaRPr lang="ru-RU" sz="2000" b="1" kern="1200" dirty="0" smtClean="0"/>
        </a:p>
        <a:p>
          <a:pPr lvl="0" algn="ctr" defTabSz="711200">
            <a:lnSpc>
              <a:spcPct val="90000"/>
            </a:lnSpc>
            <a:spcBef>
              <a:spcPct val="0"/>
            </a:spcBef>
            <a:spcAft>
              <a:spcPct val="35000"/>
            </a:spcAft>
          </a:pPr>
          <a:endParaRPr lang="ru-RU" sz="1300" kern="1200" dirty="0"/>
        </a:p>
      </dsp:txBody>
      <dsp:txXfrm>
        <a:off x="2928200" y="60611"/>
        <a:ext cx="2662000" cy="1597200"/>
      </dsp:txXfrm>
    </dsp:sp>
    <dsp:sp modelId="{13733B8A-D642-4D6A-AD23-B7BC7EFAEB88}">
      <dsp:nvSpPr>
        <dsp:cNvPr id="0" name=""/>
        <dsp:cNvSpPr/>
      </dsp:nvSpPr>
      <dsp:spPr>
        <a:xfrm>
          <a:off x="5856400" y="72015"/>
          <a:ext cx="2662000" cy="1597200"/>
        </a:xfrm>
        <a:prstGeom prst="rect">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GB" sz="2900" kern="1200" dirty="0" smtClean="0"/>
            <a:t>Reflective thinking and writing </a:t>
          </a:r>
          <a:endParaRPr lang="ru-RU" sz="2900" kern="1200" dirty="0"/>
        </a:p>
      </dsp:txBody>
      <dsp:txXfrm>
        <a:off x="5856400" y="72015"/>
        <a:ext cx="2662000" cy="1597200"/>
      </dsp:txXfrm>
    </dsp:sp>
    <dsp:sp modelId="{1D8A124A-31AA-47D1-95A7-D221B2EC0FAC}">
      <dsp:nvSpPr>
        <dsp:cNvPr id="0" name=""/>
        <dsp:cNvSpPr/>
      </dsp:nvSpPr>
      <dsp:spPr>
        <a:xfrm>
          <a:off x="0" y="1924011"/>
          <a:ext cx="2662000" cy="1597200"/>
        </a:xfrm>
        <a:prstGeom prst="rect">
          <a:avLst/>
        </a:prstGeom>
        <a:solidFill>
          <a:schemeClr val="accent3">
            <a:hueOff val="4821541"/>
            <a:satOff val="-7234"/>
            <a:lumOff val="-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900" kern="1200" dirty="0" smtClean="0"/>
            <a:t>Presentation skills </a:t>
          </a:r>
          <a:endParaRPr lang="ru-RU" sz="2900" kern="1200" dirty="0" smtClean="0"/>
        </a:p>
        <a:p>
          <a:pPr lvl="0" algn="ctr">
            <a:spcBef>
              <a:spcPct val="0"/>
            </a:spcBef>
          </a:pPr>
          <a:endParaRPr lang="ru-RU" sz="2900" kern="1200" dirty="0"/>
        </a:p>
      </dsp:txBody>
      <dsp:txXfrm>
        <a:off x="0" y="1924011"/>
        <a:ext cx="2662000" cy="1597200"/>
      </dsp:txXfrm>
    </dsp:sp>
    <dsp:sp modelId="{78BD045F-E2E9-4224-92AB-E86DFFEB2723}">
      <dsp:nvSpPr>
        <dsp:cNvPr id="0" name=""/>
        <dsp:cNvSpPr/>
      </dsp:nvSpPr>
      <dsp:spPr>
        <a:xfrm>
          <a:off x="2880310" y="1944216"/>
          <a:ext cx="2662000" cy="1597200"/>
        </a:xfrm>
        <a:prstGeom prst="rect">
          <a:avLst/>
        </a:prstGeom>
        <a:solidFill>
          <a:schemeClr val="accent3">
            <a:hueOff val="6428722"/>
            <a:satOff val="-9646"/>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900" kern="1200" dirty="0" smtClean="0"/>
            <a:t>Academic debate</a:t>
          </a:r>
          <a:endParaRPr lang="ru-RU" sz="2900" kern="1200" dirty="0" smtClean="0"/>
        </a:p>
        <a:p>
          <a:pPr lvl="0" algn="ctr">
            <a:spcBef>
              <a:spcPct val="0"/>
            </a:spcBef>
          </a:pPr>
          <a:endParaRPr lang="ru-RU" sz="2900" kern="1200" dirty="0"/>
        </a:p>
      </dsp:txBody>
      <dsp:txXfrm>
        <a:off x="2880310" y="1944216"/>
        <a:ext cx="2662000" cy="1597200"/>
      </dsp:txXfrm>
    </dsp:sp>
    <dsp:sp modelId="{CF263A65-2E8F-48EE-AAA0-0A2A6B99CDF3}">
      <dsp:nvSpPr>
        <dsp:cNvPr id="0" name=""/>
        <dsp:cNvSpPr/>
      </dsp:nvSpPr>
      <dsp:spPr>
        <a:xfrm>
          <a:off x="1387887" y="3779862"/>
          <a:ext cx="2662000" cy="1597200"/>
        </a:xfrm>
        <a:prstGeom prst="rect">
          <a:avLst/>
        </a:prstGeom>
        <a:solidFill>
          <a:schemeClr val="accent3">
            <a:hueOff val="8035903"/>
            <a:satOff val="-12057"/>
            <a:lumOff val="-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Peer-to-peer Interaction</a:t>
          </a:r>
          <a:endParaRPr lang="ru-RU" sz="2900" kern="1200" dirty="0"/>
        </a:p>
      </dsp:txBody>
      <dsp:txXfrm>
        <a:off x="1387887" y="3779862"/>
        <a:ext cx="2662000" cy="1597200"/>
      </dsp:txXfrm>
    </dsp:sp>
    <dsp:sp modelId="{3ED8F349-4A2C-4CCB-94CB-F4073544D1B6}">
      <dsp:nvSpPr>
        <dsp:cNvPr id="0" name=""/>
        <dsp:cNvSpPr/>
      </dsp:nvSpPr>
      <dsp:spPr>
        <a:xfrm>
          <a:off x="5698836" y="1950983"/>
          <a:ext cx="2662000" cy="1597200"/>
        </a:xfrm>
        <a:prstGeom prst="rect">
          <a:avLst/>
        </a:prstGeom>
        <a:solidFill>
          <a:schemeClr val="accent3">
            <a:hueOff val="9643083"/>
            <a:satOff val="-14469"/>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Group work </a:t>
          </a:r>
          <a:endParaRPr lang="ru-RU" sz="2900" kern="1200" dirty="0"/>
        </a:p>
      </dsp:txBody>
      <dsp:txXfrm>
        <a:off x="5698836" y="1950983"/>
        <a:ext cx="2662000" cy="1597200"/>
      </dsp:txXfrm>
    </dsp:sp>
    <dsp:sp modelId="{D861100C-7D10-4576-988F-0590841A7CA5}">
      <dsp:nvSpPr>
        <dsp:cNvPr id="0" name=""/>
        <dsp:cNvSpPr/>
      </dsp:nvSpPr>
      <dsp:spPr>
        <a:xfrm>
          <a:off x="4588436" y="3714547"/>
          <a:ext cx="2662000" cy="1597200"/>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Leadership</a:t>
          </a:r>
          <a:endParaRPr lang="ru-RU" sz="2900" kern="1200" dirty="0"/>
        </a:p>
      </dsp:txBody>
      <dsp:txXfrm>
        <a:off x="4588436" y="3714547"/>
        <a:ext cx="2662000" cy="15972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8">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57D05C-4B3C-4C0A-897A-40A45A48AD08}" type="datetimeFigureOut">
              <a:rPr lang="ru-RU" smtClean="0"/>
              <a:t>23.10.2017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EDDC77-580D-4323-B3D3-DFFD8B11E0E6}" type="slidenum">
              <a:rPr lang="ru-RU" smtClean="0"/>
              <a:t>‹#›</a:t>
            </a:fld>
            <a:endParaRPr lang="ru-RU"/>
          </a:p>
        </p:txBody>
      </p:sp>
    </p:spTree>
    <p:extLst>
      <p:ext uri="{BB962C8B-B14F-4D97-AF65-F5344CB8AC3E}">
        <p14:creationId xmlns:p14="http://schemas.microsoft.com/office/powerpoint/2010/main" val="796976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fld id="{CCF67924-8039-4C44-9527-F0F8A28DB715}" type="slidenum">
              <a:rPr lang="en-US" altLang="en-US" sz="1200">
                <a:latin typeface="Times New Roman" charset="0"/>
              </a:rPr>
              <a:pPr/>
              <a:t>13</a:t>
            </a:fld>
            <a:endParaRPr lang="en-US" altLang="en-US" sz="1200">
              <a:latin typeface="Times New Roman"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sz="1800">
              <a:latin typeface="Times New Roman" charset="0"/>
            </a:endParaRPr>
          </a:p>
        </p:txBody>
      </p:sp>
    </p:spTree>
    <p:extLst>
      <p:ext uri="{BB962C8B-B14F-4D97-AF65-F5344CB8AC3E}">
        <p14:creationId xmlns:p14="http://schemas.microsoft.com/office/powerpoint/2010/main" val="366989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A</a:t>
            </a:r>
            <a:r>
              <a:rPr lang="en-US" baseline="0" dirty="0" smtClean="0"/>
              <a:t> justification is a h</a:t>
            </a:r>
            <a:r>
              <a:rPr lang="en-US" dirty="0" smtClean="0"/>
              <a:t>ybrid</a:t>
            </a:r>
            <a:r>
              <a:rPr lang="en-US" baseline="0" dirty="0" smtClean="0"/>
              <a:t> of an apology and an excuse</a:t>
            </a:r>
          </a:p>
          <a:p>
            <a:r>
              <a:rPr lang="en-US" baseline="0" dirty="0" smtClean="0"/>
              <a:t>Justifications have less of an influence since they admit both causality and responsibility, but justifications</a:t>
            </a:r>
            <a:r>
              <a:rPr lang="en-US" b="1" baseline="0" dirty="0" smtClean="0"/>
              <a:t> minimize or deny blameworthiness by claiming that the action was not offensive</a:t>
            </a:r>
            <a:r>
              <a:rPr lang="en-US" baseline="0" dirty="0" smtClean="0"/>
              <a:t>. </a:t>
            </a:r>
            <a:r>
              <a:rPr lang="en-US" baseline="0" dirty="0" err="1" smtClean="0"/>
              <a:t>Heider</a:t>
            </a:r>
            <a:r>
              <a:rPr lang="en-US" baseline="0" dirty="0" smtClean="0"/>
              <a:t> (1958) suggested that even when a person is held responsible for an action, justifications can mitigate the behavior and decrease blame.</a:t>
            </a:r>
          </a:p>
          <a:p>
            <a:endParaRPr lang="en-US" baseline="0" dirty="0" smtClean="0"/>
          </a:p>
          <a:p>
            <a:r>
              <a:rPr lang="en-US" sz="1200" kern="1200" dirty="0" smtClean="0">
                <a:solidFill>
                  <a:schemeClr val="tx1"/>
                </a:solidFill>
                <a:effectLst/>
                <a:latin typeface="+mn-lt"/>
                <a:ea typeface="+mn-ea"/>
                <a:cs typeface="+mn-cs"/>
              </a:rPr>
              <a:t>Other leaders such as David Morgan have framed potential failures as a personal choice; a product of a favorable, entrepreneurial risk-taking behavior for business leaders, so that when mistakes were realized, the public may be more predisposed to sympathy. In this way, Morgan successfully convinced them that although potential failure was likely, the potential gain made his choice worthwhile. Morgan confesses to Westpac’s risk- averse organizational culture as one of their weaknesses, contending that not making enough mistakes is a weakness of its own: </a:t>
            </a:r>
            <a:endParaRPr lang="en-US" dirty="0" smtClean="0"/>
          </a:p>
          <a:p>
            <a:r>
              <a:rPr lang="en-US" sz="1200" kern="1200" dirty="0" smtClean="0">
                <a:solidFill>
                  <a:schemeClr val="tx1"/>
                </a:solidFill>
                <a:effectLst/>
                <a:latin typeface="+mn-lt"/>
                <a:ea typeface="+mn-ea"/>
                <a:cs typeface="+mn-cs"/>
              </a:rPr>
              <a:t>You want people to make mistakes—people who don’t make mistakes probably aren’t doing enough. We had an issue internally in the mid to late 90’s, that, as a result of a reaction to mistakes in the 80’s, we became too risk-averse as a culture. So a lack of mistakes may, in fact, not be a good thing for the organization—it can be a symptom of timidity. (CEO Forum Group, 2006,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 35) </a:t>
            </a:r>
            <a:endParaRPr lang="en-US" dirty="0" smtClean="0"/>
          </a:p>
          <a:p>
            <a:r>
              <a:rPr lang="en-US" sz="1200" kern="1200" dirty="0" smtClean="0">
                <a:solidFill>
                  <a:schemeClr val="tx1"/>
                </a:solidFill>
                <a:effectLst/>
                <a:latin typeface="+mn-lt"/>
                <a:ea typeface="+mn-ea"/>
                <a:cs typeface="+mn-cs"/>
              </a:rPr>
              <a:t>Paradoxically, Morgan links “a lack of mistakes” to “a symptom of timidity,” using the metaphor of “symptom” to imply that a failure-free organization is “ill.” Morgan frames failure as a positive thing and suggests that the propensity to make mistakes, which is traditionally regarded as a flaw, is in fact a virtue. He, in effect, protects himself from future public backlash and a loss of reputation for potential failures by suggesting that the existence of some mistakes in his company could in turn be seen as a product of his daringness to take risks for the greater advancement of the company— perhaps even as a sign of courage. </a:t>
            </a:r>
            <a:endParaRPr lang="en-US" dirty="0" smtClean="0"/>
          </a:p>
          <a:p>
            <a:endParaRPr lang="en-US" dirty="0"/>
          </a:p>
        </p:txBody>
      </p:sp>
      <p:sp>
        <p:nvSpPr>
          <p:cNvPr id="4" name="Slide Number Placeholder 3"/>
          <p:cNvSpPr>
            <a:spLocks noGrp="1"/>
          </p:cNvSpPr>
          <p:nvPr>
            <p:ph type="sldNum" sz="quarter" idx="10"/>
          </p:nvPr>
        </p:nvSpPr>
        <p:spPr/>
        <p:txBody>
          <a:bodyPr/>
          <a:lstStyle/>
          <a:p>
            <a:fld id="{0875B4CA-179A-FF47-A2F7-0064F7804C09}" type="slidenum">
              <a:rPr lang="en-US" smtClean="0"/>
              <a:pPr/>
              <a:t>28</a:t>
            </a:fld>
            <a:endParaRPr lang="en-US"/>
          </a:p>
        </p:txBody>
      </p:sp>
    </p:spTree>
    <p:extLst>
      <p:ext uri="{BB962C8B-B14F-4D97-AF65-F5344CB8AC3E}">
        <p14:creationId xmlns:p14="http://schemas.microsoft.com/office/powerpoint/2010/main" val="2802668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Excuses, however, minimize or deny responsibility </a:t>
            </a:r>
            <a:r>
              <a:rPr lang="en-US" b="1" baseline="0" dirty="0" smtClean="0"/>
              <a:t>by attributing the action to unintentional or external causes</a:t>
            </a:r>
            <a:r>
              <a:rPr lang="en-US" baseline="0" dirty="0" smtClean="0"/>
              <a:t>.</a:t>
            </a:r>
          </a:p>
          <a:p>
            <a:r>
              <a:rPr lang="en-US" dirty="0" smtClean="0"/>
              <a:t>Blaming others may help the leader save face, make the situation seem less severe or enduring (such as blaming the economy for lay-off decisions), and increase subordinates perceptions of organizational justice</a:t>
            </a:r>
          </a:p>
          <a:p>
            <a:r>
              <a:rPr lang="en-US" dirty="0" smtClean="0"/>
              <a:t>But suggesting that others have influence over their responsibilities undermines their power as a leader (Lee &amp; Robinson, 2000)</a:t>
            </a:r>
            <a:r>
              <a:rPr lang="en-US" baseline="30000" dirty="0" smtClean="0">
                <a:solidFill>
                  <a:schemeClr val="accent1"/>
                </a:solidFill>
              </a:rPr>
              <a: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Excuses have been shown to reduce subordinate anger towards the boss and complaints to the manager’s superiors (</a:t>
            </a:r>
            <a:r>
              <a:rPr lang="en-US" sz="1200" kern="1200" dirty="0" err="1" smtClean="0">
                <a:solidFill>
                  <a:schemeClr val="tx1"/>
                </a:solidFill>
                <a:latin typeface="+mn-lt"/>
                <a:ea typeface="+mn-ea"/>
                <a:cs typeface="+mn-cs"/>
              </a:rPr>
              <a:t>Bies</a:t>
            </a:r>
            <a:r>
              <a:rPr lang="en-US" sz="1200" kern="1200" dirty="0" smtClean="0">
                <a:solidFill>
                  <a:schemeClr val="tx1"/>
                </a:solidFill>
                <a:latin typeface="+mn-lt"/>
                <a:ea typeface="+mn-ea"/>
                <a:cs typeface="+mn-cs"/>
              </a:rPr>
              <a:t> et al., 1998).</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a:t>
            </a:r>
            <a:r>
              <a:rPr lang="en-US" baseline="0" dirty="0" smtClean="0"/>
              <a:t> suggested by Snyder and Higgins (1998), e</a:t>
            </a:r>
            <a:r>
              <a:rPr lang="en-US" dirty="0" smtClean="0"/>
              <a:t>xcuses can help a leader see their own mistake in a more positive light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George Trumbull and Al Dunlap, who persistently insist that the failures attributed to their leadership during their Australian tenures were of no fault of their own.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Blame can also be attributed to the company. For instance, a bureaucratic organizational culture that existed before the leader’s arrival, as cited in Al Dunlap’s case with Consolidated Press, or the ineptitude of one’s employees and followers, as in George Trumbull’s case at AMP. </a:t>
            </a:r>
            <a:endParaRPr lang="en-US" dirty="0" smtClean="0"/>
          </a:p>
          <a:p>
            <a:endParaRPr lang="en-US" dirty="0"/>
          </a:p>
        </p:txBody>
      </p:sp>
      <p:sp>
        <p:nvSpPr>
          <p:cNvPr id="4" name="Slide Number Placeholder 3"/>
          <p:cNvSpPr>
            <a:spLocks noGrp="1"/>
          </p:cNvSpPr>
          <p:nvPr>
            <p:ph type="sldNum" sz="quarter" idx="10"/>
          </p:nvPr>
        </p:nvSpPr>
        <p:spPr/>
        <p:txBody>
          <a:bodyPr/>
          <a:lstStyle/>
          <a:p>
            <a:fld id="{0875B4CA-179A-FF47-A2F7-0064F7804C09}" type="slidenum">
              <a:rPr lang="en-US" smtClean="0"/>
              <a:pPr/>
              <a:t>29</a:t>
            </a:fld>
            <a:endParaRPr lang="en-US"/>
          </a:p>
        </p:txBody>
      </p:sp>
    </p:spTree>
    <p:extLst>
      <p:ext uri="{BB962C8B-B14F-4D97-AF65-F5344CB8AC3E}">
        <p14:creationId xmlns:p14="http://schemas.microsoft.com/office/powerpoint/2010/main" val="753598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Denials can be considered the most mitigating type of account since they claim that the offensive action did not take place. As such, </a:t>
            </a:r>
            <a:r>
              <a:rPr lang="en-US" b="1" dirty="0" smtClean="0"/>
              <a:t>denials minimize or deny causality, </a:t>
            </a:r>
            <a:r>
              <a:rPr lang="en-US" dirty="0" smtClean="0"/>
              <a:t>the lowest level of accountability.</a:t>
            </a:r>
            <a:r>
              <a:rPr lang="en-US" baseline="0" dirty="0" smtClean="0"/>
              <a:t> E</a:t>
            </a:r>
            <a:r>
              <a:rPr lang="en-US" sz="1200" kern="1200" dirty="0" smtClean="0">
                <a:solidFill>
                  <a:schemeClr val="tx1"/>
                </a:solidFill>
                <a:latin typeface="+mn-lt"/>
                <a:ea typeface="+mn-ea"/>
                <a:cs typeface="+mn-cs"/>
              </a:rPr>
              <a:t>rrors are </a:t>
            </a:r>
            <a:r>
              <a:rPr lang="en-US" sz="1200" kern="1200" dirty="0" err="1" smtClean="0">
                <a:solidFill>
                  <a:schemeClr val="tx1"/>
                </a:solidFill>
                <a:latin typeface="+mn-lt"/>
                <a:ea typeface="+mn-ea"/>
                <a:cs typeface="+mn-cs"/>
              </a:rPr>
              <a:t>embarassing</a:t>
            </a:r>
            <a:r>
              <a:rPr lang="en-US" sz="1200" kern="1200" baseline="0" dirty="0" smtClean="0">
                <a:solidFill>
                  <a:schemeClr val="tx1"/>
                </a:solidFill>
                <a:latin typeface="+mn-lt"/>
                <a:ea typeface="+mn-ea"/>
                <a:cs typeface="+mn-cs"/>
              </a:rPr>
              <a:t> and leaders may think that admitting to them may make them look incompetent. </a:t>
            </a:r>
            <a:r>
              <a:rPr lang="en-US" sz="1200" kern="1200" dirty="0" smtClean="0">
                <a:solidFill>
                  <a:schemeClr val="tx1"/>
                </a:solidFill>
                <a:latin typeface="+mn-lt"/>
                <a:ea typeface="+mn-ea"/>
                <a:cs typeface="+mn-cs"/>
              </a:rPr>
              <a:t>Weiner et al. (1987) found that giving no excuse for coming late was rated similarly as giving a bad excuse</a:t>
            </a:r>
            <a:r>
              <a:rPr lang="en-US" sz="1200" kern="1200" baseline="0" dirty="0" smtClean="0">
                <a:solidFill>
                  <a:schemeClr val="tx1"/>
                </a:solidFill>
                <a:latin typeface="+mn-lt"/>
                <a:ea typeface="+mn-ea"/>
                <a:cs typeface="+mn-cs"/>
              </a:rPr>
              <a:t> – HOWEVER, this study used participants in equal roles, and this finding may be different for leaders addressing groups of people rather than individuals. Ignoring an error is less disruptive.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875B4CA-179A-FF47-A2F7-0064F7804C09}" type="slidenum">
              <a:rPr lang="en-US" smtClean="0"/>
              <a:pPr/>
              <a:t>30</a:t>
            </a:fld>
            <a:endParaRPr lang="en-US"/>
          </a:p>
        </p:txBody>
      </p:sp>
    </p:spTree>
    <p:extLst>
      <p:ext uri="{BB962C8B-B14F-4D97-AF65-F5344CB8AC3E}">
        <p14:creationId xmlns:p14="http://schemas.microsoft.com/office/powerpoint/2010/main" val="3642111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Образ слайда 1"/>
          <p:cNvSpPr>
            <a:spLocks noGrp="1" noRot="1" noChangeAspect="1" noTextEdit="1"/>
          </p:cNvSpPr>
          <p:nvPr>
            <p:ph type="sldImg"/>
          </p:nvPr>
        </p:nvSpPr>
        <p:spPr>
          <a:xfrm>
            <a:off x="1141413" y="685800"/>
            <a:ext cx="4575175" cy="3430588"/>
          </a:xfrm>
          <a:ln>
            <a:solidFill>
              <a:srgbClr val="000000"/>
            </a:solidFill>
            <a:miter lim="800000"/>
            <a:headEnd/>
            <a:tailEnd/>
          </a:ln>
        </p:spPr>
      </p:sp>
      <p:sp>
        <p:nvSpPr>
          <p:cNvPr id="35843" name="Заметки 2"/>
          <p:cNvSpPr>
            <a:spLocks noGrp="1"/>
          </p:cNvSpPr>
          <p:nvPr>
            <p:ph type="body" idx="1"/>
          </p:nvPr>
        </p:nvSpPr>
        <p:spPr>
          <a:xfrm>
            <a:off x="653830" y="4002451"/>
            <a:ext cx="5547462" cy="43065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smtClean="0"/>
          </a:p>
        </p:txBody>
      </p:sp>
      <p:sp>
        <p:nvSpPr>
          <p:cNvPr id="35844" name="Номер слайда 3"/>
          <p:cNvSpPr txBox="1">
            <a:spLocks noGrp="1"/>
          </p:cNvSpPr>
          <p:nvPr/>
        </p:nvSpPr>
        <p:spPr bwMode="auto">
          <a:xfrm>
            <a:off x="3882648" y="8686461"/>
            <a:ext cx="2971032" cy="45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47675" eaLnBrk="0" hangingPunct="0">
              <a:tabLst>
                <a:tab pos="449263" algn="l"/>
                <a:tab pos="898525" algn="l"/>
                <a:tab pos="1347788" algn="l"/>
                <a:tab pos="1797050" algn="l"/>
                <a:tab pos="2246313" algn="l"/>
                <a:tab pos="2695575" algn="l"/>
                <a:tab pos="3144838" algn="l"/>
              </a:tabLst>
              <a:defRPr>
                <a:solidFill>
                  <a:schemeClr val="bg1"/>
                </a:solidFill>
                <a:latin typeface="Arial" charset="0"/>
                <a:ea typeface="Microsoft YaHei" pitchFamily="34" charset="-122"/>
              </a:defRPr>
            </a:lvl1pPr>
            <a:lvl2pPr defTabSz="447675" eaLnBrk="0" hangingPunct="0">
              <a:tabLst>
                <a:tab pos="449263" algn="l"/>
                <a:tab pos="898525" algn="l"/>
                <a:tab pos="1347788" algn="l"/>
                <a:tab pos="1797050" algn="l"/>
                <a:tab pos="2246313" algn="l"/>
                <a:tab pos="2695575" algn="l"/>
                <a:tab pos="3144838" algn="l"/>
              </a:tabLst>
              <a:defRPr>
                <a:solidFill>
                  <a:schemeClr val="bg1"/>
                </a:solidFill>
                <a:latin typeface="Arial" charset="0"/>
                <a:ea typeface="Microsoft YaHei" pitchFamily="34" charset="-122"/>
              </a:defRPr>
            </a:lvl2pPr>
            <a:lvl3pPr defTabSz="447675" eaLnBrk="0" hangingPunct="0">
              <a:tabLst>
                <a:tab pos="449263" algn="l"/>
                <a:tab pos="898525" algn="l"/>
                <a:tab pos="1347788" algn="l"/>
                <a:tab pos="1797050" algn="l"/>
                <a:tab pos="2246313" algn="l"/>
                <a:tab pos="2695575" algn="l"/>
                <a:tab pos="3144838" algn="l"/>
              </a:tabLst>
              <a:defRPr>
                <a:solidFill>
                  <a:schemeClr val="bg1"/>
                </a:solidFill>
                <a:latin typeface="Arial" charset="0"/>
                <a:ea typeface="Microsoft YaHei" pitchFamily="34" charset="-122"/>
              </a:defRPr>
            </a:lvl3pPr>
            <a:lvl4pPr defTabSz="447675" eaLnBrk="0" hangingPunct="0">
              <a:tabLst>
                <a:tab pos="449263" algn="l"/>
                <a:tab pos="898525" algn="l"/>
                <a:tab pos="1347788" algn="l"/>
                <a:tab pos="1797050" algn="l"/>
                <a:tab pos="2246313" algn="l"/>
                <a:tab pos="2695575" algn="l"/>
                <a:tab pos="3144838" algn="l"/>
              </a:tabLst>
              <a:defRPr>
                <a:solidFill>
                  <a:schemeClr val="bg1"/>
                </a:solidFill>
                <a:latin typeface="Arial" charset="0"/>
                <a:ea typeface="Microsoft YaHei" pitchFamily="34" charset="-122"/>
              </a:defRPr>
            </a:lvl4pPr>
            <a:lvl5pPr defTabSz="447675" eaLnBrk="0" hangingPunct="0">
              <a:tabLst>
                <a:tab pos="449263" algn="l"/>
                <a:tab pos="898525" algn="l"/>
                <a:tab pos="1347788" algn="l"/>
                <a:tab pos="1797050" algn="l"/>
                <a:tab pos="2246313" algn="l"/>
                <a:tab pos="2695575" algn="l"/>
                <a:tab pos="3144838" algn="l"/>
              </a:tabLst>
              <a:defRPr>
                <a:solidFill>
                  <a:schemeClr val="bg1"/>
                </a:solidFill>
                <a:latin typeface="Arial" charset="0"/>
                <a:ea typeface="Microsoft YaHei" pitchFamily="34" charset="-122"/>
              </a:defRPr>
            </a:lvl5pPr>
            <a:lvl6pPr marL="2514600" indent="-228600" defTabSz="447675"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bg1"/>
                </a:solidFill>
                <a:latin typeface="Arial" charset="0"/>
                <a:ea typeface="Microsoft YaHei" pitchFamily="34" charset="-122"/>
              </a:defRPr>
            </a:lvl6pPr>
            <a:lvl7pPr marL="2971800" indent="-228600" defTabSz="447675"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bg1"/>
                </a:solidFill>
                <a:latin typeface="Arial" charset="0"/>
                <a:ea typeface="Microsoft YaHei" pitchFamily="34" charset="-122"/>
              </a:defRPr>
            </a:lvl7pPr>
            <a:lvl8pPr marL="3429000" indent="-228600" defTabSz="447675"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bg1"/>
                </a:solidFill>
                <a:latin typeface="Arial" charset="0"/>
                <a:ea typeface="Microsoft YaHei" pitchFamily="34" charset="-122"/>
              </a:defRPr>
            </a:lvl8pPr>
            <a:lvl9pPr marL="3886200" indent="-228600" defTabSz="447675"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bg1"/>
                </a:solidFill>
                <a:latin typeface="Arial" charset="0"/>
                <a:ea typeface="Microsoft YaHei" pitchFamily="34" charset="-122"/>
              </a:defRPr>
            </a:lvl9pPr>
          </a:lstStyle>
          <a:p>
            <a:pPr algn="r" eaLnBrk="1" hangingPunct="1">
              <a:lnSpc>
                <a:spcPct val="95000"/>
              </a:lnSpc>
              <a:buSzPct val="100000"/>
            </a:pPr>
            <a:fld id="{C1E7634C-D06C-4D02-BAD7-A256AE817BCD}" type="slidenum">
              <a:rPr lang="ru-RU" sz="1300">
                <a:solidFill>
                  <a:srgbClr val="000000"/>
                </a:solidFill>
                <a:latin typeface="Calibri" pitchFamily="34" charset="0"/>
              </a:rPr>
              <a:pPr algn="r" eaLnBrk="1" hangingPunct="1">
                <a:lnSpc>
                  <a:spcPct val="95000"/>
                </a:lnSpc>
                <a:buSzPct val="100000"/>
              </a:pPr>
              <a:t>38</a:t>
            </a:fld>
            <a:endParaRPr lang="ru-RU" sz="1300">
              <a:solidFill>
                <a:srgbClr val="000000"/>
              </a:solidFill>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8"/>
          <p:cNvSpPr txBox="1">
            <a:spLocks noGrp="1" noChangeArrowheads="1"/>
          </p:cNvSpPr>
          <p:nvPr/>
        </p:nvSpPr>
        <p:spPr bwMode="auto">
          <a:xfrm>
            <a:off x="3883025" y="8686800"/>
            <a:ext cx="2970213"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392113" eaLnBrk="0" hangingPunct="0">
              <a:tabLst>
                <a:tab pos="393700" algn="l"/>
                <a:tab pos="787400" algn="l"/>
                <a:tab pos="1181100" algn="l"/>
                <a:tab pos="1574800" algn="l"/>
                <a:tab pos="1970088" algn="l"/>
                <a:tab pos="2363788" algn="l"/>
                <a:tab pos="2757488" algn="l"/>
              </a:tabLst>
              <a:defRPr>
                <a:solidFill>
                  <a:schemeClr val="tx1"/>
                </a:solidFill>
                <a:latin typeface="Arial" pitchFamily="34" charset="0"/>
              </a:defRPr>
            </a:lvl1pPr>
            <a:lvl2pPr marL="742950" indent="-285750" defTabSz="392113" eaLnBrk="0" hangingPunct="0">
              <a:tabLst>
                <a:tab pos="393700" algn="l"/>
                <a:tab pos="787400" algn="l"/>
                <a:tab pos="1181100" algn="l"/>
                <a:tab pos="1574800" algn="l"/>
                <a:tab pos="1970088" algn="l"/>
                <a:tab pos="2363788" algn="l"/>
                <a:tab pos="2757488" algn="l"/>
              </a:tabLst>
              <a:defRPr>
                <a:solidFill>
                  <a:schemeClr val="tx1"/>
                </a:solidFill>
                <a:latin typeface="Arial" pitchFamily="34" charset="0"/>
              </a:defRPr>
            </a:lvl2pPr>
            <a:lvl3pPr marL="1143000" indent="-228600" defTabSz="392113" eaLnBrk="0" hangingPunct="0">
              <a:tabLst>
                <a:tab pos="393700" algn="l"/>
                <a:tab pos="787400" algn="l"/>
                <a:tab pos="1181100" algn="l"/>
                <a:tab pos="1574800" algn="l"/>
                <a:tab pos="1970088" algn="l"/>
                <a:tab pos="2363788" algn="l"/>
                <a:tab pos="2757488" algn="l"/>
              </a:tabLst>
              <a:defRPr>
                <a:solidFill>
                  <a:schemeClr val="tx1"/>
                </a:solidFill>
                <a:latin typeface="Arial" pitchFamily="34" charset="0"/>
              </a:defRPr>
            </a:lvl3pPr>
            <a:lvl4pPr marL="1600200" indent="-228600" defTabSz="392113" eaLnBrk="0" hangingPunct="0">
              <a:tabLst>
                <a:tab pos="393700" algn="l"/>
                <a:tab pos="787400" algn="l"/>
                <a:tab pos="1181100" algn="l"/>
                <a:tab pos="1574800" algn="l"/>
                <a:tab pos="1970088" algn="l"/>
                <a:tab pos="2363788" algn="l"/>
                <a:tab pos="2757488" algn="l"/>
              </a:tabLst>
              <a:defRPr>
                <a:solidFill>
                  <a:schemeClr val="tx1"/>
                </a:solidFill>
                <a:latin typeface="Arial" pitchFamily="34" charset="0"/>
              </a:defRPr>
            </a:lvl4pPr>
            <a:lvl5pPr marL="2057400" indent="-228600" defTabSz="392113" eaLnBrk="0" hangingPunct="0">
              <a:tabLst>
                <a:tab pos="393700" algn="l"/>
                <a:tab pos="787400" algn="l"/>
                <a:tab pos="1181100" algn="l"/>
                <a:tab pos="1574800" algn="l"/>
                <a:tab pos="1970088" algn="l"/>
                <a:tab pos="2363788" algn="l"/>
                <a:tab pos="2757488" algn="l"/>
              </a:tabLst>
              <a:defRPr>
                <a:solidFill>
                  <a:schemeClr val="tx1"/>
                </a:solidFill>
                <a:latin typeface="Arial" pitchFamily="34" charset="0"/>
              </a:defRPr>
            </a:lvl5pPr>
            <a:lvl6pPr marL="2514600" indent="-228600" defTabSz="392113" eaLnBrk="0" fontAlgn="base" hangingPunct="0">
              <a:spcBef>
                <a:spcPct val="0"/>
              </a:spcBef>
              <a:spcAft>
                <a:spcPct val="0"/>
              </a:spcAft>
              <a:tabLst>
                <a:tab pos="393700" algn="l"/>
                <a:tab pos="787400" algn="l"/>
                <a:tab pos="1181100" algn="l"/>
                <a:tab pos="1574800" algn="l"/>
                <a:tab pos="1970088" algn="l"/>
                <a:tab pos="2363788" algn="l"/>
                <a:tab pos="2757488" algn="l"/>
              </a:tabLst>
              <a:defRPr>
                <a:solidFill>
                  <a:schemeClr val="tx1"/>
                </a:solidFill>
                <a:latin typeface="Arial" pitchFamily="34" charset="0"/>
              </a:defRPr>
            </a:lvl6pPr>
            <a:lvl7pPr marL="2971800" indent="-228600" defTabSz="392113" eaLnBrk="0" fontAlgn="base" hangingPunct="0">
              <a:spcBef>
                <a:spcPct val="0"/>
              </a:spcBef>
              <a:spcAft>
                <a:spcPct val="0"/>
              </a:spcAft>
              <a:tabLst>
                <a:tab pos="393700" algn="l"/>
                <a:tab pos="787400" algn="l"/>
                <a:tab pos="1181100" algn="l"/>
                <a:tab pos="1574800" algn="l"/>
                <a:tab pos="1970088" algn="l"/>
                <a:tab pos="2363788" algn="l"/>
                <a:tab pos="2757488" algn="l"/>
              </a:tabLst>
              <a:defRPr>
                <a:solidFill>
                  <a:schemeClr val="tx1"/>
                </a:solidFill>
                <a:latin typeface="Arial" pitchFamily="34" charset="0"/>
              </a:defRPr>
            </a:lvl7pPr>
            <a:lvl8pPr marL="3429000" indent="-228600" defTabSz="392113" eaLnBrk="0" fontAlgn="base" hangingPunct="0">
              <a:spcBef>
                <a:spcPct val="0"/>
              </a:spcBef>
              <a:spcAft>
                <a:spcPct val="0"/>
              </a:spcAft>
              <a:tabLst>
                <a:tab pos="393700" algn="l"/>
                <a:tab pos="787400" algn="l"/>
                <a:tab pos="1181100" algn="l"/>
                <a:tab pos="1574800" algn="l"/>
                <a:tab pos="1970088" algn="l"/>
                <a:tab pos="2363788" algn="l"/>
                <a:tab pos="2757488" algn="l"/>
              </a:tabLst>
              <a:defRPr>
                <a:solidFill>
                  <a:schemeClr val="tx1"/>
                </a:solidFill>
                <a:latin typeface="Arial" pitchFamily="34" charset="0"/>
              </a:defRPr>
            </a:lvl8pPr>
            <a:lvl9pPr marL="3886200" indent="-228600" defTabSz="392113" eaLnBrk="0" fontAlgn="base" hangingPunct="0">
              <a:spcBef>
                <a:spcPct val="0"/>
              </a:spcBef>
              <a:spcAft>
                <a:spcPct val="0"/>
              </a:spcAft>
              <a:tabLst>
                <a:tab pos="393700" algn="l"/>
                <a:tab pos="787400" algn="l"/>
                <a:tab pos="1181100" algn="l"/>
                <a:tab pos="1574800" algn="l"/>
                <a:tab pos="1970088" algn="l"/>
                <a:tab pos="2363788" algn="l"/>
                <a:tab pos="2757488" algn="l"/>
              </a:tabLst>
              <a:defRPr>
                <a:solidFill>
                  <a:schemeClr val="tx1"/>
                </a:solidFill>
                <a:latin typeface="Arial" pitchFamily="34" charset="0"/>
              </a:defRPr>
            </a:lvl9pPr>
          </a:lstStyle>
          <a:p>
            <a:pPr algn="r" eaLnBrk="1">
              <a:lnSpc>
                <a:spcPct val="95000"/>
              </a:lnSpc>
              <a:buSzPct val="100000"/>
            </a:pPr>
            <a:fld id="{036B17A4-3ACB-4484-AC1B-7F61663E6124}" type="slidenum">
              <a:rPr lang="uk-UA" sz="1200">
                <a:solidFill>
                  <a:srgbClr val="000000"/>
                </a:solidFill>
                <a:latin typeface="Times New Roman" pitchFamily="18" charset="0"/>
                <a:ea typeface="Microsoft YaHei" pitchFamily="34" charset="-122"/>
              </a:rPr>
              <a:pPr algn="r" eaLnBrk="1">
                <a:lnSpc>
                  <a:spcPct val="95000"/>
                </a:lnSpc>
                <a:buSzPct val="100000"/>
              </a:pPr>
              <a:t>40</a:t>
            </a:fld>
            <a:endParaRPr lang="uk-UA" sz="1200">
              <a:solidFill>
                <a:srgbClr val="000000"/>
              </a:solidFill>
              <a:latin typeface="Times New Roman" pitchFamily="18" charset="0"/>
              <a:ea typeface="Microsoft YaHei" pitchFamily="34" charset="-122"/>
            </a:endParaRPr>
          </a:p>
        </p:txBody>
      </p:sp>
      <p:sp>
        <p:nvSpPr>
          <p:cNvPr id="30723" name="Rectangle 1"/>
          <p:cNvSpPr>
            <a:spLocks noGrp="1" noRot="1" noChangeAspect="1" noChangeArrowheads="1" noTextEdit="1"/>
          </p:cNvSpPr>
          <p:nvPr>
            <p:ph type="sldImg"/>
          </p:nvPr>
        </p:nvSpPr>
        <p:spPr>
          <a:xfrm>
            <a:off x="1144588" y="695325"/>
            <a:ext cx="4570412" cy="3427413"/>
          </a:xfrm>
          <a:ln/>
        </p:spPr>
      </p:sp>
      <p:sp>
        <p:nvSpPr>
          <p:cNvPr id="30724" name="Text Box 2"/>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65" tIns="40083" rIns="80165" bIns="40083" anchor="ctr"/>
          <a:lstStyle>
            <a:lvl1pPr defTabSz="390525" eaLnBrk="0" hangingPunct="0">
              <a:defRPr>
                <a:solidFill>
                  <a:schemeClr val="tx1"/>
                </a:solidFill>
                <a:latin typeface="Arial" pitchFamily="34" charset="0"/>
              </a:defRPr>
            </a:lvl1pPr>
            <a:lvl2pPr marL="742950" indent="-285750" defTabSz="390525" eaLnBrk="0" hangingPunct="0">
              <a:defRPr>
                <a:solidFill>
                  <a:schemeClr val="tx1"/>
                </a:solidFill>
                <a:latin typeface="Arial" pitchFamily="34" charset="0"/>
              </a:defRPr>
            </a:lvl2pPr>
            <a:lvl3pPr marL="1143000" indent="-228600" defTabSz="390525" eaLnBrk="0" hangingPunct="0">
              <a:defRPr>
                <a:solidFill>
                  <a:schemeClr val="tx1"/>
                </a:solidFill>
                <a:latin typeface="Arial" pitchFamily="34" charset="0"/>
              </a:defRPr>
            </a:lvl3pPr>
            <a:lvl4pPr marL="1600200" indent="-228600" defTabSz="390525" eaLnBrk="0" hangingPunct="0">
              <a:defRPr>
                <a:solidFill>
                  <a:schemeClr val="tx1"/>
                </a:solidFill>
                <a:latin typeface="Arial" pitchFamily="34" charset="0"/>
              </a:defRPr>
            </a:lvl4pPr>
            <a:lvl5pPr marL="2057400" indent="-228600" defTabSz="390525" eaLnBrk="0" hangingPunct="0">
              <a:defRPr>
                <a:solidFill>
                  <a:schemeClr val="tx1"/>
                </a:solidFill>
                <a:latin typeface="Arial" pitchFamily="34" charset="0"/>
              </a:defRPr>
            </a:lvl5pPr>
            <a:lvl6pPr marL="2514600" indent="-228600" defTabSz="390525" eaLnBrk="0" fontAlgn="base" hangingPunct="0">
              <a:spcBef>
                <a:spcPct val="0"/>
              </a:spcBef>
              <a:spcAft>
                <a:spcPct val="0"/>
              </a:spcAft>
              <a:defRPr>
                <a:solidFill>
                  <a:schemeClr val="tx1"/>
                </a:solidFill>
                <a:latin typeface="Arial" pitchFamily="34" charset="0"/>
              </a:defRPr>
            </a:lvl6pPr>
            <a:lvl7pPr marL="2971800" indent="-228600" defTabSz="390525" eaLnBrk="0" fontAlgn="base" hangingPunct="0">
              <a:spcBef>
                <a:spcPct val="0"/>
              </a:spcBef>
              <a:spcAft>
                <a:spcPct val="0"/>
              </a:spcAft>
              <a:defRPr>
                <a:solidFill>
                  <a:schemeClr val="tx1"/>
                </a:solidFill>
                <a:latin typeface="Arial" pitchFamily="34" charset="0"/>
              </a:defRPr>
            </a:lvl7pPr>
            <a:lvl8pPr marL="3429000" indent="-228600" defTabSz="390525" eaLnBrk="0" fontAlgn="base" hangingPunct="0">
              <a:spcBef>
                <a:spcPct val="0"/>
              </a:spcBef>
              <a:spcAft>
                <a:spcPct val="0"/>
              </a:spcAft>
              <a:defRPr>
                <a:solidFill>
                  <a:schemeClr val="tx1"/>
                </a:solidFill>
                <a:latin typeface="Arial" pitchFamily="34" charset="0"/>
              </a:defRPr>
            </a:lvl8pPr>
            <a:lvl9pPr marL="3886200" indent="-228600" defTabSz="390525" eaLnBrk="0" fontAlgn="base" hangingPunct="0">
              <a:spcBef>
                <a:spcPct val="0"/>
              </a:spcBef>
              <a:spcAft>
                <a:spcPct val="0"/>
              </a:spcAft>
              <a:defRPr>
                <a:solidFill>
                  <a:schemeClr val="tx1"/>
                </a:solidFill>
                <a:latin typeface="Arial" pitchFamily="34" charset="0"/>
              </a:defRPr>
            </a:lvl9pPr>
          </a:lstStyle>
          <a:p>
            <a:pPr eaLnBrk="1">
              <a:lnSpc>
                <a:spcPct val="93000"/>
              </a:lnSpc>
              <a:buClr>
                <a:srgbClr val="000000"/>
              </a:buClr>
              <a:buSzPct val="100000"/>
              <a:buFont typeface="Times New Roman" pitchFamily="18" charset="0"/>
              <a:buNone/>
            </a:pPr>
            <a:endParaRPr lang="uk-UA" sz="1600">
              <a:solidFill>
                <a:schemeClr val="bg1"/>
              </a:solidFill>
              <a:ea typeface="Microsoft YaHei"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fld id="{E91C6C8E-EE64-1748-85D3-08DA4BC43FC2}" type="slidenum">
              <a:rPr lang="en-US" altLang="en-US" sz="1200">
                <a:latin typeface="Times New Roman" charset="0"/>
              </a:rPr>
              <a:pPr/>
              <a:t>15</a:t>
            </a:fld>
            <a:endParaRPr lang="en-US" altLang="en-US" sz="1200">
              <a:latin typeface="Times New Roman" charset="0"/>
            </a:endParaRPr>
          </a:p>
        </p:txBody>
      </p:sp>
      <p:sp>
        <p:nvSpPr>
          <p:cNvPr id="88066"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kumimoji="1" lang="en-US" altLang="zh-TW">
                <a:latin typeface="Arial" charset="0"/>
              </a:rPr>
              <a:t>This is a contractual management style. Transactional Leaders</a:t>
            </a:r>
          </a:p>
          <a:p>
            <a:pPr>
              <a:buFontTx/>
              <a:buChar char="-"/>
            </a:pPr>
            <a:r>
              <a:rPr kumimoji="1" lang="en-US" altLang="zh-TW">
                <a:latin typeface="Arial" charset="0"/>
              </a:rPr>
              <a:t>do not individualize the needs of subordinates nor focus on their personal development</a:t>
            </a:r>
          </a:p>
          <a:p>
            <a:pPr>
              <a:buFontTx/>
              <a:buChar char="-"/>
            </a:pPr>
            <a:r>
              <a:rPr kumimoji="1" lang="en-US" altLang="zh-TW">
                <a:latin typeface="Arial" charset="0"/>
              </a:rPr>
              <a:t>exchange things of value with subordinates to further each others’ agendas</a:t>
            </a:r>
          </a:p>
          <a:p>
            <a:endParaRPr kumimoji="1" lang="en-US" altLang="zh-TW">
              <a:latin typeface="Arial" charset="0"/>
            </a:endParaRPr>
          </a:p>
        </p:txBody>
      </p:sp>
    </p:spTree>
    <p:extLst>
      <p:ext uri="{BB962C8B-B14F-4D97-AF65-F5344CB8AC3E}">
        <p14:creationId xmlns:p14="http://schemas.microsoft.com/office/powerpoint/2010/main" val="1868735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fld id="{2F6F9536-FB85-8C48-A807-17D5F7249218}" type="slidenum">
              <a:rPr lang="en-US" altLang="en-US" sz="1200">
                <a:latin typeface="Times New Roman" charset="0"/>
              </a:rPr>
              <a:pPr/>
              <a:t>16</a:t>
            </a:fld>
            <a:endParaRPr lang="en-US" altLang="en-US" sz="1200">
              <a:latin typeface="Times New Roman"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zh-TW">
                <a:latin typeface="Arial" charset="0"/>
              </a:rPr>
              <a:t>The exchange dimension is so common that you can observe it at all walks of life.</a:t>
            </a:r>
          </a:p>
        </p:txBody>
      </p:sp>
    </p:spTree>
    <p:extLst>
      <p:ext uri="{BB962C8B-B14F-4D97-AF65-F5344CB8AC3E}">
        <p14:creationId xmlns:p14="http://schemas.microsoft.com/office/powerpoint/2010/main" val="886522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75B4CA-179A-FF47-A2F7-0064F7804C09}" type="slidenum">
              <a:rPr lang="en-US" smtClean="0"/>
              <a:pPr/>
              <a:t>21</a:t>
            </a:fld>
            <a:endParaRPr lang="en-US"/>
          </a:p>
        </p:txBody>
      </p:sp>
    </p:spTree>
    <p:extLst>
      <p:ext uri="{BB962C8B-B14F-4D97-AF65-F5344CB8AC3E}">
        <p14:creationId xmlns:p14="http://schemas.microsoft.com/office/powerpoint/2010/main" val="1381147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First,</a:t>
            </a:r>
            <a:r>
              <a:rPr lang="en-US" sz="1200" kern="1200" baseline="0" dirty="0" smtClean="0">
                <a:solidFill>
                  <a:schemeClr val="tx1"/>
                </a:solidFill>
                <a:effectLst/>
                <a:latin typeface="+mn-lt"/>
                <a:ea typeface="+mn-ea"/>
                <a:cs typeface="+mn-cs"/>
              </a:rPr>
              <a:t> a </a:t>
            </a:r>
            <a:r>
              <a:rPr lang="en-US" sz="1200" kern="1200" dirty="0" smtClean="0">
                <a:solidFill>
                  <a:schemeClr val="tx1"/>
                </a:solidFill>
                <a:effectLst/>
                <a:latin typeface="+mn-lt"/>
                <a:ea typeface="+mn-ea"/>
                <a:cs typeface="+mn-cs"/>
              </a:rPr>
              <a:t>leader’s role is a complex interaction of quick decisions, imperfect information, and many moving parts.</a:t>
            </a:r>
            <a:r>
              <a:rPr lang="en-US" sz="1200" kern="1200" baseline="0" dirty="0" smtClean="0">
                <a:solidFill>
                  <a:schemeClr val="tx1"/>
                </a:solidFill>
                <a:effectLst/>
                <a:latin typeface="+mn-lt"/>
                <a:ea typeface="+mn-ea"/>
                <a:cs typeface="+mn-cs"/>
              </a:rPr>
              <a:t> These circumstances make errors more likely to happen.</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75B4CA-179A-FF47-A2F7-0064F7804C09}" type="slidenum">
              <a:rPr lang="en-US" smtClean="0"/>
              <a:pPr/>
              <a:t>23</a:t>
            </a:fld>
            <a:endParaRPr lang="en-US"/>
          </a:p>
        </p:txBody>
      </p:sp>
    </p:spTree>
    <p:extLst>
      <p:ext uri="{BB962C8B-B14F-4D97-AF65-F5344CB8AC3E}">
        <p14:creationId xmlns:p14="http://schemas.microsoft.com/office/powerpoint/2010/main" val="1828521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As a result of their positions of power, leaders are considered public figures within (and sometimes beyond) their organizations. Their positions require them to be involved in others’ errors and role model an appropriate response to failure. Furthermore, as the people who are in charge of maintaining high performance in organizations, leaders may be held to higher standards for behavior. Society tends to associate errors with incompetence (Edmondson, 1996), a view that is especially problematic for the figures that are entrusted with authority over others. </a:t>
            </a:r>
          </a:p>
        </p:txBody>
      </p:sp>
      <p:sp>
        <p:nvSpPr>
          <p:cNvPr id="4" name="Slide Number Placeholder 3"/>
          <p:cNvSpPr>
            <a:spLocks noGrp="1"/>
          </p:cNvSpPr>
          <p:nvPr>
            <p:ph type="sldNum" sz="quarter" idx="10"/>
          </p:nvPr>
        </p:nvSpPr>
        <p:spPr/>
        <p:txBody>
          <a:bodyPr/>
          <a:lstStyle/>
          <a:p>
            <a:fld id="{0875B4CA-179A-FF47-A2F7-0064F7804C09}" type="slidenum">
              <a:rPr lang="en-US" smtClean="0"/>
              <a:pPr/>
              <a:t>24</a:t>
            </a:fld>
            <a:endParaRPr lang="en-US"/>
          </a:p>
        </p:txBody>
      </p:sp>
    </p:spTree>
    <p:extLst>
      <p:ext uri="{BB962C8B-B14F-4D97-AF65-F5344CB8AC3E}">
        <p14:creationId xmlns:p14="http://schemas.microsoft.com/office/powerpoint/2010/main" val="1828521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Finally, leaders have a lot of influence on their organizations. Errors can</a:t>
            </a:r>
            <a:r>
              <a:rPr lang="en-US" sz="1200" kern="1200" baseline="0" dirty="0" smtClean="0">
                <a:solidFill>
                  <a:schemeClr val="tx1"/>
                </a:solidFill>
                <a:effectLst/>
                <a:latin typeface="+mn-lt"/>
                <a:ea typeface="+mn-ea"/>
                <a:cs typeface="+mn-cs"/>
              </a:rPr>
              <a:t> cause conflict, and </a:t>
            </a:r>
            <a:r>
              <a:rPr lang="en-US" sz="1200" kern="1200" dirty="0" err="1" smtClean="0">
                <a:solidFill>
                  <a:schemeClr val="tx1"/>
                </a:solidFill>
                <a:effectLst/>
                <a:latin typeface="+mn-lt"/>
                <a:ea typeface="+mn-ea"/>
                <a:cs typeface="+mn-cs"/>
              </a:rPr>
              <a:t>Davidhizar</a:t>
            </a:r>
            <a:r>
              <a:rPr lang="en-US" sz="1200" kern="1200" dirty="0" smtClean="0">
                <a:solidFill>
                  <a:schemeClr val="tx1"/>
                </a:solidFill>
                <a:effectLst/>
                <a:latin typeface="+mn-lt"/>
                <a:ea typeface="+mn-ea"/>
                <a:cs typeface="+mn-cs"/>
              </a:rPr>
              <a:t> and Laurent (2000) suggested that interpersonal conflict between leaders and followers results in lower personal and team productivity. Since leaders are</a:t>
            </a:r>
            <a:r>
              <a:rPr lang="en-US" sz="1200" kern="1200" baseline="0" dirty="0" smtClean="0">
                <a:solidFill>
                  <a:schemeClr val="tx1"/>
                </a:solidFill>
                <a:effectLst/>
                <a:latin typeface="+mn-lt"/>
                <a:ea typeface="+mn-ea"/>
                <a:cs typeface="+mn-cs"/>
              </a:rPr>
              <a:t> so influential and all leaders make mistakes, this brings us to an important question…</a:t>
            </a:r>
            <a:endParaRPr lang="en-US" dirty="0"/>
          </a:p>
        </p:txBody>
      </p:sp>
      <p:sp>
        <p:nvSpPr>
          <p:cNvPr id="4" name="Slide Number Placeholder 3"/>
          <p:cNvSpPr>
            <a:spLocks noGrp="1"/>
          </p:cNvSpPr>
          <p:nvPr>
            <p:ph type="sldNum" sz="quarter" idx="10"/>
          </p:nvPr>
        </p:nvSpPr>
        <p:spPr/>
        <p:txBody>
          <a:bodyPr/>
          <a:lstStyle/>
          <a:p>
            <a:fld id="{0875B4CA-179A-FF47-A2F7-0064F7804C09}" type="slidenum">
              <a:rPr lang="en-US" smtClean="0"/>
              <a:pPr/>
              <a:t>25</a:t>
            </a:fld>
            <a:endParaRPr lang="en-US"/>
          </a:p>
        </p:txBody>
      </p:sp>
    </p:spTree>
    <p:extLst>
      <p:ext uri="{BB962C8B-B14F-4D97-AF65-F5344CB8AC3E}">
        <p14:creationId xmlns:p14="http://schemas.microsoft.com/office/powerpoint/2010/main" val="1828521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Tata 2000 discusses four general categories of recovery strategies. These vary on the amount of accountability associated with each.</a:t>
            </a:r>
            <a:endParaRPr lang="en-US" dirty="0"/>
          </a:p>
        </p:txBody>
      </p:sp>
      <p:sp>
        <p:nvSpPr>
          <p:cNvPr id="4" name="Slide Number Placeholder 3"/>
          <p:cNvSpPr>
            <a:spLocks noGrp="1"/>
          </p:cNvSpPr>
          <p:nvPr>
            <p:ph type="sldNum" sz="quarter" idx="10"/>
          </p:nvPr>
        </p:nvSpPr>
        <p:spPr/>
        <p:txBody>
          <a:bodyPr/>
          <a:lstStyle/>
          <a:p>
            <a:fld id="{0875B4CA-179A-FF47-A2F7-0064F7804C09}" type="slidenum">
              <a:rPr lang="en-US" smtClean="0"/>
              <a:pPr/>
              <a:t>26</a:t>
            </a:fld>
            <a:endParaRPr lang="en-US"/>
          </a:p>
        </p:txBody>
      </p:sp>
    </p:spTree>
    <p:extLst>
      <p:ext uri="{BB962C8B-B14F-4D97-AF65-F5344CB8AC3E}">
        <p14:creationId xmlns:p14="http://schemas.microsoft.com/office/powerpoint/2010/main" val="256845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Lazare</a:t>
            </a:r>
            <a:r>
              <a:rPr lang="en-US" dirty="0" smtClean="0"/>
              <a:t> 2004: remorse, acceptance of responsibility, admission of wrongdoing, acknowledgment of harm, promise to behave better, request for forgiveness, offer of repair, and explanation</a:t>
            </a:r>
          </a:p>
          <a:p>
            <a:endParaRPr lang="en-US" dirty="0" smtClean="0"/>
          </a:p>
          <a:p>
            <a:r>
              <a:rPr lang="en-US" dirty="0" smtClean="0"/>
              <a:t>Positive:</a:t>
            </a:r>
            <a:r>
              <a:rPr lang="en-US" baseline="0" dirty="0" smtClean="0"/>
              <a:t> Van Dyke et al. 2005: </a:t>
            </a:r>
            <a:r>
              <a:rPr lang="en-US" dirty="0" smtClean="0"/>
              <a:t>Talking about the error can teach effective strategies for error recovery</a:t>
            </a:r>
          </a:p>
          <a:p>
            <a:endParaRPr lang="en-US" dirty="0" smtClean="0"/>
          </a:p>
          <a:p>
            <a:r>
              <a:rPr lang="en-US" dirty="0" smtClean="0"/>
              <a:t>Negative:</a:t>
            </a:r>
            <a:r>
              <a:rPr lang="en-US" baseline="0" dirty="0" smtClean="0"/>
              <a:t> </a:t>
            </a:r>
            <a:r>
              <a:rPr lang="en-US" dirty="0" err="1" smtClean="0"/>
              <a:t>Zechmeister</a:t>
            </a:r>
            <a:r>
              <a:rPr lang="en-US" dirty="0" smtClean="0"/>
              <a:t> et al. 2002:</a:t>
            </a:r>
            <a:r>
              <a:rPr lang="en-US" baseline="0" dirty="0" smtClean="0"/>
              <a:t> </a:t>
            </a:r>
            <a:r>
              <a:rPr lang="en-US" dirty="0" smtClean="0"/>
              <a:t>Less</a:t>
            </a:r>
            <a:r>
              <a:rPr lang="en-US" baseline="0" dirty="0" smtClean="0"/>
              <a:t> effective than other recovery tactics</a:t>
            </a:r>
            <a:r>
              <a:rPr lang="en-US" dirty="0" smtClean="0"/>
              <a:t> </a:t>
            </a:r>
            <a:endParaRPr lang="en-US" dirty="0"/>
          </a:p>
        </p:txBody>
      </p:sp>
      <p:sp>
        <p:nvSpPr>
          <p:cNvPr id="4" name="Slide Number Placeholder 3"/>
          <p:cNvSpPr>
            <a:spLocks noGrp="1"/>
          </p:cNvSpPr>
          <p:nvPr>
            <p:ph type="sldNum" sz="quarter" idx="10"/>
          </p:nvPr>
        </p:nvSpPr>
        <p:spPr/>
        <p:txBody>
          <a:bodyPr/>
          <a:lstStyle/>
          <a:p>
            <a:fld id="{0875B4CA-179A-FF47-A2F7-0064F7804C09}" type="slidenum">
              <a:rPr lang="en-US" smtClean="0"/>
              <a:pPr/>
              <a:t>27</a:t>
            </a:fld>
            <a:endParaRPr lang="en-US"/>
          </a:p>
        </p:txBody>
      </p:sp>
    </p:spTree>
    <p:extLst>
      <p:ext uri="{BB962C8B-B14F-4D97-AF65-F5344CB8AC3E}">
        <p14:creationId xmlns:p14="http://schemas.microsoft.com/office/powerpoint/2010/main" val="1466489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FC892E1-1C82-421C-9486-343EFCC39641}" type="datetimeFigureOut">
              <a:rPr lang="ru-RU" smtClean="0"/>
              <a:t>23.10.2017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095AFA-71D0-4F8A-816D-954260019743}" type="slidenum">
              <a:rPr lang="ru-RU" smtClean="0"/>
              <a:t>‹#›</a:t>
            </a:fld>
            <a:endParaRPr lang="ru-RU"/>
          </a:p>
        </p:txBody>
      </p:sp>
    </p:spTree>
    <p:extLst>
      <p:ext uri="{BB962C8B-B14F-4D97-AF65-F5344CB8AC3E}">
        <p14:creationId xmlns:p14="http://schemas.microsoft.com/office/powerpoint/2010/main" val="2368340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FC892E1-1C82-421C-9486-343EFCC39641}" type="datetimeFigureOut">
              <a:rPr lang="ru-RU" smtClean="0"/>
              <a:t>23.10.2017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095AFA-71D0-4F8A-816D-954260019743}" type="slidenum">
              <a:rPr lang="ru-RU" smtClean="0"/>
              <a:t>‹#›</a:t>
            </a:fld>
            <a:endParaRPr lang="ru-RU"/>
          </a:p>
        </p:txBody>
      </p:sp>
    </p:spTree>
    <p:extLst>
      <p:ext uri="{BB962C8B-B14F-4D97-AF65-F5344CB8AC3E}">
        <p14:creationId xmlns:p14="http://schemas.microsoft.com/office/powerpoint/2010/main" val="548381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FC892E1-1C82-421C-9486-343EFCC39641}" type="datetimeFigureOut">
              <a:rPr lang="ru-RU" smtClean="0"/>
              <a:t>23.10.2017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095AFA-71D0-4F8A-816D-954260019743}" type="slidenum">
              <a:rPr lang="ru-RU" smtClean="0"/>
              <a:t>‹#›</a:t>
            </a:fld>
            <a:endParaRPr lang="ru-RU"/>
          </a:p>
        </p:txBody>
      </p:sp>
    </p:spTree>
    <p:extLst>
      <p:ext uri="{BB962C8B-B14F-4D97-AF65-F5344CB8AC3E}">
        <p14:creationId xmlns:p14="http://schemas.microsoft.com/office/powerpoint/2010/main" val="4008965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cxnSp>
        <p:nvCxnSpPr>
          <p:cNvPr id="10" name="Straight Connector 9"/>
          <p:cNvCxnSpPr/>
          <p:nvPr userDrawn="1"/>
        </p:nvCxnSpPr>
        <p:spPr>
          <a:xfrm>
            <a:off x="683565" y="4509120"/>
            <a:ext cx="3096345" cy="0"/>
          </a:xfrm>
          <a:prstGeom prst="line">
            <a:avLst/>
          </a:prstGeom>
          <a:ln>
            <a:solidFill>
              <a:srgbClr val="F8971D"/>
            </a:solidFill>
          </a:ln>
        </p:spPr>
        <p:style>
          <a:lnRef idx="1">
            <a:schemeClr val="accent1"/>
          </a:lnRef>
          <a:fillRef idx="0">
            <a:schemeClr val="accent1"/>
          </a:fillRef>
          <a:effectRef idx="0">
            <a:schemeClr val="accent1"/>
          </a:effectRef>
          <a:fontRef idx="minor">
            <a:schemeClr val="tx1"/>
          </a:fontRef>
        </p:style>
      </p:cxnSp>
      <p:sp>
        <p:nvSpPr>
          <p:cNvPr id="30" name="Text Placeholder 29"/>
          <p:cNvSpPr>
            <a:spLocks noGrp="1"/>
          </p:cNvSpPr>
          <p:nvPr>
            <p:ph type="body" sz="quarter" idx="17" hasCustomPrompt="1"/>
          </p:nvPr>
        </p:nvSpPr>
        <p:spPr>
          <a:xfrm>
            <a:off x="683566" y="2062578"/>
            <a:ext cx="7920881" cy="720278"/>
          </a:xfrm>
        </p:spPr>
        <p:txBody>
          <a:bodyPr/>
          <a:lstStyle>
            <a:lvl1pPr marL="0" marR="0" indent="0" algn="l" defTabSz="914400" rtl="0" eaLnBrk="1" fontAlgn="auto" latinLnBrk="0" hangingPunct="1">
              <a:lnSpc>
                <a:spcPct val="100000"/>
              </a:lnSpc>
              <a:spcBef>
                <a:spcPct val="20000"/>
              </a:spcBef>
              <a:spcAft>
                <a:spcPts val="0"/>
              </a:spcAft>
              <a:buClr>
                <a:srgbClr val="F8971D"/>
              </a:buClr>
              <a:buSzTx/>
              <a:buFont typeface="Wingdings" panose="05000000000000000000" pitchFamily="2" charset="2"/>
              <a:buNone/>
              <a:tabLst/>
              <a:defRPr lang="en-GB" sz="3600" b="1" kern="1200" dirty="0" smtClean="0">
                <a:solidFill>
                  <a:schemeClr val="tx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spcBef>
                <a:spcPct val="20000"/>
              </a:spcBef>
              <a:buClr>
                <a:srgbClr val="F8971D"/>
              </a:buClr>
              <a:buFont typeface="Wingdings" panose="05000000000000000000" pitchFamily="2" charset="2"/>
              <a:buNone/>
            </a:pPr>
            <a:r>
              <a:rPr lang="en-GB" dirty="0" smtClean="0">
                <a:latin typeface="Arial" panose="020B0604020202020204" pitchFamily="34" charset="0"/>
                <a:cs typeface="Arial" panose="020B0604020202020204" pitchFamily="34" charset="0"/>
              </a:rPr>
              <a:t>Group work</a:t>
            </a:r>
            <a:endParaRPr lang="en-GB" dirty="0" smtClean="0"/>
          </a:p>
          <a:p>
            <a:pPr lvl="0"/>
            <a:endParaRPr lang="en-GB" dirty="0"/>
          </a:p>
        </p:txBody>
      </p:sp>
      <p:sp>
        <p:nvSpPr>
          <p:cNvPr id="31" name="Text Placeholder 29"/>
          <p:cNvSpPr>
            <a:spLocks noGrp="1"/>
          </p:cNvSpPr>
          <p:nvPr>
            <p:ph type="body" sz="quarter" idx="18" hasCustomPrompt="1"/>
          </p:nvPr>
        </p:nvSpPr>
        <p:spPr>
          <a:xfrm>
            <a:off x="683565" y="3573980"/>
            <a:ext cx="7920881" cy="720080"/>
          </a:xfrm>
        </p:spPr>
        <p:txBody>
          <a:bodyPr/>
          <a:lstStyle>
            <a:lvl1pPr marL="0" marR="0" indent="0" algn="l" defTabSz="914400" rtl="0" eaLnBrk="1" fontAlgn="auto" latinLnBrk="0" hangingPunct="1">
              <a:lnSpc>
                <a:spcPct val="150000"/>
              </a:lnSpc>
              <a:spcBef>
                <a:spcPct val="20000"/>
              </a:spcBef>
              <a:spcAft>
                <a:spcPts val="0"/>
              </a:spcAft>
              <a:buClr>
                <a:srgbClr val="F8971D"/>
              </a:buClr>
              <a:buSzTx/>
              <a:buFont typeface="Wingdings" panose="05000000000000000000" pitchFamily="2" charset="2"/>
              <a:buNone/>
              <a:tabLst/>
              <a:defRPr lang="en-GB" sz="20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GB" dirty="0" smtClean="0">
                <a:latin typeface="Arial" panose="020B0604020202020204" pitchFamily="34" charset="0"/>
                <a:cs typeface="Arial" panose="020B0604020202020204" pitchFamily="34" charset="0"/>
              </a:rPr>
              <a:t>Author</a:t>
            </a:r>
            <a:endParaRPr lang="en-GB" dirty="0" smtClean="0"/>
          </a:p>
          <a:p>
            <a:pPr lvl="0"/>
            <a:endParaRPr lang="en-GB" dirty="0"/>
          </a:p>
        </p:txBody>
      </p:sp>
      <p:sp>
        <p:nvSpPr>
          <p:cNvPr id="34" name="Text Placeholder 29"/>
          <p:cNvSpPr>
            <a:spLocks noGrp="1"/>
          </p:cNvSpPr>
          <p:nvPr>
            <p:ph type="body" sz="quarter" idx="20" hasCustomPrompt="1"/>
          </p:nvPr>
        </p:nvSpPr>
        <p:spPr>
          <a:xfrm>
            <a:off x="683564" y="4764582"/>
            <a:ext cx="7920881" cy="720278"/>
          </a:xfrm>
        </p:spPr>
        <p:txBody>
          <a:bodyPr/>
          <a:lstStyle>
            <a:lvl1pPr marL="0" marR="0" indent="0" algn="l" defTabSz="914400" rtl="0" eaLnBrk="1" fontAlgn="auto" latinLnBrk="0" hangingPunct="1">
              <a:lnSpc>
                <a:spcPct val="100000"/>
              </a:lnSpc>
              <a:spcBef>
                <a:spcPct val="20000"/>
              </a:spcBef>
              <a:spcAft>
                <a:spcPts val="0"/>
              </a:spcAft>
              <a:buClr>
                <a:srgbClr val="F8971D"/>
              </a:buClr>
              <a:buSzTx/>
              <a:buFont typeface="Wingdings" panose="05000000000000000000" pitchFamily="2" charset="2"/>
              <a:buNone/>
              <a:tabLst/>
              <a:defRPr lang="en-US" b="1" smtClean="0"/>
            </a:lvl1pPr>
          </a:lstStyle>
          <a:p>
            <a:pPr marL="0" marR="0" lvl="0" indent="0" algn="l" defTabSz="914400" rtl="0" eaLnBrk="1" fontAlgn="auto" latinLnBrk="0" hangingPunct="1">
              <a:lnSpc>
                <a:spcPct val="100000"/>
              </a:lnSpc>
              <a:spcBef>
                <a:spcPct val="20000"/>
              </a:spcBef>
              <a:spcAft>
                <a:spcPts val="0"/>
              </a:spcAft>
              <a:buClr>
                <a:srgbClr val="F8971D"/>
              </a:buClr>
              <a:buSzTx/>
              <a:buFont typeface="Wingdings" panose="05000000000000000000" pitchFamily="2" charset="2"/>
              <a:buNone/>
              <a:tabLst/>
              <a:defRPr/>
            </a:pPr>
            <a:r>
              <a:rPr lang="en-US" b="1" dirty="0" smtClean="0">
                <a:solidFill>
                  <a:srgbClr val="674EA7"/>
                </a:solidFill>
              </a:rPr>
              <a:t> IMPRESS Project Soft Skills Team </a:t>
            </a:r>
            <a:r>
              <a:rPr lang="en-US" b="1" dirty="0" smtClean="0">
                <a:solidFill>
                  <a:srgbClr val="0000FF"/>
                </a:solidFill>
                <a:latin typeface="Times New Roman"/>
              </a:rPr>
              <a:t>Improving the Efficiency of Student Services                              530534-TEMPUS-1-2012-1-UK-TEMPUS-SMGR</a:t>
            </a:r>
            <a:endParaRPr lang="en-US" dirty="0" smtClean="0"/>
          </a:p>
          <a:p>
            <a:pPr lvl="0"/>
            <a:endParaRPr lang="en-GB" dirty="0" smtClean="0"/>
          </a:p>
          <a:p>
            <a:pPr lvl="0"/>
            <a:endParaRPr lang="en-GB" dirty="0"/>
          </a:p>
        </p:txBody>
      </p:sp>
      <p:pic>
        <p:nvPicPr>
          <p:cNvPr id="15362" name="Picture 2" descr="D:\Anny\Rabota\Гранты и конкурсы для молодых ученных\soft skills-Tempus\REBECCA\partners.gif"/>
          <p:cNvPicPr>
            <a:picLocks noChangeAspect="1" noChangeArrowheads="1"/>
          </p:cNvPicPr>
          <p:nvPr userDrawn="1"/>
        </p:nvPicPr>
        <p:blipFill>
          <a:blip r:embed="rId2" cstate="print"/>
          <a:srcRect/>
          <a:stretch>
            <a:fillRect/>
          </a:stretch>
        </p:blipFill>
        <p:spPr bwMode="auto">
          <a:xfrm>
            <a:off x="179512" y="404664"/>
            <a:ext cx="6257925" cy="523875"/>
          </a:xfrm>
          <a:prstGeom prst="rect">
            <a:avLst/>
          </a:prstGeom>
          <a:noFill/>
        </p:spPr>
      </p:pic>
      <p:pic>
        <p:nvPicPr>
          <p:cNvPr id="14" name="Picture 4" descr="http://netwater.tstu.ru/images/eu_flag_tempus.png"/>
          <p:cNvPicPr>
            <a:picLocks noChangeAspect="1" noChangeArrowheads="1"/>
          </p:cNvPicPr>
          <p:nvPr userDrawn="1"/>
        </p:nvPicPr>
        <p:blipFill>
          <a:blip r:embed="rId3" cstate="print"/>
          <a:srcRect/>
          <a:stretch>
            <a:fillRect/>
          </a:stretch>
        </p:blipFill>
        <p:spPr bwMode="auto">
          <a:xfrm>
            <a:off x="6745288" y="188640"/>
            <a:ext cx="2398712" cy="919163"/>
          </a:xfrm>
          <a:prstGeom prst="rect">
            <a:avLst/>
          </a:prstGeom>
          <a:noFill/>
          <a:ln w="9525">
            <a:noFill/>
            <a:miter lim="800000"/>
            <a:headEnd/>
            <a:tailEnd/>
          </a:ln>
        </p:spPr>
      </p:pic>
    </p:spTree>
    <p:extLst>
      <p:ext uri="{BB962C8B-B14F-4D97-AF65-F5344CB8AC3E}">
        <p14:creationId xmlns:p14="http://schemas.microsoft.com/office/powerpoint/2010/main" val="7082135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a:p>
        </p:txBody>
      </p:sp>
      <p:sp>
        <p:nvSpPr>
          <p:cNvPr id="4" name="Дата 3"/>
          <p:cNvSpPr>
            <a:spLocks noGrp="1"/>
          </p:cNvSpPr>
          <p:nvPr>
            <p:ph type="dt" sz="half" idx="10"/>
          </p:nvPr>
        </p:nvSpPr>
        <p:spPr/>
        <p:txBody>
          <a:bodyPr/>
          <a:lstStyle>
            <a:lvl1pPr>
              <a:defRPr/>
            </a:lvl1pPr>
          </a:lstStyle>
          <a:p>
            <a:pPr>
              <a:defRPr/>
            </a:pPr>
            <a:fld id="{77E0A3B7-2D32-4A13-998B-5A4DF90882BB}" type="datetimeFigureOut">
              <a:rPr lang="ru-RU"/>
              <a:pPr>
                <a:defRPr/>
              </a:pPr>
              <a:t>23.10.2017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3D766C3-C274-4708-8E3C-EEE8A546EF75}" type="slidenum">
              <a:rPr lang="ru-RU"/>
              <a:pPr>
                <a:defRPr/>
              </a:pPr>
              <a:t>‹#›</a:t>
            </a:fld>
            <a:endParaRPr lang="ru-RU"/>
          </a:p>
        </p:txBody>
      </p:sp>
    </p:spTree>
    <p:extLst>
      <p:ext uri="{BB962C8B-B14F-4D97-AF65-F5344CB8AC3E}">
        <p14:creationId xmlns:p14="http://schemas.microsoft.com/office/powerpoint/2010/main" val="1256055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FC892E1-1C82-421C-9486-343EFCC39641}" type="datetimeFigureOut">
              <a:rPr lang="ru-RU" smtClean="0"/>
              <a:t>23.10.2017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095AFA-71D0-4F8A-816D-954260019743}" type="slidenum">
              <a:rPr lang="ru-RU" smtClean="0"/>
              <a:t>‹#›</a:t>
            </a:fld>
            <a:endParaRPr lang="ru-RU"/>
          </a:p>
        </p:txBody>
      </p:sp>
    </p:spTree>
    <p:extLst>
      <p:ext uri="{BB962C8B-B14F-4D97-AF65-F5344CB8AC3E}">
        <p14:creationId xmlns:p14="http://schemas.microsoft.com/office/powerpoint/2010/main" val="4021384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FC892E1-1C82-421C-9486-343EFCC39641}" type="datetimeFigureOut">
              <a:rPr lang="ru-RU" smtClean="0"/>
              <a:t>23.10.2017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1095AFA-71D0-4F8A-816D-954260019743}" type="slidenum">
              <a:rPr lang="ru-RU" smtClean="0"/>
              <a:t>‹#›</a:t>
            </a:fld>
            <a:endParaRPr lang="ru-RU"/>
          </a:p>
        </p:txBody>
      </p:sp>
    </p:spTree>
    <p:extLst>
      <p:ext uri="{BB962C8B-B14F-4D97-AF65-F5344CB8AC3E}">
        <p14:creationId xmlns:p14="http://schemas.microsoft.com/office/powerpoint/2010/main" val="237135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FC892E1-1C82-421C-9486-343EFCC39641}" type="datetimeFigureOut">
              <a:rPr lang="ru-RU" smtClean="0"/>
              <a:t>23.10.2017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1095AFA-71D0-4F8A-816D-954260019743}" type="slidenum">
              <a:rPr lang="ru-RU" smtClean="0"/>
              <a:t>‹#›</a:t>
            </a:fld>
            <a:endParaRPr lang="ru-RU"/>
          </a:p>
        </p:txBody>
      </p:sp>
    </p:spTree>
    <p:extLst>
      <p:ext uri="{BB962C8B-B14F-4D97-AF65-F5344CB8AC3E}">
        <p14:creationId xmlns:p14="http://schemas.microsoft.com/office/powerpoint/2010/main" val="960570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FC892E1-1C82-421C-9486-343EFCC39641}" type="datetimeFigureOut">
              <a:rPr lang="ru-RU" smtClean="0"/>
              <a:t>23.10.2017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1095AFA-71D0-4F8A-816D-954260019743}" type="slidenum">
              <a:rPr lang="ru-RU" smtClean="0"/>
              <a:t>‹#›</a:t>
            </a:fld>
            <a:endParaRPr lang="ru-RU"/>
          </a:p>
        </p:txBody>
      </p:sp>
    </p:spTree>
    <p:extLst>
      <p:ext uri="{BB962C8B-B14F-4D97-AF65-F5344CB8AC3E}">
        <p14:creationId xmlns:p14="http://schemas.microsoft.com/office/powerpoint/2010/main" val="2217944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FC892E1-1C82-421C-9486-343EFCC39641}" type="datetimeFigureOut">
              <a:rPr lang="ru-RU" smtClean="0"/>
              <a:t>23.10.2017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1095AFA-71D0-4F8A-816D-954260019743}" type="slidenum">
              <a:rPr lang="ru-RU" smtClean="0"/>
              <a:t>‹#›</a:t>
            </a:fld>
            <a:endParaRPr lang="ru-RU"/>
          </a:p>
        </p:txBody>
      </p:sp>
    </p:spTree>
    <p:extLst>
      <p:ext uri="{BB962C8B-B14F-4D97-AF65-F5344CB8AC3E}">
        <p14:creationId xmlns:p14="http://schemas.microsoft.com/office/powerpoint/2010/main" val="3945901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FC892E1-1C82-421C-9486-343EFCC39641}" type="datetimeFigureOut">
              <a:rPr lang="ru-RU" smtClean="0"/>
              <a:t>23.10.2017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1095AFA-71D0-4F8A-816D-954260019743}" type="slidenum">
              <a:rPr lang="ru-RU" smtClean="0"/>
              <a:t>‹#›</a:t>
            </a:fld>
            <a:endParaRPr lang="ru-RU"/>
          </a:p>
        </p:txBody>
      </p:sp>
    </p:spTree>
    <p:extLst>
      <p:ext uri="{BB962C8B-B14F-4D97-AF65-F5344CB8AC3E}">
        <p14:creationId xmlns:p14="http://schemas.microsoft.com/office/powerpoint/2010/main" val="2129874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FC892E1-1C82-421C-9486-343EFCC39641}" type="datetimeFigureOut">
              <a:rPr lang="ru-RU" smtClean="0"/>
              <a:t>23.10.2017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1095AFA-71D0-4F8A-816D-954260019743}" type="slidenum">
              <a:rPr lang="ru-RU" smtClean="0"/>
              <a:t>‹#›</a:t>
            </a:fld>
            <a:endParaRPr lang="ru-RU"/>
          </a:p>
        </p:txBody>
      </p:sp>
    </p:spTree>
    <p:extLst>
      <p:ext uri="{BB962C8B-B14F-4D97-AF65-F5344CB8AC3E}">
        <p14:creationId xmlns:p14="http://schemas.microsoft.com/office/powerpoint/2010/main" val="15022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FC892E1-1C82-421C-9486-343EFCC39641}" type="datetimeFigureOut">
              <a:rPr lang="ru-RU" smtClean="0"/>
              <a:t>23.10.2017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1095AFA-71D0-4F8A-816D-954260019743}" type="slidenum">
              <a:rPr lang="ru-RU" smtClean="0"/>
              <a:t>‹#›</a:t>
            </a:fld>
            <a:endParaRPr lang="ru-RU"/>
          </a:p>
        </p:txBody>
      </p:sp>
    </p:spTree>
    <p:extLst>
      <p:ext uri="{BB962C8B-B14F-4D97-AF65-F5344CB8AC3E}">
        <p14:creationId xmlns:p14="http://schemas.microsoft.com/office/powerpoint/2010/main" val="3271073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892E1-1C82-421C-9486-343EFCC39641}" type="datetimeFigureOut">
              <a:rPr lang="ru-RU" smtClean="0"/>
              <a:t>23.10.2017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095AFA-71D0-4F8A-816D-954260019743}" type="slidenum">
              <a:rPr lang="ru-RU" smtClean="0"/>
              <a:t>‹#›</a:t>
            </a:fld>
            <a:endParaRPr lang="ru-RU"/>
          </a:p>
        </p:txBody>
      </p:sp>
    </p:spTree>
    <p:extLst>
      <p:ext uri="{BB962C8B-B14F-4D97-AF65-F5344CB8AC3E}">
        <p14:creationId xmlns:p14="http://schemas.microsoft.com/office/powerpoint/2010/main" val="2750087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noAutofit/>
          </a:bodyPr>
          <a:lstStyle/>
          <a:p>
            <a:r>
              <a:rPr lang="en-GB" sz="4400" dirty="0" smtClean="0"/>
              <a:t>Leadership</a:t>
            </a:r>
            <a:endParaRPr lang="en-GB" sz="4400" dirty="0"/>
          </a:p>
        </p:txBody>
      </p:sp>
      <p:sp>
        <p:nvSpPr>
          <p:cNvPr id="3" name="Text Placeholder 2"/>
          <p:cNvSpPr>
            <a:spLocks noGrp="1"/>
          </p:cNvSpPr>
          <p:nvPr>
            <p:ph type="body" sz="quarter" idx="18"/>
          </p:nvPr>
        </p:nvSpPr>
        <p:spPr>
          <a:xfrm>
            <a:off x="683565" y="3501008"/>
            <a:ext cx="7920881" cy="1080120"/>
          </a:xfrm>
        </p:spPr>
        <p:txBody>
          <a:bodyPr>
            <a:normAutofit fontScale="47500" lnSpcReduction="20000"/>
          </a:bodyPr>
          <a:lstStyle/>
          <a:p>
            <a:r>
              <a:rPr lang="en-US" sz="3100" i="1" dirty="0" err="1" smtClean="0"/>
              <a:t>Olena</a:t>
            </a:r>
            <a:r>
              <a:rPr lang="en-US" sz="3100" i="1" dirty="0" smtClean="0"/>
              <a:t> </a:t>
            </a:r>
            <a:r>
              <a:rPr lang="en-US" sz="3100" i="1" dirty="0" err="1" smtClean="0"/>
              <a:t>Lutsenko</a:t>
            </a:r>
            <a:r>
              <a:rPr lang="en-US" sz="3100" dirty="0"/>
              <a:t>, Ph.D., </a:t>
            </a:r>
            <a:r>
              <a:rPr lang="en-US" sz="3100" dirty="0" smtClean="0"/>
              <a:t>Associate </a:t>
            </a:r>
            <a:r>
              <a:rPr lang="en-US" sz="3100" dirty="0" smtClean="0"/>
              <a:t>Professor of Applies Psychology Department of V.N. </a:t>
            </a:r>
            <a:r>
              <a:rPr lang="en-US" sz="3100" dirty="0" err="1" smtClean="0"/>
              <a:t>Karazin</a:t>
            </a:r>
            <a:r>
              <a:rPr lang="en-US" sz="3100" dirty="0" smtClean="0"/>
              <a:t> </a:t>
            </a:r>
            <a:r>
              <a:rPr lang="en-US" sz="3100" dirty="0" err="1" smtClean="0"/>
              <a:t>Kharkiv</a:t>
            </a:r>
            <a:r>
              <a:rPr lang="en-US" sz="3100" dirty="0" smtClean="0"/>
              <a:t> National University with </a:t>
            </a:r>
            <a:r>
              <a:rPr lang="en-US" sz="3100" dirty="0"/>
              <a:t>aid of </a:t>
            </a:r>
            <a:r>
              <a:rPr lang="en-US" sz="3100" i="1" dirty="0"/>
              <a:t>Lily </a:t>
            </a:r>
            <a:r>
              <a:rPr lang="en-US" sz="3100" i="1" dirty="0" err="1"/>
              <a:t>Cushenbery</a:t>
            </a:r>
            <a:r>
              <a:rPr lang="en-US" sz="3100" dirty="0"/>
              <a:t>, Ph.D., Assistant Professor of Management, Stony Brook University</a:t>
            </a:r>
            <a:endParaRPr lang="en-US" sz="3100" dirty="0"/>
          </a:p>
          <a:p>
            <a:endParaRPr lang="en-GB" dirty="0"/>
          </a:p>
        </p:txBody>
      </p:sp>
    </p:spTree>
    <p:extLst>
      <p:ext uri="{BB962C8B-B14F-4D97-AF65-F5344CB8AC3E}">
        <p14:creationId xmlns:p14="http://schemas.microsoft.com/office/powerpoint/2010/main" val="24900644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p:txBody>
          <a:bodyPr>
            <a:normAutofit fontScale="90000"/>
          </a:bodyPr>
          <a:lstStyle/>
          <a:p>
            <a:r>
              <a:rPr lang="en-US" sz="4000" dirty="0" smtClean="0"/>
              <a:t>Leadership styles by K. </a:t>
            </a:r>
            <a:r>
              <a:rPr lang="en-US" sz="4000" dirty="0" err="1" smtClean="0"/>
              <a:t>Lewin</a:t>
            </a:r>
            <a:r>
              <a:rPr lang="en-US" sz="4000" dirty="0" smtClean="0"/>
              <a:t> – </a:t>
            </a:r>
            <a:r>
              <a:rPr lang="en-US" sz="4000" dirty="0" smtClean="0">
                <a:solidFill>
                  <a:srgbClr val="00B050"/>
                </a:solidFill>
              </a:rPr>
              <a:t>laissez-faire style</a:t>
            </a:r>
            <a:endParaRPr lang="ru-RU" sz="4000" dirty="0" smtClean="0">
              <a:solidFill>
                <a:srgbClr val="00B050"/>
              </a:solidFill>
            </a:endParaRPr>
          </a:p>
        </p:txBody>
      </p:sp>
      <p:graphicFrame>
        <p:nvGraphicFramePr>
          <p:cNvPr id="22547" name="Group 19"/>
          <p:cNvGraphicFramePr>
            <a:graphicFrameLocks noGrp="1"/>
          </p:cNvGraphicFramePr>
          <p:nvPr>
            <p:ph idx="1"/>
            <p:extLst>
              <p:ext uri="{D42A27DB-BD31-4B8C-83A1-F6EECF244321}">
                <p14:modId xmlns:p14="http://schemas.microsoft.com/office/powerpoint/2010/main" val="2924797498"/>
              </p:ext>
            </p:extLst>
          </p:nvPr>
        </p:nvGraphicFramePr>
        <p:xfrm>
          <a:off x="457200" y="1600200"/>
          <a:ext cx="8229600" cy="4923501"/>
        </p:xfrm>
        <a:graphic>
          <a:graphicData uri="http://schemas.openxmlformats.org/drawingml/2006/table">
            <a:tbl>
              <a:tblPr/>
              <a:tblGrid>
                <a:gridCol w="4114800"/>
                <a:gridCol w="4114800"/>
              </a:tblGrid>
              <a:tr h="820877">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AU" sz="2800" b="0" i="0" u="none" strike="noStrike" cap="none" normalizeH="0" baseline="0" dirty="0" smtClean="0">
                          <a:ln>
                            <a:noFill/>
                          </a:ln>
                          <a:solidFill>
                            <a:schemeClr val="tx1"/>
                          </a:solidFill>
                          <a:effectLst/>
                          <a:latin typeface="Calibri" pitchFamily="34" charset="0"/>
                        </a:rPr>
                        <a:t>Formal side</a:t>
                      </a:r>
                      <a:endParaRPr kumimoji="0" lang="ru-RU" sz="2800" b="0" i="0" u="none" strike="noStrike" cap="none" normalizeH="0" baseline="0" dirty="0" smtClean="0">
                        <a:ln>
                          <a:noFill/>
                        </a:ln>
                        <a:solidFill>
                          <a:schemeClr val="tx1"/>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AU" sz="2800" b="0" i="0" u="none" strike="noStrike" cap="none" normalizeH="0" baseline="0" dirty="0" smtClean="0">
                          <a:ln>
                            <a:noFill/>
                          </a:ln>
                          <a:solidFill>
                            <a:schemeClr val="tx1"/>
                          </a:solidFill>
                          <a:effectLst/>
                          <a:latin typeface="Calibri" pitchFamily="34" charset="0"/>
                        </a:rPr>
                        <a:t>Content side</a:t>
                      </a:r>
                      <a:endParaRPr kumimoji="0" lang="ru-RU" sz="2800" b="0" i="0" u="none" strike="noStrike" cap="none" normalizeH="0" baseline="0" dirty="0" smtClean="0">
                        <a:ln>
                          <a:noFill/>
                        </a:ln>
                        <a:solidFill>
                          <a:schemeClr val="tx1"/>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76511">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2800" b="0" i="0" u="none" strike="noStrike" cap="none" normalizeH="0" baseline="0" dirty="0" smtClean="0">
                          <a:ln>
                            <a:noFill/>
                          </a:ln>
                          <a:solidFill>
                            <a:srgbClr val="008000"/>
                          </a:solidFill>
                          <a:effectLst/>
                          <a:latin typeface="Calibri" pitchFamily="34" charset="0"/>
                        </a:rPr>
                        <a:t>Tone - conventional;</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2800" b="0" i="0" u="none" strike="noStrike" cap="none" normalizeH="0" baseline="0" dirty="0" smtClean="0">
                          <a:ln>
                            <a:noFill/>
                          </a:ln>
                          <a:solidFill>
                            <a:schemeClr val="tx1"/>
                          </a:solidFill>
                          <a:effectLst/>
                          <a:latin typeface="Calibri" pitchFamily="34" charset="0"/>
                        </a:rPr>
                        <a:t>Lack of praise or punishment;</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2800" b="0" i="0" u="none" strike="noStrike" cap="none" normalizeH="0" baseline="0" dirty="0" smtClean="0">
                          <a:ln>
                            <a:noFill/>
                          </a:ln>
                          <a:solidFill>
                            <a:srgbClr val="008000"/>
                          </a:solidFill>
                          <a:effectLst/>
                          <a:latin typeface="Calibri" pitchFamily="34" charset="0"/>
                        </a:rPr>
                        <a:t>No cooperation;</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2800" b="0" i="0" u="none" strike="noStrike" cap="none" normalizeH="0" baseline="0" dirty="0" smtClean="0">
                          <a:ln>
                            <a:noFill/>
                          </a:ln>
                          <a:solidFill>
                            <a:schemeClr val="tx1"/>
                          </a:solidFill>
                          <a:effectLst/>
                          <a:latin typeface="Calibri" pitchFamily="34" charset="0"/>
                        </a:rPr>
                        <a:t>The leader's position is not visible, "from the side of the group."</a:t>
                      </a:r>
                      <a:endParaRPr kumimoji="0" lang="ru-RU" sz="2800" b="0" i="0" u="none" strike="noStrike" cap="none" normalizeH="0" baseline="0" dirty="0" smtClean="0">
                        <a:ln>
                          <a:noFill/>
                        </a:ln>
                        <a:solidFill>
                          <a:schemeClr val="tx1"/>
                        </a:solidFill>
                        <a:effectLst/>
                        <a:latin typeface="Calibri"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dirty="0" smtClean="0">
                          <a:ln>
                            <a:noFill/>
                          </a:ln>
                          <a:solidFill>
                            <a:srgbClr val="008000"/>
                          </a:solidFill>
                          <a:effectLst/>
                          <a:latin typeface="Calibri" pitchFamily="34" charset="0"/>
                        </a:rPr>
                        <a:t>Affairs in the group go by themselves;</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dirty="0" smtClean="0">
                          <a:ln>
                            <a:noFill/>
                          </a:ln>
                          <a:solidFill>
                            <a:schemeClr val="tx1"/>
                          </a:solidFill>
                          <a:effectLst/>
                          <a:latin typeface="Calibri" pitchFamily="34" charset="0"/>
                        </a:rPr>
                        <a:t>The leader does not give directions;</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dirty="0" smtClean="0">
                          <a:ln>
                            <a:noFill/>
                          </a:ln>
                          <a:solidFill>
                            <a:srgbClr val="008000"/>
                          </a:solidFill>
                          <a:effectLst/>
                          <a:latin typeface="Calibri" pitchFamily="34" charset="0"/>
                        </a:rPr>
                        <a:t>The tasks of the work go from the individual interests of the group members or go from the new leader.</a:t>
                      </a:r>
                      <a:endParaRPr kumimoji="0" lang="ru-RU" sz="2800" b="0" i="0" u="none" strike="noStrike" cap="none" normalizeH="0" baseline="0" dirty="0" smtClean="0">
                        <a:ln>
                          <a:noFill/>
                        </a:ln>
                        <a:solidFill>
                          <a:srgbClr val="008000"/>
                        </a:solidFill>
                        <a:effectLst/>
                        <a:latin typeface="Calibri" pitchFamily="34" charset="0"/>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Rectangle 1"/>
          <p:cNvSpPr>
            <a:spLocks noChangeArrowheads="1"/>
          </p:cNvSpPr>
          <p:nvPr/>
        </p:nvSpPr>
        <p:spPr bwMode="auto">
          <a:xfrm>
            <a:off x="457200" y="3725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079904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noGrp="1"/>
          </p:cNvSpPr>
          <p:nvPr>
            <p:ph type="title"/>
          </p:nvPr>
        </p:nvSpPr>
        <p:spPr>
          <a:xfrm>
            <a:off x="179388" y="0"/>
            <a:ext cx="8785225" cy="1143000"/>
          </a:xfrm>
        </p:spPr>
        <p:txBody>
          <a:bodyPr>
            <a:normAutofit/>
          </a:bodyPr>
          <a:lstStyle/>
          <a:p>
            <a:r>
              <a:rPr lang="en-US" sz="4000" b="1" dirty="0" smtClean="0"/>
              <a:t>Consequences of using different styles</a:t>
            </a:r>
            <a:endParaRPr lang="ru-RU" sz="4000" b="1" dirty="0" smtClean="0"/>
          </a:p>
        </p:txBody>
      </p:sp>
      <p:sp>
        <p:nvSpPr>
          <p:cNvPr id="7171" name="TextBox 2"/>
          <p:cNvSpPr txBox="1">
            <a:spLocks noChangeArrowheads="1"/>
          </p:cNvSpPr>
          <p:nvPr/>
        </p:nvSpPr>
        <p:spPr bwMode="auto">
          <a:xfrm>
            <a:off x="387351" y="1268413"/>
            <a:ext cx="850513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u="sng" dirty="0" smtClean="0">
                <a:solidFill>
                  <a:srgbClr val="C00000"/>
                </a:solidFill>
              </a:rPr>
              <a:t>Authoritarian:</a:t>
            </a:r>
          </a:p>
          <a:p>
            <a:pPr eaLnBrk="1" hangingPunct="1"/>
            <a:r>
              <a:rPr lang="en-US" sz="2400" dirty="0" smtClean="0">
                <a:solidFill>
                  <a:srgbClr val="C00000"/>
                </a:solidFill>
              </a:rPr>
              <a:t>"+" More work is done; high speed</a:t>
            </a:r>
          </a:p>
          <a:p>
            <a:pPr eaLnBrk="1" hangingPunct="1"/>
            <a:r>
              <a:rPr lang="en-US" sz="2400" dirty="0" smtClean="0">
                <a:solidFill>
                  <a:srgbClr val="C00000"/>
                </a:solidFill>
              </a:rPr>
              <a:t>"-" Low motivation, less originality, less group cohesion, lack of collective thinking, greater aggressiveness, anxiety, conformism, dependent and submissive behavior.</a:t>
            </a:r>
          </a:p>
          <a:p>
            <a:pPr eaLnBrk="1" hangingPunct="1"/>
            <a:r>
              <a:rPr lang="en-US" sz="2400" u="sng" dirty="0" smtClean="0">
                <a:solidFill>
                  <a:srgbClr val="00B050"/>
                </a:solidFill>
              </a:rPr>
              <a:t>Laissez-faire:</a:t>
            </a:r>
          </a:p>
          <a:p>
            <a:pPr eaLnBrk="1" hangingPunct="1"/>
            <a:r>
              <a:rPr lang="en-US" sz="2400" dirty="0" smtClean="0">
                <a:solidFill>
                  <a:srgbClr val="00B050"/>
                </a:solidFill>
              </a:rPr>
              <a:t>"+" More game, more autonomy;</a:t>
            </a:r>
          </a:p>
          <a:p>
            <a:pPr eaLnBrk="1" hangingPunct="1"/>
            <a:r>
              <a:rPr lang="en-US" sz="2400" dirty="0" smtClean="0">
                <a:solidFill>
                  <a:srgbClr val="00B050"/>
                </a:solidFill>
              </a:rPr>
              <a:t>"-" The scope of work is lower, the lower quality of work, the goals are often not achieved.</a:t>
            </a:r>
          </a:p>
          <a:p>
            <a:pPr eaLnBrk="1" hangingPunct="1"/>
            <a:r>
              <a:rPr lang="en-US" sz="2400" u="sng" dirty="0" smtClean="0">
                <a:solidFill>
                  <a:srgbClr val="002060"/>
                </a:solidFill>
              </a:rPr>
              <a:t>Democratic:</a:t>
            </a:r>
          </a:p>
          <a:p>
            <a:pPr eaLnBrk="1" hangingPunct="1"/>
            <a:r>
              <a:rPr lang="en-US" sz="2400" dirty="0" smtClean="0">
                <a:solidFill>
                  <a:srgbClr val="002060"/>
                </a:solidFill>
              </a:rPr>
              <a:t>"+" High quality of decisions, high motivation, less load on the leader;</a:t>
            </a:r>
          </a:p>
          <a:p>
            <a:pPr eaLnBrk="1" hangingPunct="1"/>
            <a:r>
              <a:rPr lang="en-US" sz="2400" dirty="0" smtClean="0">
                <a:solidFill>
                  <a:srgbClr val="002060"/>
                </a:solidFill>
              </a:rPr>
              <a:t>"-" The complexity of ensuring the conditions for effective work, the process of work and decision-making is slower.</a:t>
            </a:r>
            <a:endParaRPr lang="ru-RU" sz="2400" dirty="0"/>
          </a:p>
        </p:txBody>
      </p:sp>
    </p:spTree>
    <p:extLst>
      <p:ext uri="{BB962C8B-B14F-4D97-AF65-F5344CB8AC3E}">
        <p14:creationId xmlns:p14="http://schemas.microsoft.com/office/powerpoint/2010/main" val="36060043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0482" name="Picture 4"/>
          <p:cNvPicPr>
            <a:picLocks noChangeAspect="1"/>
          </p:cNvPicPr>
          <p:nvPr/>
        </p:nvPicPr>
        <p:blipFill>
          <a:blip r:embed="rId2" cstate="print">
            <a:extLst>
              <a:ext uri="{28A0092B-C50C-407E-A947-70E740481C1C}">
                <a14:useLocalDpi xmlns:a14="http://schemas.microsoft.com/office/drawing/2010/main" val="0"/>
              </a:ext>
            </a:extLst>
          </a:blip>
          <a:srcRect r="1700"/>
          <a:stretch>
            <a:fillRect/>
          </a:stretch>
        </p:blipFill>
        <p:spPr bwMode="auto">
          <a:xfrm>
            <a:off x="79375" y="3581400"/>
            <a:ext cx="8988425"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wrap="square" numCol="1" anchorCtr="0" compatLnSpc="1">
            <a:prstTxWarp prst="textNoShape">
              <a:avLst/>
            </a:prstTxWarp>
          </a:bodyPr>
          <a:lstStyle/>
          <a:p>
            <a:r>
              <a:rPr lang="en-US" altLang="en-US">
                <a:effectLst>
                  <a:outerShdw blurRad="38100" dist="38100" dir="2700000" algn="tl">
                    <a:srgbClr val="C0C0C0"/>
                  </a:outerShdw>
                </a:effectLst>
                <a:ea typeface="ＭＳ Ｐゴシック" charset="-128"/>
              </a:rPr>
              <a:t>Transformational Leadership</a:t>
            </a:r>
          </a:p>
        </p:txBody>
      </p:sp>
      <p:sp>
        <p:nvSpPr>
          <p:cNvPr id="20484" name="Content Placeholder 2"/>
          <p:cNvSpPr>
            <a:spLocks noGrp="1"/>
          </p:cNvSpPr>
          <p:nvPr>
            <p:ph idx="1"/>
          </p:nvPr>
        </p:nvSpPr>
        <p:spPr>
          <a:xfrm>
            <a:off x="457200" y="1447800"/>
            <a:ext cx="8229600" cy="4525963"/>
          </a:xfrm>
        </p:spPr>
        <p:txBody>
          <a:bodyPr/>
          <a:lstStyle/>
          <a:p>
            <a:pPr marL="0" indent="0" eaLnBrk="1" hangingPunct="1">
              <a:buFont typeface="Arial" charset="0"/>
              <a:buNone/>
            </a:pPr>
            <a:r>
              <a:rPr lang="en-US" altLang="zh-TW" sz="3600">
                <a:latin typeface="Tw Cen MT" charset="0"/>
                <a:ea typeface="ＭＳ Ｐゴシック" charset="-128"/>
              </a:rPr>
              <a:t>A process of engaging with others to create a connection that increases </a:t>
            </a:r>
            <a:r>
              <a:rPr lang="en-US" altLang="zh-TW" sz="3600">
                <a:solidFill>
                  <a:schemeClr val="tx2"/>
                </a:solidFill>
                <a:latin typeface="Tw Cen MT" charset="0"/>
                <a:ea typeface="ＭＳ Ｐゴシック" charset="-128"/>
              </a:rPr>
              <a:t>motivation and morality </a:t>
            </a:r>
            <a:r>
              <a:rPr lang="en-US" altLang="zh-TW" sz="3600">
                <a:latin typeface="Tw Cen MT" charset="0"/>
                <a:ea typeface="ＭＳ Ｐゴシック" charset="-128"/>
              </a:rPr>
              <a:t>in both the leader and the follower.</a:t>
            </a:r>
          </a:p>
          <a:p>
            <a:pPr marL="0" indent="0" eaLnBrk="1" hangingPunct="1">
              <a:buFont typeface="Arial" charset="0"/>
              <a:buNone/>
            </a:pPr>
            <a:endParaRPr lang="en-US" altLang="en-US" sz="3600">
              <a:latin typeface="Tw Cen MT" charset="0"/>
              <a:ea typeface="ＭＳ Ｐゴシック" charset="-128"/>
            </a:endParaRPr>
          </a:p>
        </p:txBody>
      </p:sp>
      <p:sp>
        <p:nvSpPr>
          <p:cNvPr id="20485" name="Rectangle 6"/>
          <p:cNvSpPr>
            <a:spLocks noChangeArrowheads="1"/>
          </p:cNvSpPr>
          <p:nvPr/>
        </p:nvSpPr>
        <p:spPr bwMode="auto">
          <a:xfrm>
            <a:off x="7467600" y="6259513"/>
            <a:ext cx="1358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en-US" sz="1800">
                <a:latin typeface="Tw Cen MT" charset="0"/>
              </a:rPr>
              <a:t>Burns (1978)</a:t>
            </a:r>
            <a:endParaRPr lang="en-US" altLang="en-US" sz="1800"/>
          </a:p>
        </p:txBody>
      </p:sp>
    </p:spTree>
    <p:extLst>
      <p:ext uri="{BB962C8B-B14F-4D97-AF65-F5344CB8AC3E}">
        <p14:creationId xmlns:p14="http://schemas.microsoft.com/office/powerpoint/2010/main" val="12208757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p:cNvPicPr>
          <p:nvPr/>
        </p:nvPicPr>
        <p:blipFill>
          <a:blip r:embed="rId3">
            <a:extLst>
              <a:ext uri="{28A0092B-C50C-407E-A947-70E740481C1C}">
                <a14:useLocalDpi xmlns:a14="http://schemas.microsoft.com/office/drawing/2010/main" val="0"/>
              </a:ext>
            </a:extLst>
          </a:blip>
          <a:srcRect r="11313"/>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Rectangle 2"/>
          <p:cNvSpPr>
            <a:spLocks noGrp="1" noChangeArrowheads="1"/>
          </p:cNvSpPr>
          <p:nvPr>
            <p:ph type="title"/>
          </p:nvPr>
        </p:nvSpPr>
        <p:spPr>
          <a:xfrm>
            <a:off x="990600" y="304800"/>
            <a:ext cx="7772400" cy="685800"/>
          </a:xfrm>
        </p:spPr>
        <p:txBody>
          <a:bodyPr>
            <a:noAutofit/>
          </a:bodyPr>
          <a:lstStyle/>
          <a:p>
            <a:pPr algn="r" eaLnBrk="1" fontAlgn="auto" hangingPunct="1">
              <a:spcAft>
                <a:spcPts val="0"/>
              </a:spcAft>
              <a:defRPr/>
            </a:pPr>
            <a:r>
              <a:rPr lang="en-US" sz="5400" dirty="0" smtClean="0">
                <a:solidFill>
                  <a:schemeClr val="bg1"/>
                </a:solidFill>
                <a:latin typeface="Tw Cen MT" charset="0"/>
              </a:rPr>
              <a:t>Core elements of TL:</a:t>
            </a:r>
            <a:endParaRPr lang="en-US" sz="5400" i="1" dirty="0" smtClean="0">
              <a:solidFill>
                <a:schemeClr val="bg1"/>
              </a:solidFill>
              <a:latin typeface="Tw Cen MT" charset="0"/>
            </a:endParaRPr>
          </a:p>
        </p:txBody>
      </p:sp>
      <p:sp>
        <p:nvSpPr>
          <p:cNvPr id="24579" name="Rectangle 3"/>
          <p:cNvSpPr>
            <a:spLocks noGrp="1" noChangeArrowheads="1"/>
          </p:cNvSpPr>
          <p:nvPr>
            <p:ph idx="1"/>
          </p:nvPr>
        </p:nvSpPr>
        <p:spPr>
          <a:xfrm>
            <a:off x="685800" y="914400"/>
            <a:ext cx="7086600" cy="5486400"/>
          </a:xfrm>
        </p:spPr>
        <p:txBody>
          <a:bodyPr/>
          <a:lstStyle/>
          <a:p>
            <a:pPr eaLnBrk="1" hangingPunct="1">
              <a:lnSpc>
                <a:spcPct val="80000"/>
              </a:lnSpc>
            </a:pPr>
            <a:endParaRPr lang="en-US" altLang="en-US" sz="1100">
              <a:latin typeface="Tw Cen MT" charset="0"/>
              <a:ea typeface="ＭＳ Ｐゴシック" charset="-128"/>
            </a:endParaRPr>
          </a:p>
          <a:p>
            <a:pPr marL="457200" lvl="1" indent="0" eaLnBrk="1" hangingPunct="1">
              <a:lnSpc>
                <a:spcPct val="80000"/>
              </a:lnSpc>
              <a:spcBef>
                <a:spcPts val="2063"/>
              </a:spcBef>
              <a:buFont typeface="Arial" charset="0"/>
              <a:buNone/>
            </a:pPr>
            <a:r>
              <a:rPr lang="en-US" altLang="en-US" sz="4000">
                <a:latin typeface="Tw Cen MT" charset="0"/>
                <a:ea typeface="ＭＳ Ｐゴシック" charset="-128"/>
              </a:rPr>
              <a:t>A concern with emotions, values, ethics, standards, and long-term goals.</a:t>
            </a:r>
          </a:p>
          <a:p>
            <a:pPr marL="457200" lvl="1" indent="0" eaLnBrk="1" hangingPunct="1">
              <a:lnSpc>
                <a:spcPct val="80000"/>
              </a:lnSpc>
              <a:spcBef>
                <a:spcPts val="2063"/>
              </a:spcBef>
              <a:buFont typeface="Arial" charset="0"/>
              <a:buNone/>
            </a:pPr>
            <a:r>
              <a:rPr lang="en-US" altLang="en-US" sz="4000">
                <a:latin typeface="Tw Cen MT" charset="0"/>
                <a:ea typeface="ＭＳ Ｐゴシック" charset="-128"/>
              </a:rPr>
              <a:t>Includes assessing followers’</a:t>
            </a:r>
            <a:r>
              <a:rPr lang="en-US" altLang="ja-JP" sz="4000">
                <a:latin typeface="Tw Cen MT" charset="0"/>
                <a:ea typeface="ＭＳ Ｐゴシック" charset="-128"/>
              </a:rPr>
              <a:t> motives, satisfying their needs, and treating them as full human beings.</a:t>
            </a:r>
          </a:p>
        </p:txBody>
      </p:sp>
    </p:spTree>
    <p:extLst>
      <p:ext uri="{BB962C8B-B14F-4D97-AF65-F5344CB8AC3E}">
        <p14:creationId xmlns:p14="http://schemas.microsoft.com/office/powerpoint/2010/main" val="26749054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93" y="28828"/>
            <a:ext cx="8229600" cy="850106"/>
          </a:xfrm>
        </p:spPr>
        <p:txBody>
          <a:bodyPr/>
          <a:lstStyle/>
          <a:p>
            <a:r>
              <a:rPr lang="en-US" b="1" dirty="0" smtClean="0"/>
              <a:t>Transformational  leaders</a:t>
            </a:r>
            <a:endParaRPr lang="ru-RU" b="1" dirty="0"/>
          </a:p>
        </p:txBody>
      </p:sp>
      <p:sp>
        <p:nvSpPr>
          <p:cNvPr id="4" name="Номер слайда 3"/>
          <p:cNvSpPr>
            <a:spLocks noGrp="1"/>
          </p:cNvSpPr>
          <p:nvPr>
            <p:ph type="sldNum" sz="quarter" idx="12"/>
          </p:nvPr>
        </p:nvSpPr>
        <p:spPr/>
        <p:txBody>
          <a:bodyPr/>
          <a:lstStyle/>
          <a:p>
            <a:fld id="{A8F9D143-39BE-41EF-8621-44205C134E72}" type="slidenum">
              <a:rPr lang="en-GB" smtClean="0">
                <a:solidFill>
                  <a:prstClr val="black">
                    <a:tint val="75000"/>
                  </a:prstClr>
                </a:solidFill>
              </a:rPr>
              <a:pPr/>
              <a:t>14</a:t>
            </a:fld>
            <a:endParaRPr lang="en-GB">
              <a:solidFill>
                <a:prstClr val="black">
                  <a:tint val="75000"/>
                </a:prstClr>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7" y="3742490"/>
            <a:ext cx="2273772" cy="3104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898" y="1196752"/>
            <a:ext cx="3919537"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182" y="875062"/>
            <a:ext cx="3960440" cy="267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3376" y="3742490"/>
            <a:ext cx="4132761" cy="3104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57843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21612" b="8732"/>
          <a:stretch/>
        </p:blipFill>
        <p:spPr>
          <a:xfrm>
            <a:off x="0" y="2611438"/>
            <a:ext cx="9144000" cy="42465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6866" name="Rectangle 14"/>
          <p:cNvSpPr>
            <a:spLocks noGrp="1" noChangeArrowheads="1"/>
          </p:cNvSpPr>
          <p:nvPr>
            <p:ph type="title"/>
          </p:nvPr>
        </p:nvSpPr>
        <p:spPr>
          <a:xfrm>
            <a:off x="381000" y="152400"/>
            <a:ext cx="8610600" cy="1143000"/>
          </a:xfrm>
        </p:spPr>
        <p:txBody>
          <a:bodyPr wrap="square" numCol="1" anchorCtr="0" compatLnSpc="1">
            <a:prstTxWarp prst="textNoShape">
              <a:avLst/>
            </a:prstTxWarp>
            <a:noAutofit/>
          </a:bodyPr>
          <a:lstStyle/>
          <a:p>
            <a:pPr eaLnBrk="1" hangingPunct="1"/>
            <a:r>
              <a:rPr lang="en-US" altLang="en-US" sz="4000">
                <a:effectLst>
                  <a:outerShdw blurRad="38100" dist="38100" dir="2700000" algn="tl">
                    <a:srgbClr val="C0C0C0"/>
                  </a:outerShdw>
                </a:effectLst>
                <a:latin typeface="Tw Cen MT" charset="0"/>
                <a:ea typeface="ＭＳ Ｐゴシック" charset="-128"/>
              </a:rPr>
              <a:t>Transactional Leadership</a:t>
            </a:r>
          </a:p>
        </p:txBody>
      </p:sp>
      <p:sp>
        <p:nvSpPr>
          <p:cNvPr id="87043" name="Text Box 10"/>
          <p:cNvSpPr txBox="1">
            <a:spLocks noChangeArrowheads="1"/>
          </p:cNvSpPr>
          <p:nvPr/>
        </p:nvSpPr>
        <p:spPr bwMode="auto">
          <a:xfrm>
            <a:off x="914400" y="1295400"/>
            <a:ext cx="7391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gn="ctr"/>
            <a:r>
              <a:rPr lang="en-US" altLang="zh-TW" sz="2800" b="1">
                <a:latin typeface="Arial" charset="0"/>
              </a:rPr>
              <a:t>Focuses on the exchanges that occur between leaders and their followers</a:t>
            </a:r>
          </a:p>
          <a:p>
            <a:pPr algn="ctr"/>
            <a:endParaRPr lang="en-US" altLang="zh-TW" sz="2800" b="1">
              <a:latin typeface="Arial" charset="0"/>
            </a:endParaRPr>
          </a:p>
          <a:p>
            <a:endParaRPr lang="en-US" altLang="zh-TW" sz="2800" b="1">
              <a:latin typeface="Arial" charset="0"/>
            </a:endParaRPr>
          </a:p>
        </p:txBody>
      </p:sp>
      <p:sp>
        <p:nvSpPr>
          <p:cNvPr id="87044" name="Rectangle 1"/>
          <p:cNvSpPr>
            <a:spLocks noChangeArrowheads="1"/>
          </p:cNvSpPr>
          <p:nvPr/>
        </p:nvSpPr>
        <p:spPr bwMode="auto">
          <a:xfrm>
            <a:off x="7010400" y="6172200"/>
            <a:ext cx="2011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en-US" sz="2800">
                <a:latin typeface="Tw Cen MT" charset="0"/>
              </a:rPr>
              <a:t>Burns (1978)</a:t>
            </a:r>
            <a:endParaRPr lang="en-US" altLang="en-US" sz="2800"/>
          </a:p>
        </p:txBody>
      </p:sp>
    </p:spTree>
    <p:extLst>
      <p:ext uri="{BB962C8B-B14F-4D97-AF65-F5344CB8AC3E}">
        <p14:creationId xmlns:p14="http://schemas.microsoft.com/office/powerpoint/2010/main" val="6872521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8"/>
          <p:cNvPicPr>
            <a:picLocks noChangeAspect="1"/>
          </p:cNvPicPr>
          <p:nvPr/>
        </p:nvPicPr>
        <p:blipFill>
          <a:blip r:embed="rId3" cstate="print">
            <a:extLst>
              <a:ext uri="{28A0092B-C50C-407E-A947-70E740481C1C}">
                <a14:useLocalDpi xmlns:a14="http://schemas.microsoft.com/office/drawing/2010/main" val="0"/>
              </a:ext>
            </a:extLst>
          </a:blip>
          <a:srcRect l="3789" b="125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9090" name="Group 3"/>
          <p:cNvGrpSpPr>
            <a:grpSpLocks/>
          </p:cNvGrpSpPr>
          <p:nvPr/>
        </p:nvGrpSpPr>
        <p:grpSpPr bwMode="auto">
          <a:xfrm>
            <a:off x="1893888" y="1643063"/>
            <a:ext cx="5357812" cy="3571875"/>
            <a:chOff x="0" y="737"/>
            <a:chExt cx="3375" cy="2250"/>
          </a:xfrm>
        </p:grpSpPr>
        <p:sp>
          <p:nvSpPr>
            <p:cNvPr id="89092" name="Rectangle 4"/>
            <p:cNvSpPr>
              <a:spLocks noChangeArrowheads="1"/>
            </p:cNvSpPr>
            <p:nvPr/>
          </p:nvSpPr>
          <p:spPr bwMode="auto">
            <a:xfrm>
              <a:off x="0" y="737"/>
              <a:ext cx="3375"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endParaRPr lang="en-US" altLang="en-US" sz="1800"/>
            </a:p>
          </p:txBody>
        </p:sp>
        <p:grpSp>
          <p:nvGrpSpPr>
            <p:cNvPr id="89093" name="Group 5"/>
            <p:cNvGrpSpPr>
              <a:grpSpLocks/>
            </p:cNvGrpSpPr>
            <p:nvPr/>
          </p:nvGrpSpPr>
          <p:grpSpPr bwMode="auto">
            <a:xfrm>
              <a:off x="0" y="737"/>
              <a:ext cx="2678" cy="2250"/>
              <a:chOff x="0" y="737"/>
              <a:chExt cx="2678" cy="2250"/>
            </a:xfrm>
          </p:grpSpPr>
          <p:sp>
            <p:nvSpPr>
              <p:cNvPr id="89094" name="Rectangle 6"/>
              <p:cNvSpPr>
                <a:spLocks noChangeArrowheads="1"/>
              </p:cNvSpPr>
              <p:nvPr/>
            </p:nvSpPr>
            <p:spPr bwMode="auto">
              <a:xfrm>
                <a:off x="0" y="737"/>
                <a:ext cx="2678"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endParaRPr lang="en-US" altLang="en-US" sz="1800"/>
              </a:p>
            </p:txBody>
          </p:sp>
          <p:grpSp>
            <p:nvGrpSpPr>
              <p:cNvPr id="89095" name="Group 7"/>
              <p:cNvGrpSpPr>
                <a:grpSpLocks/>
              </p:cNvGrpSpPr>
              <p:nvPr/>
            </p:nvGrpSpPr>
            <p:grpSpPr bwMode="auto">
              <a:xfrm>
                <a:off x="0" y="737"/>
                <a:ext cx="2627" cy="2250"/>
                <a:chOff x="0" y="2987"/>
                <a:chExt cx="2627" cy="2250"/>
              </a:xfrm>
            </p:grpSpPr>
            <p:sp>
              <p:nvSpPr>
                <p:cNvPr id="89096" name="Rectangle 8"/>
                <p:cNvSpPr>
                  <a:spLocks noChangeArrowheads="1"/>
                </p:cNvSpPr>
                <p:nvPr/>
              </p:nvSpPr>
              <p:spPr bwMode="auto">
                <a:xfrm>
                  <a:off x="0" y="2987"/>
                  <a:ext cx="2627" cy="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endParaRPr lang="en-US" altLang="en-US" sz="1800"/>
                </a:p>
              </p:txBody>
            </p:sp>
            <p:sp>
              <p:nvSpPr>
                <p:cNvPr id="89097" name="Rectangle 9"/>
                <p:cNvSpPr>
                  <a:spLocks noChangeArrowheads="1"/>
                </p:cNvSpPr>
                <p:nvPr/>
              </p:nvSpPr>
              <p:spPr bwMode="auto">
                <a:xfrm>
                  <a:off x="0" y="2987"/>
                  <a:ext cx="2627" cy="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r>
                    <a:rPr lang="zh-TW" altLang="en-US" sz="1200" b="1">
                      <a:solidFill>
                        <a:srgbClr val="336699"/>
                      </a:solidFill>
                      <a:latin typeface="Arial" charset="0"/>
                      <a:ea typeface="新細明體" charset="0"/>
                    </a:rPr>
                    <a:t>  </a:t>
                  </a:r>
                  <a:r>
                    <a:rPr lang="zh-TW" altLang="en-US" sz="14600" b="1">
                      <a:solidFill>
                        <a:srgbClr val="336699"/>
                      </a:solidFill>
                      <a:latin typeface="Arial" charset="0"/>
                      <a:ea typeface="新細明體" charset="0"/>
                    </a:rPr>
                    <a:t> </a:t>
                  </a:r>
                  <a:r>
                    <a:rPr lang="zh-TW" altLang="en-US" sz="1200" b="1">
                      <a:solidFill>
                        <a:srgbClr val="336699"/>
                      </a:solidFill>
                      <a:latin typeface="Arial" charset="0"/>
                      <a:ea typeface="新細明體" charset="0"/>
                    </a:rPr>
                    <a:t>                                      </a:t>
                  </a:r>
                  <a:endParaRPr lang="zh-TW" altLang="en-US" sz="1100">
                    <a:latin typeface="Times New Roman" charset="0"/>
                    <a:ea typeface="新細明體" charset="0"/>
                  </a:endParaRPr>
                </a:p>
                <a:p>
                  <a:endParaRPr lang="zh-TW" altLang="en-US" sz="1200" b="1">
                    <a:solidFill>
                      <a:srgbClr val="336699"/>
                    </a:solidFill>
                    <a:latin typeface="Arial" charset="0"/>
                    <a:ea typeface="新細明體" charset="0"/>
                  </a:endParaRPr>
                </a:p>
              </p:txBody>
            </p:sp>
          </p:grpSp>
        </p:grpSp>
      </p:grpSp>
      <p:sp>
        <p:nvSpPr>
          <p:cNvPr id="3" name="Content Placeholder 2"/>
          <p:cNvSpPr>
            <a:spLocks noGrp="1"/>
          </p:cNvSpPr>
          <p:nvPr>
            <p:ph idx="1"/>
          </p:nvPr>
        </p:nvSpPr>
        <p:spPr>
          <a:xfrm>
            <a:off x="1905000" y="304800"/>
            <a:ext cx="5867400" cy="2468563"/>
          </a:xfrm>
          <a:solidFill>
            <a:srgbClr val="FFFFFF">
              <a:alpha val="75000"/>
            </a:srgbClr>
          </a:solidFill>
          <a:effectLst>
            <a:outerShdw blurRad="50800" dist="38100" dir="2700000" algn="tl" rotWithShape="0">
              <a:prstClr val="black">
                <a:alpha val="40000"/>
              </a:prstClr>
            </a:outerShdw>
          </a:effectLst>
        </p:spPr>
        <p:txBody>
          <a:bodyPr/>
          <a:lstStyle/>
          <a:p>
            <a:pPr marL="0" indent="0" algn="ctr" eaLnBrk="1" hangingPunct="1">
              <a:buFont typeface="Arial" charset="0"/>
              <a:buNone/>
              <a:defRPr/>
            </a:pPr>
            <a:r>
              <a:rPr kumimoji="1" lang="en-US" altLang="zh-TW" dirty="0" smtClean="0">
                <a:latin typeface="Arial" charset="0"/>
                <a:cs typeface="Arial Unicode MS" charset="0"/>
              </a:rPr>
              <a:t>No new taxes = votes</a:t>
            </a:r>
          </a:p>
          <a:p>
            <a:pPr marL="0" indent="0" algn="ctr" eaLnBrk="1" hangingPunct="1">
              <a:buFont typeface="Arial" charset="0"/>
              <a:buNone/>
              <a:defRPr/>
            </a:pPr>
            <a:r>
              <a:rPr kumimoji="1" lang="en-US" altLang="zh-TW" dirty="0" smtClean="0">
                <a:latin typeface="Arial" charset="0"/>
                <a:cs typeface="Arial Unicode MS" charset="0"/>
              </a:rPr>
              <a:t>Sell more cars = bonus</a:t>
            </a:r>
          </a:p>
          <a:p>
            <a:pPr marL="0" indent="0" algn="ctr" eaLnBrk="1" hangingPunct="1">
              <a:buFont typeface="Arial" charset="0"/>
              <a:buNone/>
              <a:defRPr/>
            </a:pPr>
            <a:r>
              <a:rPr kumimoji="1" lang="en-US" altLang="zh-TW" dirty="0" smtClean="0">
                <a:latin typeface="Arial" charset="0"/>
                <a:cs typeface="Arial Unicode MS" charset="0"/>
              </a:rPr>
              <a:t>Turn in assignments = grade</a:t>
            </a:r>
          </a:p>
          <a:p>
            <a:pPr marL="0" indent="0" algn="ctr" eaLnBrk="1" hangingPunct="1">
              <a:buFont typeface="Arial" charset="0"/>
              <a:buNone/>
              <a:defRPr/>
            </a:pPr>
            <a:r>
              <a:rPr kumimoji="1" lang="en-US" altLang="zh-TW" dirty="0" smtClean="0">
                <a:latin typeface="Arial" charset="0"/>
                <a:cs typeface="Arial Unicode MS" charset="0"/>
              </a:rPr>
              <a:t>Surpass goals = promotion</a:t>
            </a:r>
          </a:p>
          <a:p>
            <a:pPr marL="0" indent="0" algn="ctr" eaLnBrk="1" hangingPunct="1">
              <a:buFont typeface="Arial" charset="0"/>
              <a:buNone/>
              <a:defRPr/>
            </a:pPr>
            <a:endParaRPr kumimoji="1" lang="en-US" altLang="zh-TW" dirty="0" smtClean="0">
              <a:latin typeface="Arial" charset="0"/>
              <a:cs typeface="Arial Unicode MS" charset="0"/>
            </a:endParaRPr>
          </a:p>
          <a:p>
            <a:pPr marL="0" indent="0" algn="ctr" eaLnBrk="1" hangingPunct="1">
              <a:buFont typeface="Arial" charset="0"/>
              <a:buNone/>
              <a:defRPr/>
            </a:pPr>
            <a:endParaRPr kumimoji="1" lang="en-US" altLang="zh-TW" dirty="0" smtClean="0">
              <a:latin typeface="Arial" charset="0"/>
              <a:cs typeface="Arial Unicode MS" charset="0"/>
            </a:endParaRPr>
          </a:p>
          <a:p>
            <a:pPr marL="0" indent="0" algn="ctr">
              <a:buFont typeface="Arial" charset="0"/>
              <a:buNone/>
              <a:defRPr/>
            </a:pPr>
            <a:endParaRPr lang="en-US" dirty="0"/>
          </a:p>
        </p:txBody>
      </p:sp>
    </p:spTree>
    <p:extLst>
      <p:ext uri="{BB962C8B-B14F-4D97-AF65-F5344CB8AC3E}">
        <p14:creationId xmlns:p14="http://schemas.microsoft.com/office/powerpoint/2010/main" val="35367366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14600"/>
            <a:ext cx="8229600" cy="1143000"/>
          </a:xfrm>
        </p:spPr>
        <p:txBody>
          <a:bodyPr wrap="square" numCol="1" anchorCtr="0" compatLnSpc="1">
            <a:prstTxWarp prst="textNoShape">
              <a:avLst/>
            </a:prstTxWarp>
            <a:normAutofit fontScale="90000"/>
          </a:bodyPr>
          <a:lstStyle/>
          <a:p>
            <a:r>
              <a:rPr lang="en-US" altLang="en-US" sz="4000">
                <a:effectLst>
                  <a:outerShdw blurRad="38100" dist="38100" dir="2700000" algn="tl">
                    <a:srgbClr val="C0C0C0"/>
                  </a:outerShdw>
                </a:effectLst>
                <a:ea typeface="ＭＳ Ｐゴシック" charset="-128"/>
              </a:rPr>
              <a:t>While transformational leadership focuses on </a:t>
            </a:r>
            <a:br>
              <a:rPr lang="en-US" altLang="en-US" sz="4000">
                <a:effectLst>
                  <a:outerShdw blurRad="38100" dist="38100" dir="2700000" algn="tl">
                    <a:srgbClr val="C0C0C0"/>
                  </a:outerShdw>
                </a:effectLst>
                <a:ea typeface="ＭＳ Ｐゴシック" charset="-128"/>
              </a:rPr>
            </a:br>
            <a:r>
              <a:rPr lang="en-US" altLang="en-US" sz="5400" i="1">
                <a:solidFill>
                  <a:srgbClr val="984807"/>
                </a:solidFill>
                <a:effectLst>
                  <a:outerShdw blurRad="38100" dist="38100" dir="2700000" algn="tl">
                    <a:srgbClr val="C0C0C0"/>
                  </a:outerShdw>
                </a:effectLst>
                <a:ea typeface="ＭＳ Ｐゴシック" charset="-128"/>
              </a:rPr>
              <a:t>change</a:t>
            </a:r>
            <a:r>
              <a:rPr lang="en-US" altLang="en-US" sz="5400">
                <a:solidFill>
                  <a:srgbClr val="984807"/>
                </a:solidFill>
                <a:effectLst>
                  <a:outerShdw blurRad="38100" dist="38100" dir="2700000" algn="tl">
                    <a:srgbClr val="C0C0C0"/>
                  </a:outerShdw>
                </a:effectLst>
                <a:ea typeface="ＭＳ Ｐゴシック" charset="-128"/>
              </a:rPr>
              <a:t> </a:t>
            </a:r>
            <a:r>
              <a:rPr lang="en-US" altLang="en-US" sz="5400">
                <a:effectLst>
                  <a:outerShdw blurRad="38100" dist="38100" dir="2700000" algn="tl">
                    <a:srgbClr val="C0C0C0"/>
                  </a:outerShdw>
                </a:effectLst>
                <a:ea typeface="ＭＳ Ｐゴシック" charset="-128"/>
              </a:rPr>
              <a:t/>
            </a:r>
            <a:br>
              <a:rPr lang="en-US" altLang="en-US" sz="5400">
                <a:effectLst>
                  <a:outerShdw blurRad="38100" dist="38100" dir="2700000" algn="tl">
                    <a:srgbClr val="C0C0C0"/>
                  </a:outerShdw>
                </a:effectLst>
                <a:ea typeface="ＭＳ Ｐゴシック" charset="-128"/>
              </a:rPr>
            </a:br>
            <a:r>
              <a:rPr lang="en-US" altLang="en-US" sz="4000">
                <a:effectLst>
                  <a:outerShdw blurRad="38100" dist="38100" dir="2700000" algn="tl">
                    <a:srgbClr val="C0C0C0"/>
                  </a:outerShdw>
                </a:effectLst>
                <a:ea typeface="ＭＳ Ｐゴシック" charset="-128"/>
              </a:rPr>
              <a:t>within an organization, </a:t>
            </a:r>
            <a:br>
              <a:rPr lang="en-US" altLang="en-US" sz="4000">
                <a:effectLst>
                  <a:outerShdw blurRad="38100" dist="38100" dir="2700000" algn="tl">
                    <a:srgbClr val="C0C0C0"/>
                  </a:outerShdw>
                </a:effectLst>
                <a:ea typeface="ＭＳ Ｐゴシック" charset="-128"/>
              </a:rPr>
            </a:br>
            <a:r>
              <a:rPr lang="en-US" altLang="en-US" sz="4000">
                <a:effectLst>
                  <a:outerShdw blurRad="38100" dist="38100" dir="2700000" algn="tl">
                    <a:srgbClr val="C0C0C0"/>
                  </a:outerShdw>
                </a:effectLst>
                <a:ea typeface="ＭＳ Ｐゴシック" charset="-128"/>
              </a:rPr>
              <a:t>the goal of transactional leadership </a:t>
            </a:r>
            <a:br>
              <a:rPr lang="en-US" altLang="en-US" sz="4000">
                <a:effectLst>
                  <a:outerShdw blurRad="38100" dist="38100" dir="2700000" algn="tl">
                    <a:srgbClr val="C0C0C0"/>
                  </a:outerShdw>
                </a:effectLst>
                <a:ea typeface="ＭＳ Ｐゴシック" charset="-128"/>
              </a:rPr>
            </a:br>
            <a:r>
              <a:rPr lang="en-US" altLang="en-US" sz="4000">
                <a:effectLst>
                  <a:outerShdw blurRad="38100" dist="38100" dir="2700000" algn="tl">
                    <a:srgbClr val="C0C0C0"/>
                  </a:outerShdw>
                </a:effectLst>
                <a:ea typeface="ＭＳ Ｐゴシック" charset="-128"/>
              </a:rPr>
              <a:t>is generally to </a:t>
            </a:r>
            <a:br>
              <a:rPr lang="en-US" altLang="en-US" sz="4000">
                <a:effectLst>
                  <a:outerShdw blurRad="38100" dist="38100" dir="2700000" algn="tl">
                    <a:srgbClr val="C0C0C0"/>
                  </a:outerShdw>
                </a:effectLst>
                <a:ea typeface="ＭＳ Ｐゴシック" charset="-128"/>
              </a:rPr>
            </a:br>
            <a:r>
              <a:rPr lang="en-US" altLang="en-US" sz="5400" i="1">
                <a:solidFill>
                  <a:srgbClr val="984807"/>
                </a:solidFill>
                <a:effectLst>
                  <a:outerShdw blurRad="38100" dist="38100" dir="2700000" algn="tl">
                    <a:srgbClr val="C0C0C0"/>
                  </a:outerShdw>
                </a:effectLst>
                <a:ea typeface="ＭＳ Ｐゴシック" charset="-128"/>
              </a:rPr>
              <a:t>maintain consistency </a:t>
            </a:r>
            <a:r>
              <a:rPr lang="en-US" altLang="en-US" sz="4000" i="1">
                <a:effectLst>
                  <a:outerShdw blurRad="38100" dist="38100" dir="2700000" algn="tl">
                    <a:srgbClr val="C0C0C0"/>
                  </a:outerShdw>
                </a:effectLst>
                <a:ea typeface="ＭＳ Ｐゴシック" charset="-128"/>
              </a:rPr>
              <a:t/>
            </a:r>
            <a:br>
              <a:rPr lang="en-US" altLang="en-US" sz="4000" i="1">
                <a:effectLst>
                  <a:outerShdw blurRad="38100" dist="38100" dir="2700000" algn="tl">
                    <a:srgbClr val="C0C0C0"/>
                  </a:outerShdw>
                </a:effectLst>
                <a:ea typeface="ＭＳ Ｐゴシック" charset="-128"/>
              </a:rPr>
            </a:br>
            <a:r>
              <a:rPr lang="en-US" altLang="en-US" sz="4000">
                <a:effectLst>
                  <a:outerShdw blurRad="38100" dist="38100" dir="2700000" algn="tl">
                    <a:srgbClr val="C0C0C0"/>
                  </a:outerShdw>
                </a:effectLst>
                <a:ea typeface="ＭＳ Ｐゴシック" charset="-128"/>
              </a:rPr>
              <a:t>by reinforcing existing rules.</a:t>
            </a:r>
          </a:p>
        </p:txBody>
      </p:sp>
      <p:sp>
        <p:nvSpPr>
          <p:cNvPr id="91138" name="Rectangle 2"/>
          <p:cNvSpPr>
            <a:spLocks noChangeArrowheads="1"/>
          </p:cNvSpPr>
          <p:nvPr/>
        </p:nvSpPr>
        <p:spPr bwMode="auto">
          <a:xfrm>
            <a:off x="6477000" y="6324600"/>
            <a:ext cx="2487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r>
              <a:rPr lang="fi-FI" altLang="en-US" sz="1800"/>
              <a:t>Vera &amp; Crossan (2004) </a:t>
            </a:r>
            <a:endParaRPr lang="en-US" altLang="en-US" sz="1800"/>
          </a:p>
        </p:txBody>
      </p:sp>
    </p:spTree>
    <p:extLst>
      <p:ext uri="{BB962C8B-B14F-4D97-AF65-F5344CB8AC3E}">
        <p14:creationId xmlns:p14="http://schemas.microsoft.com/office/powerpoint/2010/main" val="36812027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228600"/>
            <a:ext cx="8229600" cy="1143000"/>
          </a:xfrm>
        </p:spPr>
        <p:txBody>
          <a:bodyPr wrap="square" numCol="1" anchorCtr="0" compatLnSpc="1">
            <a:prstTxWarp prst="textNoShape">
              <a:avLst/>
            </a:prstTxWarp>
          </a:bodyPr>
          <a:lstStyle/>
          <a:p>
            <a:pPr eaLnBrk="1" hangingPunct="1"/>
            <a:r>
              <a:rPr lang="en-US" altLang="en-US" sz="3200" dirty="0" smtClean="0">
                <a:effectLst>
                  <a:outerShdw blurRad="38100" dist="38100" dir="2700000" algn="tl">
                    <a:srgbClr val="C0C0C0"/>
                  </a:outerShdw>
                </a:effectLst>
                <a:latin typeface="Tw Cen MT" charset="0"/>
                <a:ea typeface="ＭＳ Ｐゴシック" charset="-128"/>
              </a:rPr>
              <a:t>Negative Effects of Transformational Leadership</a:t>
            </a:r>
            <a:endParaRPr lang="en-US" altLang="en-US" sz="3200" dirty="0">
              <a:effectLst>
                <a:outerShdw blurRad="38100" dist="38100" dir="2700000" algn="tl">
                  <a:srgbClr val="C0C0C0"/>
                </a:outerShdw>
              </a:effectLst>
              <a:latin typeface="Tw Cen MT" charset="0"/>
              <a:ea typeface="ＭＳ Ｐゴシック" charset="-128"/>
            </a:endParaRPr>
          </a:p>
        </p:txBody>
      </p:sp>
      <p:sp>
        <p:nvSpPr>
          <p:cNvPr id="108546" name="Rectangle 3"/>
          <p:cNvSpPr>
            <a:spLocks noGrp="1" noChangeArrowheads="1"/>
          </p:cNvSpPr>
          <p:nvPr>
            <p:ph idx="1"/>
          </p:nvPr>
        </p:nvSpPr>
        <p:spPr>
          <a:xfrm>
            <a:off x="457200" y="1371600"/>
            <a:ext cx="8229600" cy="1295400"/>
          </a:xfrm>
        </p:spPr>
        <p:txBody>
          <a:bodyPr/>
          <a:lstStyle/>
          <a:p>
            <a:pPr marL="0" indent="0" eaLnBrk="1" hangingPunct="1">
              <a:buFont typeface="Arial" charset="0"/>
              <a:buNone/>
            </a:pPr>
            <a:r>
              <a:rPr lang="en-US" altLang="en-US">
                <a:latin typeface="Tw Cen MT" charset="0"/>
                <a:ea typeface="ＭＳ Ｐゴシック" charset="-128"/>
              </a:rPr>
              <a:t>Burnout: Getting subordinates to do “</a:t>
            </a:r>
            <a:r>
              <a:rPr lang="en-US" altLang="ja-JP">
                <a:latin typeface="Tw Cen MT" charset="0"/>
                <a:ea typeface="ＭＳ Ｐゴシック" charset="-128"/>
              </a:rPr>
              <a:t>more than expected</a:t>
            </a:r>
            <a:r>
              <a:rPr lang="ja-JP" altLang="en-US">
                <a:latin typeface="Tw Cen MT" charset="0"/>
                <a:ea typeface="ＭＳ Ｐゴシック" charset="-128"/>
              </a:rPr>
              <a:t>”</a:t>
            </a:r>
            <a:r>
              <a:rPr lang="en-US" altLang="ja-JP">
                <a:latin typeface="Tw Cen MT" charset="0"/>
                <a:ea typeface="ＭＳ Ｐゴシック" charset="-128"/>
              </a:rPr>
              <a:t> is not always such a great thing</a:t>
            </a:r>
          </a:p>
        </p:txBody>
      </p:sp>
      <p:pic>
        <p:nvPicPr>
          <p:cNvPr id="2" name="Picture 1"/>
          <p:cNvPicPr>
            <a:picLocks noChangeAspect="1"/>
          </p:cNvPicPr>
          <p:nvPr/>
        </p:nvPicPr>
        <p:blipFill>
          <a:blip r:embed="rId2"/>
          <a:stretch>
            <a:fillRect/>
          </a:stretch>
        </p:blipFill>
        <p:spPr>
          <a:xfrm>
            <a:off x="3810000" y="2738438"/>
            <a:ext cx="4699000" cy="3128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8548" name="Rectangle 2"/>
          <p:cNvSpPr>
            <a:spLocks noChangeArrowheads="1"/>
          </p:cNvSpPr>
          <p:nvPr/>
        </p:nvSpPr>
        <p:spPr bwMode="auto">
          <a:xfrm>
            <a:off x="457200" y="3048000"/>
            <a:ext cx="28194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r>
              <a:rPr lang="en-US" altLang="en-US" sz="3200" b="1">
                <a:latin typeface="Tw Cen MT" charset="0"/>
              </a:rPr>
              <a:t>Can be seen as manipulative and serving of those higher  up in the organization</a:t>
            </a:r>
          </a:p>
        </p:txBody>
      </p:sp>
    </p:spTree>
    <p:extLst>
      <p:ext uri="{BB962C8B-B14F-4D97-AF65-F5344CB8AC3E}">
        <p14:creationId xmlns:p14="http://schemas.microsoft.com/office/powerpoint/2010/main" val="20915074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Объект 2"/>
          <p:cNvSpPr>
            <a:spLocks noGrp="1"/>
          </p:cNvSpPr>
          <p:nvPr>
            <p:ph idx="1"/>
          </p:nvPr>
        </p:nvSpPr>
        <p:spPr>
          <a:xfrm>
            <a:off x="323850" y="314325"/>
            <a:ext cx="8229600" cy="4525963"/>
          </a:xfrm>
        </p:spPr>
        <p:txBody>
          <a:bodyPr/>
          <a:lstStyle/>
          <a:p>
            <a:r>
              <a:rPr lang="en-US" dirty="0" smtClean="0"/>
              <a:t>Transformational and transactional leadership does not always contradict each other.</a:t>
            </a:r>
          </a:p>
          <a:p>
            <a:r>
              <a:rPr lang="en-US" dirty="0" smtClean="0"/>
              <a:t>They can be complementary levels of leadership.</a:t>
            </a:r>
            <a:endParaRPr lang="ru-RU" dirty="0" smtClean="0"/>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943225"/>
            <a:ext cx="3509963" cy="350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54902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16632"/>
            <a:ext cx="7643192" cy="1368152"/>
          </a:xfrm>
        </p:spPr>
        <p:txBody>
          <a:bodyPr rtlCol="0">
            <a:normAutofit/>
          </a:bodyPr>
          <a:lstStyle/>
          <a:p>
            <a:pPr algn="l">
              <a:defRPr/>
            </a:pPr>
            <a:r>
              <a:rPr lang="en-US" sz="4000" b="1" dirty="0">
                <a:solidFill>
                  <a:srgbClr val="002060"/>
                </a:solidFill>
              </a:rPr>
              <a:t>Learning outcomes</a:t>
            </a:r>
            <a:endParaRPr lang="ru-RU" sz="4000" dirty="0" smtClean="0">
              <a:solidFill>
                <a:srgbClr val="002060"/>
              </a:solidFill>
            </a:endParaRPr>
          </a:p>
        </p:txBody>
      </p:sp>
      <p:sp>
        <p:nvSpPr>
          <p:cNvPr id="3" name="Содержимое 2"/>
          <p:cNvSpPr>
            <a:spLocks noGrp="1"/>
          </p:cNvSpPr>
          <p:nvPr>
            <p:ph idx="1"/>
          </p:nvPr>
        </p:nvSpPr>
        <p:spPr>
          <a:xfrm>
            <a:off x="179512" y="1988840"/>
            <a:ext cx="8712968" cy="4869160"/>
          </a:xfrm>
        </p:spPr>
        <p:txBody>
          <a:bodyPr rtlCol="0">
            <a:noAutofit/>
          </a:bodyPr>
          <a:lstStyle/>
          <a:p>
            <a:r>
              <a:rPr lang="en-US" dirty="0" smtClean="0"/>
              <a:t>To k</a:t>
            </a:r>
            <a:r>
              <a:rPr lang="en-US" dirty="0" smtClean="0"/>
              <a:t>now basic </a:t>
            </a:r>
            <a:r>
              <a:rPr lang="en-US" dirty="0" smtClean="0"/>
              <a:t>theories of leadership.</a:t>
            </a:r>
          </a:p>
          <a:p>
            <a:r>
              <a:rPr lang="en-US" dirty="0" smtClean="0"/>
              <a:t>Be able to describe </a:t>
            </a:r>
            <a:r>
              <a:rPr lang="en-US" dirty="0"/>
              <a:t>the famous styles and types of leadership</a:t>
            </a:r>
            <a:r>
              <a:rPr lang="en-US" dirty="0" smtClean="0"/>
              <a:t>.</a:t>
            </a:r>
            <a:r>
              <a:rPr lang="en-US" dirty="0" smtClean="0"/>
              <a:t> </a:t>
            </a:r>
          </a:p>
          <a:p>
            <a:r>
              <a:rPr lang="en-US" dirty="0" smtClean="0"/>
              <a:t>To understand their benefits and vulnerabilities.</a:t>
            </a:r>
            <a:endParaRPr lang="ru-RU" dirty="0" smtClean="0"/>
          </a:p>
          <a:p>
            <a:r>
              <a:rPr lang="en-US" dirty="0" smtClean="0"/>
              <a:t>To define leadership </a:t>
            </a:r>
            <a:r>
              <a:rPr lang="en-US" dirty="0"/>
              <a:t>errors and </a:t>
            </a:r>
            <a:r>
              <a:rPr lang="en-US" dirty="0" smtClean="0"/>
              <a:t>their peculiarities.</a:t>
            </a:r>
          </a:p>
          <a:p>
            <a:r>
              <a:rPr lang="en-US" dirty="0" smtClean="0"/>
              <a:t>To understand the </a:t>
            </a:r>
            <a:r>
              <a:rPr lang="en-US" dirty="0"/>
              <a:t>ways to recover from these </a:t>
            </a:r>
            <a:r>
              <a:rPr lang="en-US" dirty="0" smtClean="0"/>
              <a:t>errors.</a:t>
            </a:r>
            <a:endParaRPr lang="ru-RU" dirty="0"/>
          </a:p>
          <a:p>
            <a:pPr>
              <a:lnSpc>
                <a:spcPct val="150000"/>
              </a:lnSpc>
              <a:buFont typeface="Arial" pitchFamily="34" charset="0"/>
              <a:buChar char="•"/>
              <a:defRPr/>
            </a:pPr>
            <a:endParaRPr lang="en-US"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260648"/>
            <a:ext cx="2597150"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Номер слайда 3"/>
          <p:cNvSpPr>
            <a:spLocks noGrp="1"/>
          </p:cNvSpPr>
          <p:nvPr>
            <p:ph type="sldNum" sz="quarter" idx="12"/>
          </p:nvPr>
        </p:nvSpPr>
        <p:spPr/>
        <p:txBody>
          <a:bodyPr/>
          <a:lstStyle/>
          <a:p>
            <a:fld id="{A8F9D143-39BE-41EF-8621-44205C134E72}" type="slidenum">
              <a:rPr lang="en-GB" smtClean="0">
                <a:solidFill>
                  <a:prstClr val="black">
                    <a:tint val="75000"/>
                  </a:prstClr>
                </a:solidFill>
              </a:rPr>
              <a:pPr/>
              <a:t>2</a:t>
            </a:fld>
            <a:endParaRPr lang="en-GB">
              <a:solidFill>
                <a:prstClr val="black">
                  <a:tint val="75000"/>
                </a:prstClr>
              </a:solidFill>
            </a:endParaRPr>
          </a:p>
        </p:txBody>
      </p:sp>
    </p:spTree>
    <p:extLst>
      <p:ext uri="{BB962C8B-B14F-4D97-AF65-F5344CB8AC3E}">
        <p14:creationId xmlns:p14="http://schemas.microsoft.com/office/powerpoint/2010/main" val="8473511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rotWithShape="1">
          <a:blip r:embed="rId2"/>
          <a:srcRect r="9068" b="9068"/>
          <a:stretch/>
        </p:blipFill>
        <p:spPr>
          <a:xfrm>
            <a:off x="29534" y="14770"/>
            <a:ext cx="9083037" cy="6812277"/>
          </a:xfrm>
          <a:prstGeom prst="rect">
            <a:avLst/>
          </a:prstGeom>
          <a:ln w="38100" cmpd="sng">
            <a:solidFill>
              <a:srgbClr val="000000"/>
            </a:solidFill>
          </a:ln>
        </p:spPr>
      </p:pic>
      <p:sp>
        <p:nvSpPr>
          <p:cNvPr id="7" name="Title 1"/>
          <p:cNvSpPr txBox="1">
            <a:spLocks/>
          </p:cNvSpPr>
          <p:nvPr/>
        </p:nvSpPr>
        <p:spPr>
          <a:xfrm>
            <a:off x="486733" y="428278"/>
            <a:ext cx="3751181" cy="5582394"/>
          </a:xfrm>
          <a:prstGeom prst="rect">
            <a:avLst/>
          </a:prstGeom>
          <a:solidFill>
            <a:schemeClr val="bg1">
              <a:alpha val="36000"/>
            </a:schemeClr>
          </a:solidFill>
          <a:ln w="38100" cmpd="sng">
            <a:solidFill>
              <a:schemeClr val="tx1"/>
            </a:solid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C00000"/>
                </a:solidFill>
                <a:effectLst>
                  <a:outerShdw blurRad="50800" dist="38100" dir="2700000" algn="tl" rotWithShape="0">
                    <a:prstClr val="black">
                      <a:alpha val="40000"/>
                    </a:prstClr>
                  </a:outerShdw>
                </a:effectLst>
                <a:latin typeface="Helvetica"/>
                <a:cs typeface="Helvetica"/>
              </a:rPr>
              <a:t>Leader Mistakes: How they happen and what you can do about them</a:t>
            </a:r>
            <a:endParaRPr lang="en-US" b="1" dirty="0">
              <a:solidFill>
                <a:srgbClr val="C00000"/>
              </a:solidFill>
              <a:effectLst>
                <a:outerShdw blurRad="50800" dist="38100" dir="2700000" algn="tl" rotWithShape="0">
                  <a:prstClr val="black">
                    <a:alpha val="40000"/>
                  </a:prstClr>
                </a:outerShdw>
              </a:effectLst>
              <a:latin typeface="Helvetica"/>
              <a:cs typeface="Helvetica"/>
            </a:endParaRPr>
          </a:p>
        </p:txBody>
      </p:sp>
    </p:spTree>
    <p:extLst>
      <p:ext uri="{BB962C8B-B14F-4D97-AF65-F5344CB8AC3E}">
        <p14:creationId xmlns:p14="http://schemas.microsoft.com/office/powerpoint/2010/main" val="1575624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b="1" dirty="0" smtClean="0">
                <a:solidFill>
                  <a:srgbClr val="C00000"/>
                </a:solidFill>
              </a:rPr>
              <a:t>What is a leader error?</a:t>
            </a:r>
            <a:endParaRPr lang="en-US" b="1" dirty="0">
              <a:solidFill>
                <a:srgbClr val="C00000"/>
              </a:solidFill>
            </a:endParaRPr>
          </a:p>
        </p:txBody>
      </p:sp>
      <p:sp>
        <p:nvSpPr>
          <p:cNvPr id="5" name="TextBox 4"/>
          <p:cNvSpPr txBox="1"/>
          <p:nvPr/>
        </p:nvSpPr>
        <p:spPr>
          <a:xfrm>
            <a:off x="739989" y="1196752"/>
            <a:ext cx="7642011" cy="2308324"/>
          </a:xfrm>
          <a:prstGeom prst="rect">
            <a:avLst/>
          </a:prstGeom>
          <a:noFill/>
        </p:spPr>
        <p:txBody>
          <a:bodyPr wrap="square" rtlCol="0">
            <a:spAutoFit/>
          </a:bodyPr>
          <a:lstStyle/>
          <a:p>
            <a:r>
              <a:rPr lang="en-US" sz="3600" dirty="0" smtClean="0"/>
              <a:t>An avoidable action or inaction is chosen by a leader which results in an initial outcome outside of the leader’s original intent, goal, or prediction</a:t>
            </a:r>
            <a:endParaRPr lang="en-US" sz="3600" dirty="0"/>
          </a:p>
        </p:txBody>
      </p:sp>
      <p:sp>
        <p:nvSpPr>
          <p:cNvPr id="6" name="TextBox 5"/>
          <p:cNvSpPr txBox="1"/>
          <p:nvPr/>
        </p:nvSpPr>
        <p:spPr>
          <a:xfrm>
            <a:off x="76200" y="6287869"/>
            <a:ext cx="8991600" cy="400110"/>
          </a:xfrm>
          <a:prstGeom prst="rect">
            <a:avLst/>
          </a:prstGeom>
          <a:noFill/>
        </p:spPr>
        <p:txBody>
          <a:bodyPr wrap="square" rtlCol="0">
            <a:spAutoFit/>
          </a:bodyPr>
          <a:lstStyle/>
          <a:p>
            <a:pPr algn="ctr"/>
            <a:r>
              <a:rPr lang="pl-PL" sz="2000" dirty="0">
                <a:solidFill>
                  <a:schemeClr val="tx2"/>
                </a:solidFill>
              </a:rPr>
              <a:t>Hunter, S. T., </a:t>
            </a:r>
            <a:r>
              <a:rPr lang="pl-PL" sz="2000" dirty="0" err="1">
                <a:solidFill>
                  <a:schemeClr val="tx2"/>
                </a:solidFill>
              </a:rPr>
              <a:t>Tate</a:t>
            </a:r>
            <a:r>
              <a:rPr lang="pl-PL" sz="2000" dirty="0">
                <a:solidFill>
                  <a:schemeClr val="tx2"/>
                </a:solidFill>
              </a:rPr>
              <a:t>, B. W., </a:t>
            </a:r>
            <a:r>
              <a:rPr lang="pl-PL" sz="2000" dirty="0" err="1">
                <a:solidFill>
                  <a:schemeClr val="tx2"/>
                </a:solidFill>
              </a:rPr>
              <a:t>Dzieweczynski</a:t>
            </a:r>
            <a:r>
              <a:rPr lang="pl-PL" sz="2000" dirty="0">
                <a:solidFill>
                  <a:schemeClr val="tx2"/>
                </a:solidFill>
              </a:rPr>
              <a:t>, J., &amp; </a:t>
            </a:r>
            <a:r>
              <a:rPr lang="pl-PL" sz="2000" b="1" dirty="0">
                <a:solidFill>
                  <a:schemeClr val="tx2"/>
                </a:solidFill>
              </a:rPr>
              <a:t>Cushenbery, L. </a:t>
            </a:r>
            <a:r>
              <a:rPr lang="pl-PL" sz="2000" dirty="0">
                <a:solidFill>
                  <a:schemeClr val="tx2"/>
                </a:solidFill>
              </a:rPr>
              <a:t>(2010).</a:t>
            </a:r>
            <a:endParaRPr lang="en-US" sz="2000" dirty="0">
              <a:solidFill>
                <a:schemeClr val="bg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989" y="3759766"/>
            <a:ext cx="4264059" cy="2394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4586" y="3586849"/>
            <a:ext cx="2520279" cy="2514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385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539552" y="265946"/>
            <a:ext cx="6048672" cy="1143000"/>
          </a:xfrm>
        </p:spPr>
        <p:txBody>
          <a:bodyPr>
            <a:normAutofit/>
          </a:bodyPr>
          <a:lstStyle/>
          <a:p>
            <a:r>
              <a:rPr lang="en-US" dirty="0" smtClean="0"/>
              <a:t>Famous leader’s errors</a:t>
            </a:r>
            <a:endParaRPr lang="ru-RU" dirty="0" smtClean="0"/>
          </a:p>
        </p:txBody>
      </p:sp>
      <p:sp>
        <p:nvSpPr>
          <p:cNvPr id="75779" name="Rectangle 3"/>
          <p:cNvSpPr>
            <a:spLocks noGrp="1" noChangeArrowheads="1"/>
          </p:cNvSpPr>
          <p:nvPr>
            <p:ph type="body" idx="1"/>
          </p:nvPr>
        </p:nvSpPr>
        <p:spPr/>
        <p:txBody>
          <a:bodyPr/>
          <a:lstStyle/>
          <a:p>
            <a:pPr>
              <a:lnSpc>
                <a:spcPct val="83000"/>
              </a:lnSpc>
            </a:pPr>
            <a:r>
              <a:rPr lang="en-US" sz="2600" dirty="0" smtClean="0"/>
              <a:t>Stalin’s i</a:t>
            </a:r>
            <a:r>
              <a:rPr lang="en-US" sz="2600" dirty="0" smtClean="0"/>
              <a:t>gnoring of warnings and unpreparedness before Hitler's attack, 1941</a:t>
            </a:r>
          </a:p>
          <a:p>
            <a:pPr>
              <a:lnSpc>
                <a:spcPct val="83000"/>
              </a:lnSpc>
            </a:pPr>
            <a:r>
              <a:rPr lang="en-US" sz="2600" dirty="0"/>
              <a:t>U</a:t>
            </a:r>
            <a:r>
              <a:rPr lang="en-US" sz="2600" dirty="0" smtClean="0"/>
              <a:t>npreparedness </a:t>
            </a:r>
            <a:r>
              <a:rPr lang="en-US" sz="2600" dirty="0" smtClean="0"/>
              <a:t>USA </a:t>
            </a:r>
            <a:r>
              <a:rPr lang="en-US" sz="2600" dirty="0" smtClean="0"/>
              <a:t>for </a:t>
            </a:r>
            <a:r>
              <a:rPr lang="en-US" sz="2600" dirty="0" smtClean="0"/>
              <a:t>attack on Pearl Harbor, 1941</a:t>
            </a:r>
          </a:p>
          <a:p>
            <a:pPr>
              <a:lnSpc>
                <a:spcPct val="83000"/>
              </a:lnSpc>
            </a:pPr>
            <a:r>
              <a:rPr lang="en-US" sz="2600" dirty="0" smtClean="0"/>
              <a:t>USA </a:t>
            </a:r>
            <a:r>
              <a:rPr lang="en-AU" sz="2600" dirty="0"/>
              <a:t>i</a:t>
            </a:r>
            <a:r>
              <a:rPr lang="en-AU" sz="2600" dirty="0" smtClean="0"/>
              <a:t>nvasion </a:t>
            </a:r>
            <a:r>
              <a:rPr lang="en-US" sz="2600" dirty="0" smtClean="0"/>
              <a:t>in the </a:t>
            </a:r>
            <a:r>
              <a:rPr lang="en-AU" sz="2600" dirty="0"/>
              <a:t> Bay of </a:t>
            </a:r>
            <a:r>
              <a:rPr lang="en-AU" sz="2600" dirty="0" smtClean="0"/>
              <a:t>Pigs</a:t>
            </a:r>
            <a:r>
              <a:rPr lang="en-US" sz="2600" dirty="0" smtClean="0"/>
              <a:t>, Cuba, 1961</a:t>
            </a:r>
          </a:p>
          <a:p>
            <a:pPr>
              <a:lnSpc>
                <a:spcPct val="83000"/>
              </a:lnSpc>
            </a:pPr>
            <a:r>
              <a:rPr lang="en-US" sz="2600" dirty="0" smtClean="0"/>
              <a:t>The Three-mile island, the largest nuclear accident in the United States, 1978</a:t>
            </a:r>
          </a:p>
          <a:p>
            <a:pPr>
              <a:lnSpc>
                <a:spcPct val="83000"/>
              </a:lnSpc>
            </a:pPr>
            <a:r>
              <a:rPr lang="en-US" sz="2600" dirty="0" smtClean="0"/>
              <a:t>Soviet </a:t>
            </a:r>
            <a:r>
              <a:rPr lang="en-AU" sz="2600" dirty="0" smtClean="0"/>
              <a:t>invasion of</a:t>
            </a:r>
            <a:r>
              <a:rPr lang="en-US" sz="2600" dirty="0" smtClean="0"/>
              <a:t> Afghanistan, 1979</a:t>
            </a:r>
          </a:p>
          <a:p>
            <a:pPr>
              <a:lnSpc>
                <a:spcPct val="83000"/>
              </a:lnSpc>
            </a:pPr>
            <a:r>
              <a:rPr lang="en-US" sz="2600" dirty="0" smtClean="0"/>
              <a:t>“Challenger“ catastrophe, 1986</a:t>
            </a:r>
          </a:p>
        </p:txBody>
      </p:sp>
      <p:pic>
        <p:nvPicPr>
          <p:cNvPr id="7578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9737" y="4797153"/>
            <a:ext cx="3902513" cy="206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0449" y="0"/>
            <a:ext cx="2263227" cy="1558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6154" y="4365104"/>
            <a:ext cx="3057522" cy="2201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55319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767" y="152400"/>
            <a:ext cx="8454473" cy="1143000"/>
          </a:xfrm>
        </p:spPr>
        <p:txBody>
          <a:bodyPr>
            <a:normAutofit fontScale="90000"/>
          </a:bodyPr>
          <a:lstStyle/>
          <a:p>
            <a:r>
              <a:rPr lang="en-US" b="1" dirty="0" smtClean="0">
                <a:solidFill>
                  <a:srgbClr val="C00000"/>
                </a:solidFill>
              </a:rPr>
              <a:t>How are mistakes </a:t>
            </a:r>
            <a:r>
              <a:rPr lang="en-US" b="1" dirty="0">
                <a:solidFill>
                  <a:srgbClr val="C00000"/>
                </a:solidFill>
              </a:rPr>
              <a:t>u</a:t>
            </a:r>
            <a:r>
              <a:rPr lang="en-US" b="1" dirty="0" smtClean="0">
                <a:solidFill>
                  <a:srgbClr val="C00000"/>
                </a:solidFill>
              </a:rPr>
              <a:t>nique for leaders?</a:t>
            </a:r>
            <a:endParaRPr lang="en-US" b="1" dirty="0">
              <a:solidFill>
                <a:srgbClr val="C00000"/>
              </a:solidFill>
            </a:endParaRPr>
          </a:p>
        </p:txBody>
      </p:sp>
      <p:sp>
        <p:nvSpPr>
          <p:cNvPr id="3" name="Content Placeholder 2"/>
          <p:cNvSpPr>
            <a:spLocks noGrp="1"/>
          </p:cNvSpPr>
          <p:nvPr>
            <p:ph idx="1"/>
          </p:nvPr>
        </p:nvSpPr>
        <p:spPr>
          <a:xfrm>
            <a:off x="781363" y="2401403"/>
            <a:ext cx="3747891" cy="1141259"/>
          </a:xfrm>
        </p:spPr>
        <p:txBody>
          <a:bodyPr>
            <a:noAutofit/>
          </a:bodyPr>
          <a:lstStyle/>
          <a:p>
            <a:pPr marL="0" indent="0" algn="ctr">
              <a:buNone/>
            </a:pPr>
            <a:r>
              <a:rPr lang="en-US" sz="6000" b="1" dirty="0" smtClean="0">
                <a:effectLst>
                  <a:outerShdw blurRad="50800" dist="38100" dir="2700000" algn="tl" rotWithShape="0">
                    <a:prstClr val="black">
                      <a:alpha val="40000"/>
                    </a:prstClr>
                  </a:outerShdw>
                </a:effectLst>
              </a:rPr>
              <a:t>complex</a:t>
            </a:r>
            <a:r>
              <a:rPr lang="en-US" sz="6000" b="1" dirty="0" smtClean="0"/>
              <a:t> </a:t>
            </a:r>
          </a:p>
        </p:txBody>
      </p:sp>
      <p:sp>
        <p:nvSpPr>
          <p:cNvPr id="6" name="Content Placeholder 2"/>
          <p:cNvSpPr txBox="1">
            <a:spLocks/>
          </p:cNvSpPr>
          <p:nvPr/>
        </p:nvSpPr>
        <p:spPr>
          <a:xfrm>
            <a:off x="674109" y="1736038"/>
            <a:ext cx="3962399" cy="86910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3600" b="1" dirty="0" smtClean="0">
                <a:solidFill>
                  <a:srgbClr val="10253F"/>
                </a:solidFill>
              </a:rPr>
              <a:t>A leader’s role is</a:t>
            </a:r>
          </a:p>
        </p:txBody>
      </p:sp>
      <p:sp>
        <p:nvSpPr>
          <p:cNvPr id="5" name="Content Placeholder 2"/>
          <p:cNvSpPr txBox="1">
            <a:spLocks/>
          </p:cNvSpPr>
          <p:nvPr/>
        </p:nvSpPr>
        <p:spPr>
          <a:xfrm>
            <a:off x="524192" y="3487375"/>
            <a:ext cx="4262232" cy="86910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3600" b="1" dirty="0" smtClean="0">
                <a:solidFill>
                  <a:srgbClr val="10253F"/>
                </a:solidFill>
              </a:rPr>
              <a:t>thus errors are more</a:t>
            </a:r>
          </a:p>
        </p:txBody>
      </p:sp>
      <p:sp>
        <p:nvSpPr>
          <p:cNvPr id="22" name="TextBox 21"/>
          <p:cNvSpPr txBox="1"/>
          <p:nvPr/>
        </p:nvSpPr>
        <p:spPr>
          <a:xfrm>
            <a:off x="76200" y="6386920"/>
            <a:ext cx="8991600" cy="400110"/>
          </a:xfrm>
          <a:prstGeom prst="rect">
            <a:avLst/>
          </a:prstGeom>
          <a:noFill/>
        </p:spPr>
        <p:txBody>
          <a:bodyPr wrap="square" rtlCol="0">
            <a:spAutoFit/>
          </a:bodyPr>
          <a:lstStyle/>
          <a:p>
            <a:pPr algn="ctr"/>
            <a:r>
              <a:rPr lang="pl-PL" sz="2000" dirty="0" smtClean="0">
                <a:solidFill>
                  <a:srgbClr val="10253F"/>
                </a:solidFill>
              </a:rPr>
              <a:t>Hunter</a:t>
            </a:r>
            <a:r>
              <a:rPr lang="pl-PL" sz="2000" dirty="0">
                <a:solidFill>
                  <a:srgbClr val="10253F"/>
                </a:solidFill>
              </a:rPr>
              <a:t>, S. T., </a:t>
            </a:r>
            <a:r>
              <a:rPr lang="pl-PL" sz="2000" dirty="0" err="1">
                <a:solidFill>
                  <a:srgbClr val="10253F"/>
                </a:solidFill>
              </a:rPr>
              <a:t>Tate</a:t>
            </a:r>
            <a:r>
              <a:rPr lang="pl-PL" sz="2000" dirty="0">
                <a:solidFill>
                  <a:srgbClr val="10253F"/>
                </a:solidFill>
              </a:rPr>
              <a:t>, B. W., </a:t>
            </a:r>
            <a:r>
              <a:rPr lang="pl-PL" sz="2000" dirty="0" err="1">
                <a:solidFill>
                  <a:srgbClr val="10253F"/>
                </a:solidFill>
              </a:rPr>
              <a:t>Dzieweczynski</a:t>
            </a:r>
            <a:r>
              <a:rPr lang="pl-PL" sz="2000" dirty="0">
                <a:solidFill>
                  <a:srgbClr val="10253F"/>
                </a:solidFill>
              </a:rPr>
              <a:t>, J., &amp; Cushenbery, L.</a:t>
            </a:r>
            <a:r>
              <a:rPr lang="pl-PL" sz="2000" b="1" dirty="0">
                <a:solidFill>
                  <a:srgbClr val="10253F"/>
                </a:solidFill>
              </a:rPr>
              <a:t> </a:t>
            </a:r>
            <a:r>
              <a:rPr lang="pl-PL" sz="2000" dirty="0">
                <a:solidFill>
                  <a:srgbClr val="10253F"/>
                </a:solidFill>
              </a:rPr>
              <a:t>(2010</a:t>
            </a:r>
            <a:r>
              <a:rPr lang="pl-PL" sz="2000" dirty="0" smtClean="0">
                <a:solidFill>
                  <a:srgbClr val="10253F"/>
                </a:solidFill>
              </a:rPr>
              <a:t>)</a:t>
            </a:r>
            <a:endParaRPr lang="en-US" sz="2000" dirty="0">
              <a:solidFill>
                <a:srgbClr val="10253F"/>
              </a:solidFill>
            </a:endParaRPr>
          </a:p>
        </p:txBody>
      </p:sp>
      <p:sp>
        <p:nvSpPr>
          <p:cNvPr id="13" name="Content Placeholder 2"/>
          <p:cNvSpPr txBox="1">
            <a:spLocks/>
          </p:cNvSpPr>
          <p:nvPr/>
        </p:nvSpPr>
        <p:spPr>
          <a:xfrm>
            <a:off x="1657540" y="4136244"/>
            <a:ext cx="1863584" cy="114125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6000" b="1" dirty="0" smtClean="0">
                <a:effectLst>
                  <a:outerShdw blurRad="50800" dist="38100" dir="2700000" algn="tl" rotWithShape="0">
                    <a:prstClr val="black">
                      <a:alpha val="40000"/>
                    </a:prstClr>
                  </a:outerShdw>
                </a:effectLst>
              </a:rPr>
              <a:t>likely</a:t>
            </a:r>
          </a:p>
        </p:txBody>
      </p:sp>
      <p:pic>
        <p:nvPicPr>
          <p:cNvPr id="4" name="Picture 3" descr="maz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459" y="1752600"/>
            <a:ext cx="3645230" cy="35249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18068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767" y="152400"/>
            <a:ext cx="8454473" cy="1143000"/>
          </a:xfrm>
        </p:spPr>
        <p:txBody>
          <a:bodyPr>
            <a:normAutofit fontScale="90000"/>
          </a:bodyPr>
          <a:lstStyle/>
          <a:p>
            <a:r>
              <a:rPr lang="en-US" b="1" dirty="0" smtClean="0">
                <a:solidFill>
                  <a:srgbClr val="C00000"/>
                </a:solidFill>
              </a:rPr>
              <a:t>How are mistakes </a:t>
            </a:r>
            <a:r>
              <a:rPr lang="en-US" b="1" dirty="0">
                <a:solidFill>
                  <a:srgbClr val="C00000"/>
                </a:solidFill>
              </a:rPr>
              <a:t>u</a:t>
            </a:r>
            <a:r>
              <a:rPr lang="en-US" b="1" dirty="0" smtClean="0">
                <a:solidFill>
                  <a:srgbClr val="C00000"/>
                </a:solidFill>
              </a:rPr>
              <a:t>nique for leaders?</a:t>
            </a:r>
            <a:endParaRPr lang="en-US" b="1" dirty="0">
              <a:solidFill>
                <a:srgbClr val="C00000"/>
              </a:solidFill>
            </a:endParaRPr>
          </a:p>
        </p:txBody>
      </p:sp>
      <p:sp>
        <p:nvSpPr>
          <p:cNvPr id="3" name="Content Placeholder 2"/>
          <p:cNvSpPr>
            <a:spLocks noGrp="1"/>
          </p:cNvSpPr>
          <p:nvPr>
            <p:ph idx="1"/>
          </p:nvPr>
        </p:nvSpPr>
        <p:spPr>
          <a:xfrm>
            <a:off x="781363" y="2401403"/>
            <a:ext cx="3747891" cy="1141259"/>
          </a:xfrm>
        </p:spPr>
        <p:txBody>
          <a:bodyPr>
            <a:noAutofit/>
          </a:bodyPr>
          <a:lstStyle/>
          <a:p>
            <a:pPr marL="0" indent="0" algn="ctr">
              <a:buNone/>
            </a:pPr>
            <a:r>
              <a:rPr lang="en-US" sz="6000" b="1" dirty="0" smtClean="0">
                <a:effectLst>
                  <a:outerShdw blurRad="50800" dist="38100" dir="2700000" algn="tl" rotWithShape="0">
                    <a:prstClr val="black">
                      <a:alpha val="40000"/>
                    </a:prstClr>
                  </a:outerShdw>
                </a:effectLst>
              </a:rPr>
              <a:t>public</a:t>
            </a:r>
            <a:r>
              <a:rPr lang="en-US" sz="6000" b="1" dirty="0" smtClean="0"/>
              <a:t> </a:t>
            </a:r>
          </a:p>
        </p:txBody>
      </p:sp>
      <p:sp>
        <p:nvSpPr>
          <p:cNvPr id="6" name="Content Placeholder 2"/>
          <p:cNvSpPr txBox="1">
            <a:spLocks/>
          </p:cNvSpPr>
          <p:nvPr/>
        </p:nvSpPr>
        <p:spPr>
          <a:xfrm>
            <a:off x="674109" y="1736038"/>
            <a:ext cx="3962399" cy="86910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3600" b="1" dirty="0" smtClean="0">
                <a:solidFill>
                  <a:srgbClr val="10253F"/>
                </a:solidFill>
              </a:rPr>
              <a:t>A leader’s role is</a:t>
            </a:r>
          </a:p>
        </p:txBody>
      </p:sp>
      <p:sp>
        <p:nvSpPr>
          <p:cNvPr id="5" name="Content Placeholder 2"/>
          <p:cNvSpPr txBox="1">
            <a:spLocks/>
          </p:cNvSpPr>
          <p:nvPr/>
        </p:nvSpPr>
        <p:spPr>
          <a:xfrm>
            <a:off x="524192" y="3487375"/>
            <a:ext cx="4262232" cy="86910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3600" b="1" dirty="0" smtClean="0">
                <a:solidFill>
                  <a:srgbClr val="10253F"/>
                </a:solidFill>
              </a:rPr>
              <a:t>thus errors are more</a:t>
            </a:r>
          </a:p>
        </p:txBody>
      </p:sp>
      <p:sp>
        <p:nvSpPr>
          <p:cNvPr id="22" name="TextBox 21"/>
          <p:cNvSpPr txBox="1"/>
          <p:nvPr/>
        </p:nvSpPr>
        <p:spPr>
          <a:xfrm>
            <a:off x="76200" y="6386920"/>
            <a:ext cx="8991600" cy="400110"/>
          </a:xfrm>
          <a:prstGeom prst="rect">
            <a:avLst/>
          </a:prstGeom>
          <a:noFill/>
        </p:spPr>
        <p:txBody>
          <a:bodyPr wrap="square" rtlCol="0">
            <a:spAutoFit/>
          </a:bodyPr>
          <a:lstStyle/>
          <a:p>
            <a:pPr algn="ctr"/>
            <a:r>
              <a:rPr lang="pl-PL" sz="2000" dirty="0" smtClean="0">
                <a:solidFill>
                  <a:srgbClr val="10253F"/>
                </a:solidFill>
              </a:rPr>
              <a:t>Van </a:t>
            </a:r>
            <a:r>
              <a:rPr lang="pl-PL" sz="2000" dirty="0">
                <a:solidFill>
                  <a:srgbClr val="10253F"/>
                </a:solidFill>
              </a:rPr>
              <a:t>Dyck, </a:t>
            </a:r>
            <a:r>
              <a:rPr lang="pl-PL" sz="2000" dirty="0" err="1">
                <a:solidFill>
                  <a:srgbClr val="10253F"/>
                </a:solidFill>
              </a:rPr>
              <a:t>Frese</a:t>
            </a:r>
            <a:r>
              <a:rPr lang="pl-PL" sz="2000" dirty="0">
                <a:solidFill>
                  <a:srgbClr val="10253F"/>
                </a:solidFill>
              </a:rPr>
              <a:t>, Baer, &amp; </a:t>
            </a:r>
            <a:r>
              <a:rPr lang="pl-PL" sz="2000" dirty="0" err="1">
                <a:solidFill>
                  <a:srgbClr val="10253F"/>
                </a:solidFill>
              </a:rPr>
              <a:t>Sonnentag</a:t>
            </a:r>
            <a:r>
              <a:rPr lang="pl-PL" sz="2000" dirty="0">
                <a:solidFill>
                  <a:srgbClr val="10253F"/>
                </a:solidFill>
              </a:rPr>
              <a:t> (2005) </a:t>
            </a:r>
            <a:endParaRPr lang="en-US" sz="2000" dirty="0">
              <a:solidFill>
                <a:srgbClr val="10253F"/>
              </a:solidFill>
            </a:endParaRPr>
          </a:p>
        </p:txBody>
      </p:sp>
      <p:sp>
        <p:nvSpPr>
          <p:cNvPr id="13" name="Content Placeholder 2"/>
          <p:cNvSpPr txBox="1">
            <a:spLocks/>
          </p:cNvSpPr>
          <p:nvPr/>
        </p:nvSpPr>
        <p:spPr>
          <a:xfrm>
            <a:off x="1575070" y="4136244"/>
            <a:ext cx="2218610" cy="114125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6000" b="1" dirty="0" smtClean="0">
                <a:effectLst>
                  <a:outerShdw blurRad="50800" dist="38100" dir="2700000" algn="tl" rotWithShape="0">
                    <a:prstClr val="black">
                      <a:alpha val="40000"/>
                    </a:prstClr>
                  </a:outerShdw>
                </a:effectLst>
              </a:rPr>
              <a:t>visible</a:t>
            </a:r>
          </a:p>
        </p:txBody>
      </p:sp>
      <p:pic>
        <p:nvPicPr>
          <p:cNvPr id="14" name="Picture 13" descr="microphone.jpg"/>
          <p:cNvPicPr>
            <a:picLocks noChangeAspect="1"/>
          </p:cNvPicPr>
          <p:nvPr/>
        </p:nvPicPr>
        <p:blipFill rotWithShape="1">
          <a:blip r:embed="rId3" cstate="email">
            <a:extLst>
              <a:ext uri="{28A0092B-C50C-407E-A947-70E740481C1C}">
                <a14:useLocalDpi xmlns:a14="http://schemas.microsoft.com/office/drawing/2010/main" val="0"/>
              </a:ext>
            </a:extLst>
          </a:blip>
          <a:srcRect l="13890" r="20000"/>
          <a:stretch/>
        </p:blipFill>
        <p:spPr>
          <a:xfrm>
            <a:off x="5058830" y="1756362"/>
            <a:ext cx="3645230" cy="3572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18087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767" y="152400"/>
            <a:ext cx="8454473" cy="1143000"/>
          </a:xfrm>
        </p:spPr>
        <p:txBody>
          <a:bodyPr>
            <a:normAutofit fontScale="90000"/>
          </a:bodyPr>
          <a:lstStyle/>
          <a:p>
            <a:r>
              <a:rPr lang="en-US" dirty="0" smtClean="0"/>
              <a:t>How are mistakes </a:t>
            </a:r>
            <a:r>
              <a:rPr lang="en-US" dirty="0"/>
              <a:t>u</a:t>
            </a:r>
            <a:r>
              <a:rPr lang="en-US" dirty="0" smtClean="0"/>
              <a:t>nique for leaders?</a:t>
            </a:r>
            <a:endParaRPr lang="en-US" dirty="0"/>
          </a:p>
        </p:txBody>
      </p:sp>
      <p:sp>
        <p:nvSpPr>
          <p:cNvPr id="3" name="Content Placeholder 2"/>
          <p:cNvSpPr>
            <a:spLocks noGrp="1"/>
          </p:cNvSpPr>
          <p:nvPr>
            <p:ph idx="1"/>
          </p:nvPr>
        </p:nvSpPr>
        <p:spPr>
          <a:xfrm>
            <a:off x="781363" y="2401403"/>
            <a:ext cx="3747891" cy="1141259"/>
          </a:xfrm>
        </p:spPr>
        <p:txBody>
          <a:bodyPr>
            <a:noAutofit/>
          </a:bodyPr>
          <a:lstStyle/>
          <a:p>
            <a:pPr marL="0" indent="0" algn="ctr">
              <a:buNone/>
            </a:pPr>
            <a:r>
              <a:rPr lang="en-US" sz="6000" b="1" dirty="0" smtClean="0">
                <a:effectLst>
                  <a:outerShdw blurRad="50800" dist="38100" dir="2700000" algn="tl" rotWithShape="0">
                    <a:prstClr val="black">
                      <a:alpha val="40000"/>
                    </a:prstClr>
                  </a:outerShdw>
                </a:effectLst>
              </a:rPr>
              <a:t>influential</a:t>
            </a:r>
            <a:r>
              <a:rPr lang="en-US" sz="6000" b="1" dirty="0" smtClean="0"/>
              <a:t> </a:t>
            </a:r>
          </a:p>
        </p:txBody>
      </p:sp>
      <p:sp>
        <p:nvSpPr>
          <p:cNvPr id="6" name="Content Placeholder 2"/>
          <p:cNvSpPr txBox="1">
            <a:spLocks/>
          </p:cNvSpPr>
          <p:nvPr/>
        </p:nvSpPr>
        <p:spPr>
          <a:xfrm>
            <a:off x="674109" y="1736038"/>
            <a:ext cx="3962399" cy="86910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3600" b="1" dirty="0" smtClean="0">
                <a:solidFill>
                  <a:srgbClr val="10253F"/>
                </a:solidFill>
              </a:rPr>
              <a:t>A leader’s role is</a:t>
            </a:r>
          </a:p>
        </p:txBody>
      </p:sp>
      <p:sp>
        <p:nvSpPr>
          <p:cNvPr id="5" name="Content Placeholder 2"/>
          <p:cNvSpPr txBox="1">
            <a:spLocks/>
          </p:cNvSpPr>
          <p:nvPr/>
        </p:nvSpPr>
        <p:spPr>
          <a:xfrm>
            <a:off x="524192" y="3487375"/>
            <a:ext cx="4262232" cy="86910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3600" b="1" dirty="0" smtClean="0">
                <a:solidFill>
                  <a:srgbClr val="10253F"/>
                </a:solidFill>
              </a:rPr>
              <a:t>thus errors are more</a:t>
            </a:r>
          </a:p>
        </p:txBody>
      </p:sp>
      <p:sp>
        <p:nvSpPr>
          <p:cNvPr id="22" name="TextBox 21"/>
          <p:cNvSpPr txBox="1"/>
          <p:nvPr/>
        </p:nvSpPr>
        <p:spPr>
          <a:xfrm>
            <a:off x="76200" y="6386920"/>
            <a:ext cx="8991600" cy="400110"/>
          </a:xfrm>
          <a:prstGeom prst="rect">
            <a:avLst/>
          </a:prstGeom>
          <a:noFill/>
        </p:spPr>
        <p:txBody>
          <a:bodyPr wrap="square" rtlCol="0">
            <a:spAutoFit/>
          </a:bodyPr>
          <a:lstStyle/>
          <a:p>
            <a:pPr algn="ctr"/>
            <a:r>
              <a:rPr lang="pl-PL" sz="2000" dirty="0" err="1" smtClean="0">
                <a:solidFill>
                  <a:srgbClr val="10253F"/>
                </a:solidFill>
              </a:rPr>
              <a:t>Davidhizar</a:t>
            </a:r>
            <a:r>
              <a:rPr lang="pl-PL" sz="2000" dirty="0" smtClean="0">
                <a:solidFill>
                  <a:srgbClr val="10253F"/>
                </a:solidFill>
              </a:rPr>
              <a:t> </a:t>
            </a:r>
            <a:r>
              <a:rPr lang="pl-PL" sz="2000" dirty="0">
                <a:solidFill>
                  <a:srgbClr val="10253F"/>
                </a:solidFill>
              </a:rPr>
              <a:t>&amp; Laurent (2000)</a:t>
            </a:r>
            <a:endParaRPr lang="en-US" sz="2000" dirty="0">
              <a:solidFill>
                <a:srgbClr val="10253F"/>
              </a:solidFill>
            </a:endParaRPr>
          </a:p>
        </p:txBody>
      </p:sp>
      <p:sp>
        <p:nvSpPr>
          <p:cNvPr id="13" name="Content Placeholder 2"/>
          <p:cNvSpPr txBox="1">
            <a:spLocks/>
          </p:cNvSpPr>
          <p:nvPr/>
        </p:nvSpPr>
        <p:spPr>
          <a:xfrm>
            <a:off x="1237068" y="4136244"/>
            <a:ext cx="2787528" cy="114125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6000" b="1" dirty="0" smtClean="0">
                <a:effectLst>
                  <a:outerShdw blurRad="50800" dist="38100" dir="2700000" algn="tl" rotWithShape="0">
                    <a:prstClr val="black">
                      <a:alpha val="40000"/>
                    </a:prstClr>
                  </a:outerShdw>
                </a:effectLst>
              </a:rPr>
              <a:t>harmful</a:t>
            </a:r>
          </a:p>
        </p:txBody>
      </p:sp>
      <p:pic>
        <p:nvPicPr>
          <p:cNvPr id="14" name="Picture 13" descr="microphone.jpg"/>
          <p:cNvPicPr>
            <a:picLocks noChangeAspect="1"/>
          </p:cNvPicPr>
          <p:nvPr/>
        </p:nvPicPr>
        <p:blipFill rotWithShape="1">
          <a:blip r:embed="rId3" cstate="email">
            <a:extLst>
              <a:ext uri="{28A0092B-C50C-407E-A947-70E740481C1C}">
                <a14:useLocalDpi xmlns:a14="http://schemas.microsoft.com/office/drawing/2010/main" val="0"/>
              </a:ext>
            </a:extLst>
          </a:blip>
          <a:srcRect l="13890" r="20000"/>
          <a:stretch/>
        </p:blipFill>
        <p:spPr>
          <a:xfrm>
            <a:off x="5058830" y="1756362"/>
            <a:ext cx="3645230" cy="3572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hand.jpg"/>
          <p:cNvPicPr>
            <a:picLocks noChangeAspect="1"/>
          </p:cNvPicPr>
          <p:nvPr/>
        </p:nvPicPr>
        <p:blipFill rotWithShape="1">
          <a:blip r:embed="rId4">
            <a:extLst>
              <a:ext uri="{28A0092B-C50C-407E-A947-70E740481C1C}">
                <a14:useLocalDpi xmlns:a14="http://schemas.microsoft.com/office/drawing/2010/main" val="0"/>
              </a:ext>
            </a:extLst>
          </a:blip>
          <a:srcRect l="2659" t="3828" r="1581" b="5159"/>
          <a:stretch/>
        </p:blipFill>
        <p:spPr>
          <a:xfrm>
            <a:off x="5058830" y="1756362"/>
            <a:ext cx="3645230" cy="35211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hand.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435556" y="1"/>
            <a:ext cx="146164" cy="163758"/>
          </a:xfrm>
          <a:prstGeom prst="rect">
            <a:avLst/>
          </a:prstGeom>
        </p:spPr>
      </p:pic>
    </p:spTree>
    <p:extLst>
      <p:ext uri="{BB962C8B-B14F-4D97-AF65-F5344CB8AC3E}">
        <p14:creationId xmlns:p14="http://schemas.microsoft.com/office/powerpoint/2010/main" val="3379668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descr="Linen Background.tiff"/>
          <p:cNvPicPr>
            <a:picLocks noChangeAspect="1"/>
          </p:cNvPicPr>
          <p:nvPr/>
        </p:nvPicPr>
        <p:blipFill>
          <a:blip r:embed="rId4" cstate="email">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8100" y="-38100"/>
            <a:ext cx="9220200" cy="6934200"/>
          </a:xfrm>
          <a:prstGeom prst="rect">
            <a:avLst/>
          </a:prstGeom>
        </p:spPr>
      </p:pic>
      <p:sp>
        <p:nvSpPr>
          <p:cNvPr id="2" name="Title 1"/>
          <p:cNvSpPr>
            <a:spLocks noGrp="1"/>
          </p:cNvSpPr>
          <p:nvPr>
            <p:ph type="title"/>
          </p:nvPr>
        </p:nvSpPr>
        <p:spPr>
          <a:xfrm>
            <a:off x="457200" y="-1127"/>
            <a:ext cx="8229600" cy="1143000"/>
          </a:xfrm>
          <a:effectLst/>
        </p:spPr>
        <p:txBody>
          <a:bodyPr>
            <a:normAutofit/>
          </a:bodyPr>
          <a:lstStyle/>
          <a:p>
            <a:r>
              <a:rPr lang="en-US" b="0" dirty="0" smtClean="0">
                <a:solidFill>
                  <a:schemeClr val="tx1"/>
                </a:solidFill>
              </a:rPr>
              <a:t>Error Recovery Strategies</a:t>
            </a:r>
            <a:endParaRPr lang="en-US" b="0" dirty="0">
              <a:solidFill>
                <a:schemeClr val="tx1"/>
              </a:solidFill>
            </a:endParaRPr>
          </a:p>
        </p:txBody>
      </p:sp>
      <p:sp>
        <p:nvSpPr>
          <p:cNvPr id="33" name="TextBox 32"/>
          <p:cNvSpPr txBox="1"/>
          <p:nvPr/>
        </p:nvSpPr>
        <p:spPr>
          <a:xfrm>
            <a:off x="1232855" y="1428619"/>
            <a:ext cx="1676400" cy="461665"/>
          </a:xfrm>
          <a:prstGeom prst="rect">
            <a:avLst/>
          </a:prstGeom>
          <a:solidFill>
            <a:schemeClr val="tx2">
              <a:lumMod val="5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dirty="0" smtClean="0"/>
              <a:t>APOLOGIZE</a:t>
            </a:r>
            <a:endParaRPr lang="en-US" sz="2400" dirty="0"/>
          </a:p>
        </p:txBody>
      </p:sp>
      <p:sp>
        <p:nvSpPr>
          <p:cNvPr id="36" name="TextBox 35"/>
          <p:cNvSpPr txBox="1"/>
          <p:nvPr/>
        </p:nvSpPr>
        <p:spPr>
          <a:xfrm>
            <a:off x="5029200" y="3166279"/>
            <a:ext cx="1524000" cy="461665"/>
          </a:xfrm>
          <a:prstGeom prst="rect">
            <a:avLst/>
          </a:prstGeom>
          <a:solidFill>
            <a:srgbClr val="376092"/>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dirty="0" smtClean="0"/>
              <a:t>EXCUSE</a:t>
            </a:r>
            <a:endParaRPr lang="en-US" sz="2400" dirty="0"/>
          </a:p>
        </p:txBody>
      </p:sp>
      <p:sp>
        <p:nvSpPr>
          <p:cNvPr id="37" name="TextBox 36"/>
          <p:cNvSpPr txBox="1"/>
          <p:nvPr/>
        </p:nvSpPr>
        <p:spPr>
          <a:xfrm>
            <a:off x="6844345" y="4026490"/>
            <a:ext cx="1524000" cy="461665"/>
          </a:xfrm>
          <a:prstGeom prst="rect">
            <a:avLst/>
          </a:prstGeom>
          <a:solidFill>
            <a:schemeClr val="tx2">
              <a:lumMod val="60000"/>
              <a:lumOff val="4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dirty="0" smtClean="0"/>
              <a:t>DENY</a:t>
            </a:r>
            <a:endParaRPr lang="en-US" sz="2400" dirty="0"/>
          </a:p>
        </p:txBody>
      </p:sp>
      <p:sp>
        <p:nvSpPr>
          <p:cNvPr id="38" name="TextBox 37"/>
          <p:cNvSpPr txBox="1"/>
          <p:nvPr/>
        </p:nvSpPr>
        <p:spPr>
          <a:xfrm>
            <a:off x="3200400" y="2265080"/>
            <a:ext cx="1524000" cy="461665"/>
          </a:xfrm>
          <a:prstGeom prst="rect">
            <a:avLst/>
          </a:prstGeom>
          <a:solidFill>
            <a:schemeClr val="tx2">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dirty="0" smtClean="0"/>
              <a:t>JUSTIFY</a:t>
            </a:r>
            <a:endParaRPr lang="en-US" sz="2400" dirty="0"/>
          </a:p>
        </p:txBody>
      </p:sp>
      <p:grpSp>
        <p:nvGrpSpPr>
          <p:cNvPr id="8" name="Group 7"/>
          <p:cNvGrpSpPr/>
          <p:nvPr/>
        </p:nvGrpSpPr>
        <p:grpSpPr>
          <a:xfrm>
            <a:off x="304800" y="1120566"/>
            <a:ext cx="8915400" cy="5661234"/>
            <a:chOff x="304800" y="1120566"/>
            <a:chExt cx="8915400" cy="5661234"/>
          </a:xfrm>
        </p:grpSpPr>
        <p:cxnSp>
          <p:nvCxnSpPr>
            <p:cNvPr id="47" name="Straight Arrow Connector 46"/>
            <p:cNvCxnSpPr/>
            <p:nvPr/>
          </p:nvCxnSpPr>
          <p:spPr>
            <a:xfrm flipV="1">
              <a:off x="990600" y="1295400"/>
              <a:ext cx="0" cy="369893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990600" y="4962069"/>
              <a:ext cx="7848600" cy="322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rot="16200000">
              <a:off x="-1080249" y="2608128"/>
              <a:ext cx="3375234" cy="400110"/>
            </a:xfrm>
            <a:prstGeom prst="rect">
              <a:avLst/>
            </a:prstGeom>
            <a:noFill/>
          </p:spPr>
          <p:txBody>
            <a:bodyPr wrap="square" rtlCol="0">
              <a:spAutoFit/>
            </a:bodyPr>
            <a:lstStyle/>
            <a:p>
              <a:r>
                <a:rPr lang="en-US" sz="2000" b="1" dirty="0" smtClean="0"/>
                <a:t>Leader Accountability</a:t>
              </a:r>
              <a:endParaRPr lang="en-US" sz="1600" b="1" dirty="0"/>
            </a:p>
          </p:txBody>
        </p:sp>
        <p:sp>
          <p:nvSpPr>
            <p:cNvPr id="51" name="TextBox 50"/>
            <p:cNvSpPr txBox="1"/>
            <p:nvPr/>
          </p:nvSpPr>
          <p:spPr>
            <a:xfrm>
              <a:off x="304800" y="1219200"/>
              <a:ext cx="838200" cy="400110"/>
            </a:xfrm>
            <a:prstGeom prst="rect">
              <a:avLst/>
            </a:prstGeom>
            <a:noFill/>
          </p:spPr>
          <p:txBody>
            <a:bodyPr wrap="square" rtlCol="0">
              <a:spAutoFit/>
            </a:bodyPr>
            <a:lstStyle/>
            <a:p>
              <a:r>
                <a:rPr lang="en-US" sz="2000" b="1" dirty="0" smtClean="0"/>
                <a:t>High</a:t>
              </a:r>
              <a:endParaRPr lang="en-US" sz="1600" b="1" dirty="0"/>
            </a:p>
          </p:txBody>
        </p:sp>
        <p:sp>
          <p:nvSpPr>
            <p:cNvPr id="52" name="TextBox 51"/>
            <p:cNvSpPr txBox="1"/>
            <p:nvPr/>
          </p:nvSpPr>
          <p:spPr>
            <a:xfrm>
              <a:off x="304800" y="4621744"/>
              <a:ext cx="838200" cy="400110"/>
            </a:xfrm>
            <a:prstGeom prst="rect">
              <a:avLst/>
            </a:prstGeom>
            <a:noFill/>
          </p:spPr>
          <p:txBody>
            <a:bodyPr wrap="square" rtlCol="0">
              <a:spAutoFit/>
            </a:bodyPr>
            <a:lstStyle/>
            <a:p>
              <a:r>
                <a:rPr lang="en-US" sz="2000" b="1" dirty="0" smtClean="0"/>
                <a:t>Low</a:t>
              </a:r>
              <a:endParaRPr lang="en-US" sz="1600" b="1" dirty="0"/>
            </a:p>
          </p:txBody>
        </p:sp>
        <p:sp>
          <p:nvSpPr>
            <p:cNvPr id="53" name="TextBox 52"/>
            <p:cNvSpPr txBox="1"/>
            <p:nvPr/>
          </p:nvSpPr>
          <p:spPr>
            <a:xfrm>
              <a:off x="7543800" y="6381690"/>
              <a:ext cx="1676400" cy="400110"/>
            </a:xfrm>
            <a:prstGeom prst="rect">
              <a:avLst/>
            </a:prstGeom>
            <a:noFill/>
          </p:spPr>
          <p:txBody>
            <a:bodyPr wrap="square" rtlCol="0">
              <a:spAutoFit/>
            </a:bodyPr>
            <a:lstStyle/>
            <a:p>
              <a:pPr algn="ctr"/>
              <a:r>
                <a:rPr lang="pl-PL" sz="2000" dirty="0" smtClean="0">
                  <a:solidFill>
                    <a:schemeClr val="tx2"/>
                  </a:solidFill>
                </a:rPr>
                <a:t>Tata (2000)</a:t>
              </a:r>
              <a:endParaRPr lang="en-US" sz="2000" dirty="0">
                <a:solidFill>
                  <a:schemeClr val="bg1"/>
                </a:solidFill>
              </a:endParaRPr>
            </a:p>
          </p:txBody>
        </p:sp>
      </p:grpSp>
    </p:spTree>
    <p:custDataLst>
      <p:tags r:id="rId1"/>
    </p:custDataLst>
    <p:extLst>
      <p:ext uri="{BB962C8B-B14F-4D97-AF65-F5344CB8AC3E}">
        <p14:creationId xmlns:p14="http://schemas.microsoft.com/office/powerpoint/2010/main" val="25250584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grpId="0" nodeType="clickEffect">
                                  <p:stCondLst>
                                    <p:cond delay="0"/>
                                  </p:stCondLst>
                                  <p:childTnLst>
                                    <p:animMotion origin="layout" path="M -2.8735E-6 0.04377 L -0.00156 0.63247 " pathEditMode="relative" rAng="0" ptsTypes="AA">
                                      <p:cBhvr>
                                        <p:cTn id="6" dur="1000" fill="hold"/>
                                        <p:tgtEl>
                                          <p:spTgt spid="33"/>
                                        </p:tgtEl>
                                        <p:attrNameLst>
                                          <p:attrName>ppt_x</p:attrName>
                                          <p:attrName>ppt_y</p:attrName>
                                        </p:attrNameLst>
                                      </p:cBhvr>
                                      <p:rCtr x="-87" y="29435"/>
                                    </p:animMotion>
                                  </p:childTnLst>
                                </p:cTn>
                              </p:par>
                              <p:par>
                                <p:cTn id="7" presetID="42" presetClass="path" presetSubtype="0" fill="hold" grpId="0" nodeType="withEffect">
                                  <p:stCondLst>
                                    <p:cond delay="0"/>
                                  </p:stCondLst>
                                  <p:childTnLst>
                                    <p:animMotion origin="layout" path="M 3.78275E-6 -1.43585E-7 L 3.78275E-6 0.51135 " pathEditMode="relative" rAng="0" ptsTypes="AA">
                                      <p:cBhvr>
                                        <p:cTn id="8" dur="1000" fill="hold"/>
                                        <p:tgtEl>
                                          <p:spTgt spid="38"/>
                                        </p:tgtEl>
                                        <p:attrNameLst>
                                          <p:attrName>ppt_x</p:attrName>
                                          <p:attrName>ppt_y</p:attrName>
                                        </p:attrNameLst>
                                      </p:cBhvr>
                                      <p:rCtr x="0" y="25567"/>
                                    </p:animMotion>
                                  </p:childTnLst>
                                </p:cTn>
                              </p:par>
                              <p:par>
                                <p:cTn id="9" presetID="42" presetClass="path" presetSubtype="0" fill="hold" grpId="0" nodeType="withEffect">
                                  <p:stCondLst>
                                    <p:cond delay="0"/>
                                  </p:stCondLst>
                                  <p:childTnLst>
                                    <p:animMotion origin="layout" path="M -3.79143E-6 -2.52432E-6 L -3.79143E-6 0.37981 " pathEditMode="relative" rAng="0" ptsTypes="AA">
                                      <p:cBhvr>
                                        <p:cTn id="10" dur="1000" fill="hold"/>
                                        <p:tgtEl>
                                          <p:spTgt spid="36"/>
                                        </p:tgtEl>
                                        <p:attrNameLst>
                                          <p:attrName>ppt_x</p:attrName>
                                          <p:attrName>ppt_y</p:attrName>
                                        </p:attrNameLst>
                                      </p:cBhvr>
                                      <p:rCtr x="0" y="18990"/>
                                    </p:animMotion>
                                  </p:childTnLst>
                                </p:cTn>
                              </p:par>
                              <p:par>
                                <p:cTn id="11" presetID="42" presetClass="path" presetSubtype="0" fill="hold" grpId="0" nodeType="withEffect">
                                  <p:stCondLst>
                                    <p:cond delay="0"/>
                                  </p:stCondLst>
                                  <p:childTnLst>
                                    <p:animMotion origin="layout" path="M 2.00763E-6 -3.59889E-6 L 0.00156 0.25429 " pathEditMode="relative" rAng="0" ptsTypes="AA">
                                      <p:cBhvr>
                                        <p:cTn id="12" dur="1000" fill="hold"/>
                                        <p:tgtEl>
                                          <p:spTgt spid="37"/>
                                        </p:tgtEl>
                                        <p:attrNameLst>
                                          <p:attrName>ppt_x</p:attrName>
                                          <p:attrName>ppt_y</p:attrName>
                                        </p:attrNameLst>
                                      </p:cBhvr>
                                      <p:rCtr x="69" y="12714"/>
                                    </p:animMotion>
                                  </p:childTnLst>
                                </p:cTn>
                              </p:par>
                              <p:par>
                                <p:cTn id="13" presetID="6" presetClass="exit" presetSubtype="32" fill="hold" nodeType="withEffect">
                                  <p:stCondLst>
                                    <p:cond delay="0"/>
                                  </p:stCondLst>
                                  <p:childTnLst>
                                    <p:animEffect transition="out" filter="circle(out)">
                                      <p:cBhvr>
                                        <p:cTn id="14" dur="1000"/>
                                        <p:tgtEl>
                                          <p:spTgt spid="8"/>
                                        </p:tgtEl>
                                      </p:cBhvr>
                                    </p:animEffect>
                                    <p:set>
                                      <p:cBhvr>
                                        <p:cTn id="15"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animBg="1"/>
      <p:bldP spid="37" grpId="0" animBg="1"/>
      <p:bldP spid="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descr="Linen Background.tiff"/>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8100" y="-38100"/>
            <a:ext cx="9220200" cy="6934200"/>
          </a:xfrm>
          <a:prstGeom prst="rect">
            <a:avLst/>
          </a:prstGeom>
        </p:spPr>
      </p:pic>
      <p:sp>
        <p:nvSpPr>
          <p:cNvPr id="2" name="Title 1"/>
          <p:cNvSpPr>
            <a:spLocks noGrp="1"/>
          </p:cNvSpPr>
          <p:nvPr>
            <p:ph type="title"/>
          </p:nvPr>
        </p:nvSpPr>
        <p:spPr>
          <a:xfrm>
            <a:off x="457200" y="-1127"/>
            <a:ext cx="8229600" cy="1143000"/>
          </a:xfrm>
        </p:spPr>
        <p:txBody>
          <a:bodyPr>
            <a:normAutofit/>
          </a:bodyPr>
          <a:lstStyle/>
          <a:p>
            <a:r>
              <a:rPr lang="en-US" b="0" dirty="0" smtClean="0">
                <a:solidFill>
                  <a:schemeClr val="tx1"/>
                </a:solidFill>
              </a:rPr>
              <a:t>Apology</a:t>
            </a:r>
            <a:endParaRPr lang="en-US" b="0" dirty="0">
              <a:solidFill>
                <a:schemeClr val="tx1"/>
              </a:solidFill>
            </a:endParaRPr>
          </a:p>
        </p:txBody>
      </p:sp>
      <p:sp>
        <p:nvSpPr>
          <p:cNvPr id="18" name="TextBox 17"/>
          <p:cNvSpPr txBox="1"/>
          <p:nvPr/>
        </p:nvSpPr>
        <p:spPr>
          <a:xfrm>
            <a:off x="1219200" y="5772090"/>
            <a:ext cx="1676400" cy="461665"/>
          </a:xfrm>
          <a:prstGeom prst="rect">
            <a:avLst/>
          </a:prstGeom>
          <a:solidFill>
            <a:schemeClr val="tx2">
              <a:lumMod val="5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dirty="0" smtClean="0"/>
              <a:t>APOLOGIZE</a:t>
            </a:r>
            <a:endParaRPr lang="en-US" sz="2400" dirty="0"/>
          </a:p>
        </p:txBody>
      </p:sp>
      <p:sp>
        <p:nvSpPr>
          <p:cNvPr id="71" name="TextBox 70"/>
          <p:cNvSpPr txBox="1"/>
          <p:nvPr/>
        </p:nvSpPr>
        <p:spPr>
          <a:xfrm>
            <a:off x="7543800" y="6381690"/>
            <a:ext cx="1676400" cy="400110"/>
          </a:xfrm>
          <a:prstGeom prst="rect">
            <a:avLst/>
          </a:prstGeom>
          <a:noFill/>
        </p:spPr>
        <p:txBody>
          <a:bodyPr wrap="square" rtlCol="0">
            <a:spAutoFit/>
          </a:bodyPr>
          <a:lstStyle/>
          <a:p>
            <a:pPr algn="ctr"/>
            <a:r>
              <a:rPr lang="pl-PL" sz="2000" dirty="0" smtClean="0">
                <a:solidFill>
                  <a:schemeClr val="tx2"/>
                </a:solidFill>
              </a:rPr>
              <a:t>Tata (2000)</a:t>
            </a:r>
            <a:endParaRPr lang="en-US" sz="2000" dirty="0">
              <a:solidFill>
                <a:schemeClr val="bg1"/>
              </a:solidFill>
            </a:endParaRPr>
          </a:p>
        </p:txBody>
      </p:sp>
      <p:cxnSp>
        <p:nvCxnSpPr>
          <p:cNvPr id="68" name="Straight Arrow Connector 67"/>
          <p:cNvCxnSpPr/>
          <p:nvPr/>
        </p:nvCxnSpPr>
        <p:spPr>
          <a:xfrm>
            <a:off x="2133600" y="2116456"/>
            <a:ext cx="0" cy="3655634"/>
          </a:xfrm>
          <a:prstGeom prst="straightConnector1">
            <a:avLst/>
          </a:prstGeom>
          <a:ln w="571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1219200" y="1447378"/>
            <a:ext cx="7162800" cy="342730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Content Placeholder 2"/>
          <p:cNvSpPr>
            <a:spLocks noGrp="1"/>
          </p:cNvSpPr>
          <p:nvPr>
            <p:ph idx="1"/>
          </p:nvPr>
        </p:nvSpPr>
        <p:spPr>
          <a:xfrm>
            <a:off x="1743968" y="1782039"/>
            <a:ext cx="6209411" cy="3052212"/>
          </a:xfrm>
          <a:noFill/>
          <a:ln>
            <a:solidFill>
              <a:srgbClr val="FFFFFF"/>
            </a:solidFill>
          </a:ln>
          <a:effectLst/>
        </p:spPr>
        <p:style>
          <a:lnRef idx="1">
            <a:schemeClr val="accent6"/>
          </a:lnRef>
          <a:fillRef idx="2">
            <a:schemeClr val="accent6"/>
          </a:fillRef>
          <a:effectRef idx="1">
            <a:schemeClr val="accent6"/>
          </a:effectRef>
          <a:fontRef idx="minor">
            <a:schemeClr val="dk1"/>
          </a:fontRef>
        </p:style>
        <p:txBody>
          <a:bodyPr>
            <a:noAutofit/>
          </a:bodyPr>
          <a:lstStyle/>
          <a:p>
            <a:pPr marL="0" indent="0">
              <a:buNone/>
            </a:pPr>
            <a:r>
              <a:rPr lang="en-US" sz="4000" dirty="0">
                <a:solidFill>
                  <a:srgbClr val="1F497D"/>
                </a:solidFill>
              </a:rPr>
              <a:t>T</a:t>
            </a:r>
            <a:r>
              <a:rPr lang="en-US" sz="4000" dirty="0" smtClean="0">
                <a:solidFill>
                  <a:srgbClr val="1F497D"/>
                </a:solidFill>
              </a:rPr>
              <a:t>ake responsibility for the mistake and show regret.</a:t>
            </a:r>
          </a:p>
          <a:p>
            <a:pPr marL="0" indent="0" algn="ctr">
              <a:buNone/>
            </a:pPr>
            <a:r>
              <a:rPr lang="en-US" sz="4000" dirty="0" smtClean="0">
                <a:solidFill>
                  <a:schemeClr val="tx1"/>
                </a:solidFill>
              </a:rPr>
              <a:t>“I’m so sorry for what I did.”</a:t>
            </a:r>
          </a:p>
        </p:txBody>
      </p:sp>
      <p:sp>
        <p:nvSpPr>
          <p:cNvPr id="72" name="TextBox 71"/>
          <p:cNvSpPr txBox="1"/>
          <p:nvPr/>
        </p:nvSpPr>
        <p:spPr>
          <a:xfrm>
            <a:off x="1219200" y="5772090"/>
            <a:ext cx="1676400" cy="461665"/>
          </a:xfrm>
          <a:prstGeom prst="rect">
            <a:avLst/>
          </a:prstGeom>
          <a:solidFill>
            <a:schemeClr val="tx2">
              <a:lumMod val="5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dirty="0" smtClean="0"/>
              <a:t>APOLOGIZE</a:t>
            </a:r>
            <a:endParaRPr lang="en-US" sz="2400" dirty="0"/>
          </a:p>
        </p:txBody>
      </p:sp>
      <p:sp>
        <p:nvSpPr>
          <p:cNvPr id="73" name="TextBox 72"/>
          <p:cNvSpPr txBox="1"/>
          <p:nvPr/>
        </p:nvSpPr>
        <p:spPr>
          <a:xfrm>
            <a:off x="5029200" y="5772090"/>
            <a:ext cx="1524000" cy="461665"/>
          </a:xfrm>
          <a:prstGeom prst="rect">
            <a:avLst/>
          </a:prstGeom>
          <a:solidFill>
            <a:schemeClr val="bg1">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dirty="0" smtClean="0"/>
              <a:t>EXCUSE</a:t>
            </a:r>
            <a:endParaRPr lang="en-US" sz="2400" dirty="0"/>
          </a:p>
        </p:txBody>
      </p:sp>
      <p:sp>
        <p:nvSpPr>
          <p:cNvPr id="74" name="TextBox 73"/>
          <p:cNvSpPr txBox="1"/>
          <p:nvPr/>
        </p:nvSpPr>
        <p:spPr>
          <a:xfrm>
            <a:off x="6858000" y="5772090"/>
            <a:ext cx="1524000" cy="461665"/>
          </a:xfrm>
          <a:prstGeom prst="rect">
            <a:avLst/>
          </a:prstGeom>
          <a:solidFill>
            <a:schemeClr val="bg1">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dirty="0" smtClean="0"/>
              <a:t>DENY</a:t>
            </a:r>
            <a:endParaRPr lang="en-US" sz="2400" dirty="0"/>
          </a:p>
        </p:txBody>
      </p:sp>
      <p:sp>
        <p:nvSpPr>
          <p:cNvPr id="75" name="TextBox 74"/>
          <p:cNvSpPr txBox="1"/>
          <p:nvPr/>
        </p:nvSpPr>
        <p:spPr>
          <a:xfrm>
            <a:off x="3200400" y="5772090"/>
            <a:ext cx="1524000" cy="461665"/>
          </a:xfrm>
          <a:prstGeom prst="rect">
            <a:avLst/>
          </a:prstGeom>
          <a:solidFill>
            <a:schemeClr val="bg1">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dirty="0" smtClean="0"/>
              <a:t>JUSTIFY</a:t>
            </a:r>
            <a:endParaRPr lang="en-US" sz="2400" dirty="0"/>
          </a:p>
        </p:txBody>
      </p:sp>
    </p:spTree>
    <p:extLst>
      <p:ext uri="{BB962C8B-B14F-4D97-AF65-F5344CB8AC3E}">
        <p14:creationId xmlns:p14="http://schemas.microsoft.com/office/powerpoint/2010/main" val="3432605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descr="Linen Background.tiff"/>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8100" y="-38100"/>
            <a:ext cx="9220200" cy="6934200"/>
          </a:xfrm>
          <a:prstGeom prst="rect">
            <a:avLst/>
          </a:prstGeom>
        </p:spPr>
      </p:pic>
      <p:sp>
        <p:nvSpPr>
          <p:cNvPr id="2" name="Title 1"/>
          <p:cNvSpPr>
            <a:spLocks noGrp="1"/>
          </p:cNvSpPr>
          <p:nvPr>
            <p:ph type="title"/>
          </p:nvPr>
        </p:nvSpPr>
        <p:spPr>
          <a:xfrm>
            <a:off x="457200" y="-1127"/>
            <a:ext cx="8229600" cy="1143000"/>
          </a:xfrm>
        </p:spPr>
        <p:txBody>
          <a:bodyPr>
            <a:normAutofit/>
          </a:bodyPr>
          <a:lstStyle/>
          <a:p>
            <a:r>
              <a:rPr lang="en-US" b="0" dirty="0" smtClean="0">
                <a:solidFill>
                  <a:schemeClr val="tx1"/>
                </a:solidFill>
              </a:rPr>
              <a:t>Justification</a:t>
            </a:r>
            <a:endParaRPr lang="en-US" b="0" dirty="0">
              <a:solidFill>
                <a:schemeClr val="tx1"/>
              </a:solidFill>
            </a:endParaRPr>
          </a:p>
        </p:txBody>
      </p:sp>
      <p:sp>
        <p:nvSpPr>
          <p:cNvPr id="18" name="TextBox 17"/>
          <p:cNvSpPr txBox="1"/>
          <p:nvPr/>
        </p:nvSpPr>
        <p:spPr>
          <a:xfrm>
            <a:off x="1219200" y="5772090"/>
            <a:ext cx="1676400" cy="461665"/>
          </a:xfrm>
          <a:prstGeom prst="rect">
            <a:avLst/>
          </a:prstGeom>
          <a:solidFill>
            <a:srgbClr val="BFBFBF"/>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dirty="0" smtClean="0"/>
              <a:t>APOLOGIZE</a:t>
            </a:r>
            <a:endParaRPr lang="en-US" sz="2400" dirty="0"/>
          </a:p>
        </p:txBody>
      </p:sp>
      <p:sp>
        <p:nvSpPr>
          <p:cNvPr id="20" name="TextBox 19"/>
          <p:cNvSpPr txBox="1"/>
          <p:nvPr/>
        </p:nvSpPr>
        <p:spPr>
          <a:xfrm>
            <a:off x="5029200" y="5772090"/>
            <a:ext cx="1524000" cy="461665"/>
          </a:xfrm>
          <a:prstGeom prst="rect">
            <a:avLst/>
          </a:prstGeom>
          <a:solidFill>
            <a:srgbClr val="BFBFBF"/>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dirty="0" smtClean="0"/>
              <a:t>EXCUSE</a:t>
            </a:r>
            <a:endParaRPr lang="en-US" sz="2400" dirty="0"/>
          </a:p>
        </p:txBody>
      </p:sp>
      <p:sp>
        <p:nvSpPr>
          <p:cNvPr id="21" name="TextBox 20"/>
          <p:cNvSpPr txBox="1"/>
          <p:nvPr/>
        </p:nvSpPr>
        <p:spPr>
          <a:xfrm>
            <a:off x="6858000" y="5772090"/>
            <a:ext cx="1524000" cy="461665"/>
          </a:xfrm>
          <a:prstGeom prst="rect">
            <a:avLst/>
          </a:prstGeom>
          <a:solidFill>
            <a:srgbClr val="BFBFBF"/>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dirty="0" smtClean="0"/>
              <a:t>DENY</a:t>
            </a:r>
            <a:endParaRPr lang="en-US" sz="2400" dirty="0"/>
          </a:p>
        </p:txBody>
      </p:sp>
      <p:sp>
        <p:nvSpPr>
          <p:cNvPr id="71" name="TextBox 70"/>
          <p:cNvSpPr txBox="1"/>
          <p:nvPr/>
        </p:nvSpPr>
        <p:spPr>
          <a:xfrm>
            <a:off x="6553200" y="6381690"/>
            <a:ext cx="2667000" cy="400110"/>
          </a:xfrm>
          <a:prstGeom prst="rect">
            <a:avLst/>
          </a:prstGeom>
          <a:noFill/>
        </p:spPr>
        <p:txBody>
          <a:bodyPr wrap="square" rtlCol="0">
            <a:spAutoFit/>
          </a:bodyPr>
          <a:lstStyle/>
          <a:p>
            <a:pPr algn="ctr"/>
            <a:r>
              <a:rPr lang="pl-PL" sz="2000" dirty="0" err="1" smtClean="0">
                <a:solidFill>
                  <a:schemeClr val="tx2"/>
                </a:solidFill>
              </a:rPr>
              <a:t>Schoenback</a:t>
            </a:r>
            <a:r>
              <a:rPr lang="pl-PL" sz="2000" dirty="0" smtClean="0">
                <a:solidFill>
                  <a:schemeClr val="tx2"/>
                </a:solidFill>
              </a:rPr>
              <a:t>, 1990</a:t>
            </a:r>
            <a:endParaRPr lang="en-US" sz="2000" dirty="0">
              <a:solidFill>
                <a:schemeClr val="bg1"/>
              </a:solidFill>
            </a:endParaRPr>
          </a:p>
        </p:txBody>
      </p:sp>
      <p:sp>
        <p:nvSpPr>
          <p:cNvPr id="14" name="TextBox 13"/>
          <p:cNvSpPr txBox="1"/>
          <p:nvPr/>
        </p:nvSpPr>
        <p:spPr>
          <a:xfrm>
            <a:off x="3200400" y="5772090"/>
            <a:ext cx="1524000" cy="461665"/>
          </a:xfrm>
          <a:prstGeom prst="rect">
            <a:avLst/>
          </a:prstGeom>
          <a:solidFill>
            <a:schemeClr val="tx2">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dirty="0" smtClean="0"/>
              <a:t>JUSTIFY</a:t>
            </a:r>
            <a:endParaRPr lang="en-US" sz="2400" dirty="0"/>
          </a:p>
        </p:txBody>
      </p:sp>
      <p:cxnSp>
        <p:nvCxnSpPr>
          <p:cNvPr id="92" name="Straight Arrow Connector 91"/>
          <p:cNvCxnSpPr/>
          <p:nvPr/>
        </p:nvCxnSpPr>
        <p:spPr>
          <a:xfrm>
            <a:off x="3860799" y="2594365"/>
            <a:ext cx="25401" cy="3177725"/>
          </a:xfrm>
          <a:prstGeom prst="straightConnector1">
            <a:avLst/>
          </a:prstGeom>
          <a:ln w="571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1219200" y="1447378"/>
            <a:ext cx="7162800" cy="342730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515745" y="1570272"/>
            <a:ext cx="6540939" cy="2653034"/>
          </a:xfrm>
          <a:prstGeom prst="rect">
            <a:avLst/>
          </a:prstGeom>
        </p:spPr>
        <p:txBody>
          <a:bodyPr wrap="square">
            <a:spAutoFit/>
          </a:bodyPr>
          <a:lstStyle/>
          <a:p>
            <a:pPr>
              <a:spcBef>
                <a:spcPct val="20000"/>
              </a:spcBef>
              <a:buFont typeface="Arial"/>
              <a:buNone/>
            </a:pPr>
            <a:r>
              <a:rPr lang="en-US" sz="3200" dirty="0" smtClean="0">
                <a:solidFill>
                  <a:srgbClr val="1F497D"/>
                </a:solidFill>
              </a:rPr>
              <a:t>Attempting </a:t>
            </a:r>
            <a:r>
              <a:rPr lang="en-US" sz="3200" dirty="0">
                <a:solidFill>
                  <a:srgbClr val="1F497D"/>
                </a:solidFill>
              </a:rPr>
              <a:t>to make error seem </a:t>
            </a:r>
            <a:r>
              <a:rPr lang="en-US" sz="3200" dirty="0" smtClean="0">
                <a:solidFill>
                  <a:srgbClr val="1F497D"/>
                </a:solidFill>
              </a:rPr>
              <a:t>legitimate under the circumstances.</a:t>
            </a:r>
          </a:p>
          <a:p>
            <a:pPr>
              <a:spcBef>
                <a:spcPct val="20000"/>
              </a:spcBef>
              <a:buFont typeface="Arial"/>
              <a:buNone/>
            </a:pPr>
            <a:r>
              <a:rPr lang="en-US" sz="3200" dirty="0" smtClean="0">
                <a:solidFill>
                  <a:srgbClr val="000000"/>
                </a:solidFill>
              </a:rPr>
              <a:t>“</a:t>
            </a:r>
            <a:r>
              <a:rPr lang="en-US" sz="3200" dirty="0">
                <a:solidFill>
                  <a:srgbClr val="000000"/>
                </a:solidFill>
              </a:rPr>
              <a:t>I know that hurt you but I think you’ll see that I did it for your own good (and I would do it again).”</a:t>
            </a:r>
          </a:p>
        </p:txBody>
      </p:sp>
    </p:spTree>
    <p:extLst>
      <p:ext uri="{BB962C8B-B14F-4D97-AF65-F5344CB8AC3E}">
        <p14:creationId xmlns:p14="http://schemas.microsoft.com/office/powerpoint/2010/main" val="3929227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descr="Linen Background.tiff"/>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8100" y="-38100"/>
            <a:ext cx="9220200" cy="6934200"/>
          </a:xfrm>
          <a:prstGeom prst="rect">
            <a:avLst/>
          </a:prstGeom>
        </p:spPr>
      </p:pic>
      <p:sp>
        <p:nvSpPr>
          <p:cNvPr id="2" name="Title 1"/>
          <p:cNvSpPr>
            <a:spLocks noGrp="1"/>
          </p:cNvSpPr>
          <p:nvPr>
            <p:ph type="title"/>
          </p:nvPr>
        </p:nvSpPr>
        <p:spPr>
          <a:xfrm>
            <a:off x="457200" y="-1127"/>
            <a:ext cx="8229600" cy="1143000"/>
          </a:xfrm>
        </p:spPr>
        <p:txBody>
          <a:bodyPr>
            <a:normAutofit/>
          </a:bodyPr>
          <a:lstStyle/>
          <a:p>
            <a:r>
              <a:rPr lang="en-US" b="0" dirty="0" smtClean="0">
                <a:solidFill>
                  <a:schemeClr val="tx1"/>
                </a:solidFill>
              </a:rPr>
              <a:t>Excuse/Blame</a:t>
            </a:r>
            <a:endParaRPr lang="en-US" b="0" dirty="0">
              <a:solidFill>
                <a:schemeClr val="tx1"/>
              </a:solidFill>
            </a:endParaRPr>
          </a:p>
        </p:txBody>
      </p:sp>
      <p:sp>
        <p:nvSpPr>
          <p:cNvPr id="24" name="Rectangle 23"/>
          <p:cNvSpPr/>
          <p:nvPr/>
        </p:nvSpPr>
        <p:spPr>
          <a:xfrm>
            <a:off x="1734236" y="1870674"/>
            <a:ext cx="6185909" cy="292207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219200" y="5772090"/>
            <a:ext cx="1676400" cy="461665"/>
          </a:xfrm>
          <a:prstGeom prst="rect">
            <a:avLst/>
          </a:prstGeom>
          <a:solidFill>
            <a:srgbClr val="BFBFBF"/>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dirty="0" smtClean="0"/>
              <a:t>APOLOGIZE</a:t>
            </a:r>
            <a:endParaRPr lang="en-US" sz="2400" dirty="0"/>
          </a:p>
        </p:txBody>
      </p:sp>
      <p:sp>
        <p:nvSpPr>
          <p:cNvPr id="20" name="TextBox 19"/>
          <p:cNvSpPr txBox="1"/>
          <p:nvPr/>
        </p:nvSpPr>
        <p:spPr>
          <a:xfrm>
            <a:off x="5029200" y="5772090"/>
            <a:ext cx="1524000" cy="461665"/>
          </a:xfrm>
          <a:prstGeom prst="rect">
            <a:avLst/>
          </a:prstGeom>
          <a:solidFill>
            <a:srgbClr val="376092"/>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dirty="0" smtClean="0"/>
              <a:t>EXCUSE</a:t>
            </a:r>
            <a:endParaRPr lang="en-US" sz="2400" dirty="0"/>
          </a:p>
        </p:txBody>
      </p:sp>
      <p:sp>
        <p:nvSpPr>
          <p:cNvPr id="21" name="TextBox 20"/>
          <p:cNvSpPr txBox="1"/>
          <p:nvPr/>
        </p:nvSpPr>
        <p:spPr>
          <a:xfrm>
            <a:off x="6858000" y="5772090"/>
            <a:ext cx="1524000" cy="461665"/>
          </a:xfrm>
          <a:prstGeom prst="rect">
            <a:avLst/>
          </a:prstGeom>
          <a:solidFill>
            <a:srgbClr val="BFBFBF"/>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dirty="0" smtClean="0"/>
              <a:t>DENY</a:t>
            </a:r>
            <a:endParaRPr lang="en-US" sz="2400" dirty="0"/>
          </a:p>
        </p:txBody>
      </p:sp>
      <p:sp>
        <p:nvSpPr>
          <p:cNvPr id="71" name="TextBox 70"/>
          <p:cNvSpPr txBox="1"/>
          <p:nvPr/>
        </p:nvSpPr>
        <p:spPr>
          <a:xfrm>
            <a:off x="4287804" y="6381690"/>
            <a:ext cx="4727572" cy="400110"/>
          </a:xfrm>
          <a:prstGeom prst="rect">
            <a:avLst/>
          </a:prstGeom>
          <a:noFill/>
        </p:spPr>
        <p:txBody>
          <a:bodyPr wrap="square" rtlCol="0">
            <a:spAutoFit/>
          </a:bodyPr>
          <a:lstStyle/>
          <a:p>
            <a:pPr algn="r"/>
            <a:r>
              <a:rPr lang="nl-NL" sz="2000" dirty="0" smtClean="0">
                <a:solidFill>
                  <a:schemeClr val="tx2"/>
                </a:solidFill>
              </a:rPr>
              <a:t> </a:t>
            </a:r>
            <a:r>
              <a:rPr lang="nl-NL" sz="2000" dirty="0">
                <a:solidFill>
                  <a:schemeClr val="tx2"/>
                </a:solidFill>
              </a:rPr>
              <a:t>Schoen, </a:t>
            </a:r>
            <a:r>
              <a:rPr lang="nl-NL" sz="2000" dirty="0" smtClean="0">
                <a:solidFill>
                  <a:schemeClr val="tx2"/>
                </a:solidFill>
              </a:rPr>
              <a:t>1990; 2000 </a:t>
            </a:r>
            <a:r>
              <a:rPr lang="pl-PL" sz="2000" dirty="0" smtClean="0">
                <a:solidFill>
                  <a:schemeClr val="tx2"/>
                </a:solidFill>
              </a:rPr>
              <a:t>Tata (2000)</a:t>
            </a:r>
            <a:endParaRPr lang="en-US" sz="2000" dirty="0">
              <a:solidFill>
                <a:schemeClr val="bg1"/>
              </a:solidFill>
            </a:endParaRPr>
          </a:p>
        </p:txBody>
      </p:sp>
      <p:cxnSp>
        <p:nvCxnSpPr>
          <p:cNvPr id="92" name="Straight Arrow Connector 91"/>
          <p:cNvCxnSpPr/>
          <p:nvPr/>
        </p:nvCxnSpPr>
        <p:spPr>
          <a:xfrm>
            <a:off x="5729625" y="2608020"/>
            <a:ext cx="0" cy="3164070"/>
          </a:xfrm>
          <a:prstGeom prst="straightConnector1">
            <a:avLst/>
          </a:prstGeom>
          <a:ln w="571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1219200" y="1447378"/>
            <a:ext cx="7162800" cy="342730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200400" y="5772090"/>
            <a:ext cx="1524000" cy="461665"/>
          </a:xfrm>
          <a:prstGeom prst="rect">
            <a:avLst/>
          </a:prstGeom>
          <a:solidFill>
            <a:srgbClr val="BFBFBF"/>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dirty="0" smtClean="0"/>
              <a:t>JUSTIFY</a:t>
            </a:r>
            <a:endParaRPr lang="en-US" sz="2400" dirty="0"/>
          </a:p>
        </p:txBody>
      </p:sp>
      <p:sp>
        <p:nvSpPr>
          <p:cNvPr id="5" name="Rectangle 4"/>
          <p:cNvSpPr/>
          <p:nvPr/>
        </p:nvSpPr>
        <p:spPr>
          <a:xfrm>
            <a:off x="1543061" y="1679509"/>
            <a:ext cx="6595559" cy="2657138"/>
          </a:xfrm>
          <a:prstGeom prst="rect">
            <a:avLst/>
          </a:prstGeom>
        </p:spPr>
        <p:txBody>
          <a:bodyPr wrap="square">
            <a:spAutoFit/>
          </a:bodyPr>
          <a:lstStyle/>
          <a:p>
            <a:r>
              <a:rPr lang="en-US" sz="3200" dirty="0" smtClean="0">
                <a:solidFill>
                  <a:srgbClr val="1F497D"/>
                </a:solidFill>
              </a:rPr>
              <a:t>An </a:t>
            </a:r>
            <a:r>
              <a:rPr lang="en-US" sz="3200" dirty="0">
                <a:solidFill>
                  <a:srgbClr val="1F497D"/>
                </a:solidFill>
              </a:rPr>
              <a:t>explanation that includes a mitigating </a:t>
            </a:r>
            <a:r>
              <a:rPr lang="en-US" sz="3200" dirty="0" smtClean="0">
                <a:solidFill>
                  <a:srgbClr val="1F497D"/>
                </a:solidFill>
              </a:rPr>
              <a:t>circumstance</a:t>
            </a:r>
            <a:endParaRPr lang="en-US" sz="3200" baseline="30000" dirty="0" smtClean="0">
              <a:solidFill>
                <a:srgbClr val="FAC090"/>
              </a:solidFill>
            </a:endParaRPr>
          </a:p>
          <a:p>
            <a:endParaRPr lang="en-US" sz="2800" baseline="30000" dirty="0">
              <a:solidFill>
                <a:srgbClr val="FAC090"/>
              </a:solidFill>
            </a:endParaRPr>
          </a:p>
          <a:p>
            <a:pPr algn="ctr"/>
            <a:r>
              <a:rPr lang="en-US" sz="2800" dirty="0">
                <a:solidFill>
                  <a:srgbClr val="000000"/>
                </a:solidFill>
              </a:rPr>
              <a:t>“I made that mistake because I was under a lot of time pressure and I had to make a decision quickly.”</a:t>
            </a:r>
          </a:p>
        </p:txBody>
      </p:sp>
    </p:spTree>
    <p:extLst>
      <p:ext uri="{BB962C8B-B14F-4D97-AF65-F5344CB8AC3E}">
        <p14:creationId xmlns:p14="http://schemas.microsoft.com/office/powerpoint/2010/main" val="1559454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Заголовок 1"/>
          <p:cNvSpPr>
            <a:spLocks noGrp="1"/>
          </p:cNvSpPr>
          <p:nvPr>
            <p:ph type="title"/>
          </p:nvPr>
        </p:nvSpPr>
        <p:spPr>
          <a:xfrm>
            <a:off x="396000" y="332676"/>
            <a:ext cx="8229600" cy="1143480"/>
          </a:xfrm>
        </p:spPr>
        <p:txBody>
          <a:bodyPr/>
          <a:lstStyle/>
          <a:p>
            <a:pPr eaLnBrk="1" hangingPunct="1"/>
            <a:r>
              <a:rPr lang="en-US" b="1" dirty="0" smtClean="0">
                <a:solidFill>
                  <a:srgbClr val="002060"/>
                </a:solidFill>
              </a:rPr>
              <a:t>Definition</a:t>
            </a:r>
            <a:endParaRPr lang="ru-RU" b="1" dirty="0" smtClean="0">
              <a:solidFill>
                <a:srgbClr val="002060"/>
              </a:solidFill>
            </a:endParaRPr>
          </a:p>
        </p:txBody>
      </p:sp>
      <p:sp>
        <p:nvSpPr>
          <p:cNvPr id="3" name="Объект 2"/>
          <p:cNvSpPr>
            <a:spLocks noGrp="1"/>
          </p:cNvSpPr>
          <p:nvPr>
            <p:ph idx="1"/>
          </p:nvPr>
        </p:nvSpPr>
        <p:spPr/>
        <p:txBody>
          <a:bodyPr rtlCol="0">
            <a:normAutofit/>
          </a:bodyPr>
          <a:lstStyle/>
          <a:p>
            <a:pPr marL="0" indent="0" defTabSz="405668">
              <a:buNone/>
              <a:defRPr/>
            </a:pPr>
            <a:r>
              <a:rPr lang="uk-UA" dirty="0" smtClean="0"/>
              <a:t>	</a:t>
            </a:r>
            <a:r>
              <a:rPr lang="en-US" b="1" dirty="0">
                <a:solidFill>
                  <a:schemeClr val="accent6">
                    <a:lumMod val="75000"/>
                  </a:schemeClr>
                </a:solidFill>
              </a:rPr>
              <a:t>Leadership</a:t>
            </a:r>
            <a:r>
              <a:rPr lang="en-US" dirty="0">
                <a:solidFill>
                  <a:schemeClr val="accent6">
                    <a:lumMod val="75000"/>
                  </a:schemeClr>
                </a:solidFill>
              </a:rPr>
              <a:t> </a:t>
            </a:r>
            <a:r>
              <a:rPr lang="en-US" dirty="0" smtClean="0">
                <a:solidFill>
                  <a:schemeClr val="accent6">
                    <a:lumMod val="75000"/>
                  </a:schemeClr>
                </a:solidFill>
              </a:rPr>
              <a:t>is </a:t>
            </a:r>
            <a:r>
              <a:rPr lang="en-US" dirty="0">
                <a:solidFill>
                  <a:schemeClr val="accent6">
                    <a:lumMod val="75000"/>
                  </a:schemeClr>
                </a:solidFill>
              </a:rPr>
              <a:t>a process </a:t>
            </a:r>
            <a:r>
              <a:rPr lang="en-US" dirty="0" smtClean="0">
                <a:solidFill>
                  <a:schemeClr val="accent6">
                    <a:lumMod val="75000"/>
                  </a:schemeClr>
                </a:solidFill>
              </a:rPr>
              <a:t>whereby </a:t>
            </a:r>
            <a:r>
              <a:rPr lang="en-US" dirty="0">
                <a:solidFill>
                  <a:schemeClr val="accent6">
                    <a:lumMod val="75000"/>
                  </a:schemeClr>
                </a:solidFill>
              </a:rPr>
              <a:t>an individual </a:t>
            </a:r>
            <a:r>
              <a:rPr lang="en-US" dirty="0" smtClean="0">
                <a:solidFill>
                  <a:schemeClr val="accent6">
                    <a:lumMod val="75000"/>
                  </a:schemeClr>
                </a:solidFill>
              </a:rPr>
              <a:t>influences </a:t>
            </a:r>
            <a:r>
              <a:rPr lang="en-US" dirty="0">
                <a:solidFill>
                  <a:schemeClr val="accent6">
                    <a:lumMod val="75000"/>
                  </a:schemeClr>
                </a:solidFill>
              </a:rPr>
              <a:t>a group of individuals </a:t>
            </a:r>
          </a:p>
          <a:p>
            <a:pPr marL="0" indent="0" defTabSz="405668">
              <a:buNone/>
              <a:defRPr/>
            </a:pPr>
            <a:r>
              <a:rPr lang="en-US" dirty="0">
                <a:solidFill>
                  <a:schemeClr val="accent6">
                    <a:lumMod val="75000"/>
                  </a:schemeClr>
                </a:solidFill>
              </a:rPr>
              <a:t>to achieve </a:t>
            </a:r>
            <a:r>
              <a:rPr lang="en-US" dirty="0" smtClean="0">
                <a:solidFill>
                  <a:schemeClr val="accent6">
                    <a:lumMod val="75000"/>
                  </a:schemeClr>
                </a:solidFill>
              </a:rPr>
              <a:t>a common goal.</a:t>
            </a:r>
            <a:r>
              <a:rPr lang="uk-UA" dirty="0" smtClean="0"/>
              <a:t>                                                </a:t>
            </a:r>
            <a:r>
              <a:rPr lang="en-US" dirty="0" smtClean="0"/>
              <a:t>                       													</a:t>
            </a:r>
            <a:r>
              <a:rPr lang="en-US" sz="2800" i="1" dirty="0" smtClean="0"/>
              <a:t>P</a:t>
            </a:r>
            <a:r>
              <a:rPr lang="uk-UA" sz="2800" i="1" dirty="0" smtClean="0"/>
              <a:t>. </a:t>
            </a:r>
            <a:r>
              <a:rPr lang="en-US" sz="2800" i="1" dirty="0" err="1" smtClean="0"/>
              <a:t>Northouse</a:t>
            </a:r>
            <a:r>
              <a:rPr lang="en-US" sz="2800" i="1" dirty="0" smtClean="0"/>
              <a:t> </a:t>
            </a:r>
            <a:endParaRPr lang="uk-UA" sz="2800" i="1" dirty="0"/>
          </a:p>
        </p:txBody>
      </p:sp>
      <p:pic>
        <p:nvPicPr>
          <p:cNvPr id="1249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432" y="3753034"/>
            <a:ext cx="6210720" cy="310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36838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descr="Linen Background.tiff"/>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8100" y="-38100"/>
            <a:ext cx="9220200" cy="6934200"/>
          </a:xfrm>
          <a:prstGeom prst="rect">
            <a:avLst/>
          </a:prstGeom>
        </p:spPr>
      </p:pic>
      <p:sp>
        <p:nvSpPr>
          <p:cNvPr id="2" name="Title 1"/>
          <p:cNvSpPr>
            <a:spLocks noGrp="1"/>
          </p:cNvSpPr>
          <p:nvPr>
            <p:ph type="title"/>
          </p:nvPr>
        </p:nvSpPr>
        <p:spPr>
          <a:xfrm>
            <a:off x="457200" y="-1127"/>
            <a:ext cx="8229600" cy="1143000"/>
          </a:xfrm>
        </p:spPr>
        <p:txBody>
          <a:bodyPr>
            <a:normAutofit/>
          </a:bodyPr>
          <a:lstStyle/>
          <a:p>
            <a:r>
              <a:rPr lang="en-US" b="0" dirty="0" smtClean="0">
                <a:solidFill>
                  <a:schemeClr val="tx1"/>
                </a:solidFill>
              </a:rPr>
              <a:t>Denial</a:t>
            </a:r>
            <a:endParaRPr lang="en-US" b="0" dirty="0">
              <a:solidFill>
                <a:schemeClr val="tx1"/>
              </a:solidFill>
            </a:endParaRPr>
          </a:p>
        </p:txBody>
      </p:sp>
      <p:sp>
        <p:nvSpPr>
          <p:cNvPr id="18" name="TextBox 17"/>
          <p:cNvSpPr txBox="1"/>
          <p:nvPr/>
        </p:nvSpPr>
        <p:spPr>
          <a:xfrm>
            <a:off x="1219200" y="5772090"/>
            <a:ext cx="1676400" cy="461665"/>
          </a:xfrm>
          <a:prstGeom prst="rect">
            <a:avLst/>
          </a:prstGeom>
          <a:solidFill>
            <a:srgbClr val="BFBFBF"/>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dirty="0" smtClean="0"/>
              <a:t>APOLOGIZE</a:t>
            </a:r>
            <a:endParaRPr lang="en-US" sz="2400" dirty="0"/>
          </a:p>
        </p:txBody>
      </p:sp>
      <p:sp>
        <p:nvSpPr>
          <p:cNvPr id="20" name="TextBox 19"/>
          <p:cNvSpPr txBox="1"/>
          <p:nvPr/>
        </p:nvSpPr>
        <p:spPr>
          <a:xfrm>
            <a:off x="5029200" y="5772090"/>
            <a:ext cx="1524000" cy="461665"/>
          </a:xfrm>
          <a:prstGeom prst="rect">
            <a:avLst/>
          </a:prstGeom>
          <a:solidFill>
            <a:srgbClr val="BFBFBF"/>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dirty="0" smtClean="0"/>
              <a:t>EXCUSE</a:t>
            </a:r>
            <a:endParaRPr lang="en-US" sz="2400" dirty="0"/>
          </a:p>
        </p:txBody>
      </p:sp>
      <p:sp>
        <p:nvSpPr>
          <p:cNvPr id="21" name="TextBox 20"/>
          <p:cNvSpPr txBox="1"/>
          <p:nvPr/>
        </p:nvSpPr>
        <p:spPr>
          <a:xfrm>
            <a:off x="6858000" y="5772090"/>
            <a:ext cx="1524000" cy="461665"/>
          </a:xfrm>
          <a:prstGeom prst="rect">
            <a:avLst/>
          </a:prstGeom>
          <a:solidFill>
            <a:schemeClr val="tx2">
              <a:lumMod val="60000"/>
              <a:lumOff val="4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dirty="0" smtClean="0"/>
              <a:t>DENY</a:t>
            </a:r>
            <a:endParaRPr lang="en-US" sz="2400" dirty="0"/>
          </a:p>
        </p:txBody>
      </p:sp>
      <p:sp>
        <p:nvSpPr>
          <p:cNvPr id="71" name="TextBox 70"/>
          <p:cNvSpPr txBox="1"/>
          <p:nvPr/>
        </p:nvSpPr>
        <p:spPr>
          <a:xfrm>
            <a:off x="3181715" y="6381690"/>
            <a:ext cx="5847315" cy="369332"/>
          </a:xfrm>
          <a:prstGeom prst="rect">
            <a:avLst/>
          </a:prstGeom>
          <a:noFill/>
        </p:spPr>
        <p:txBody>
          <a:bodyPr wrap="square" rtlCol="0">
            <a:spAutoFit/>
          </a:bodyPr>
          <a:lstStyle/>
          <a:p>
            <a:pPr algn="ctr"/>
            <a:r>
              <a:rPr lang="pl-PL" dirty="0" err="1" smtClean="0">
                <a:solidFill>
                  <a:schemeClr val="tx2"/>
                </a:solidFill>
              </a:rPr>
              <a:t>Eubanks</a:t>
            </a:r>
            <a:r>
              <a:rPr lang="pl-PL" dirty="0" smtClean="0">
                <a:solidFill>
                  <a:schemeClr val="tx2"/>
                </a:solidFill>
              </a:rPr>
              <a:t> et al.</a:t>
            </a:r>
            <a:r>
              <a:rPr lang="en-US" dirty="0" smtClean="0">
                <a:solidFill>
                  <a:schemeClr val="tx2"/>
                </a:solidFill>
              </a:rPr>
              <a:t> 2010; </a:t>
            </a:r>
            <a:r>
              <a:rPr lang="en-US" dirty="0" err="1" smtClean="0">
                <a:solidFill>
                  <a:schemeClr val="tx2"/>
                </a:solidFill>
              </a:rPr>
              <a:t>Ferrin</a:t>
            </a:r>
            <a:r>
              <a:rPr lang="en-US" dirty="0" smtClean="0">
                <a:solidFill>
                  <a:schemeClr val="tx2"/>
                </a:solidFill>
              </a:rPr>
              <a:t>, Cooper, Kim, &amp; Dirks, 2007</a:t>
            </a:r>
            <a:endParaRPr lang="en-US" dirty="0">
              <a:solidFill>
                <a:schemeClr val="bg1"/>
              </a:solidFill>
            </a:endParaRPr>
          </a:p>
        </p:txBody>
      </p:sp>
      <p:sp>
        <p:nvSpPr>
          <p:cNvPr id="14" name="TextBox 13"/>
          <p:cNvSpPr txBox="1"/>
          <p:nvPr/>
        </p:nvSpPr>
        <p:spPr>
          <a:xfrm>
            <a:off x="3200400" y="5772090"/>
            <a:ext cx="1524000" cy="461665"/>
          </a:xfrm>
          <a:prstGeom prst="rect">
            <a:avLst/>
          </a:prstGeom>
          <a:solidFill>
            <a:srgbClr val="BFBFBF"/>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dirty="0" smtClean="0"/>
              <a:t>JUSTIFY</a:t>
            </a:r>
            <a:endParaRPr lang="en-US" sz="2400" dirty="0"/>
          </a:p>
        </p:txBody>
      </p:sp>
      <p:cxnSp>
        <p:nvCxnSpPr>
          <p:cNvPr id="17" name="Straight Arrow Connector 16"/>
          <p:cNvCxnSpPr/>
          <p:nvPr/>
        </p:nvCxnSpPr>
        <p:spPr>
          <a:xfrm>
            <a:off x="7467600" y="4724400"/>
            <a:ext cx="0" cy="1047690"/>
          </a:xfrm>
          <a:prstGeom prst="straightConnector1">
            <a:avLst/>
          </a:prstGeom>
          <a:ln w="571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1219200" y="1447378"/>
            <a:ext cx="7162800" cy="342730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369405" y="1665856"/>
            <a:ext cx="6892110" cy="2662267"/>
          </a:xfrm>
          <a:prstGeom prst="rect">
            <a:avLst/>
          </a:prstGeom>
        </p:spPr>
        <p:txBody>
          <a:bodyPr wrap="square">
            <a:spAutoFit/>
          </a:bodyPr>
          <a:lstStyle/>
          <a:p>
            <a:r>
              <a:rPr lang="en-US" sz="2800" dirty="0" smtClean="0">
                <a:solidFill>
                  <a:srgbClr val="1F497D"/>
                </a:solidFill>
              </a:rPr>
              <a:t>No response or an outright refusal to admit wrongdoing.</a:t>
            </a:r>
            <a:endParaRPr lang="en-US" sz="2400" baseline="30000" dirty="0">
              <a:solidFill>
                <a:srgbClr val="FAC090"/>
              </a:solidFill>
            </a:endParaRPr>
          </a:p>
          <a:p>
            <a:pPr algn="ctr">
              <a:spcBef>
                <a:spcPts val="1800"/>
              </a:spcBef>
            </a:pPr>
            <a:r>
              <a:rPr lang="en-US" sz="2400" dirty="0" smtClean="0">
                <a:solidFill>
                  <a:srgbClr val="000000"/>
                </a:solidFill>
              </a:rPr>
              <a:t>“Did you see the nice weather today?” </a:t>
            </a:r>
          </a:p>
          <a:p>
            <a:pPr algn="ctr"/>
            <a:r>
              <a:rPr lang="en-US" sz="2400" b="1" dirty="0" smtClean="0">
                <a:solidFill>
                  <a:srgbClr val="000000"/>
                </a:solidFill>
              </a:rPr>
              <a:t>or</a:t>
            </a:r>
            <a:r>
              <a:rPr lang="en-US" sz="2400" dirty="0" smtClean="0">
                <a:solidFill>
                  <a:srgbClr val="000000"/>
                </a:solidFill>
              </a:rPr>
              <a:t> </a:t>
            </a:r>
          </a:p>
          <a:p>
            <a:pPr algn="ctr"/>
            <a:r>
              <a:rPr lang="en-US" sz="2400" dirty="0" smtClean="0">
                <a:solidFill>
                  <a:srgbClr val="000000"/>
                </a:solidFill>
              </a:rPr>
              <a:t>“</a:t>
            </a:r>
            <a:r>
              <a:rPr lang="en-US" sz="2400" dirty="0">
                <a:solidFill>
                  <a:srgbClr val="000000"/>
                </a:solidFill>
              </a:rPr>
              <a:t>I didn’t do anything wrong. What are those people trying to get out of attacking me?”</a:t>
            </a:r>
          </a:p>
        </p:txBody>
      </p:sp>
    </p:spTree>
    <p:extLst>
      <p:ext uri="{BB962C8B-B14F-4D97-AF65-F5344CB8AC3E}">
        <p14:creationId xmlns:p14="http://schemas.microsoft.com/office/powerpoint/2010/main" val="781387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Заголовок 1"/>
          <p:cNvSpPr>
            <a:spLocks noGrp="1"/>
          </p:cNvSpPr>
          <p:nvPr>
            <p:ph type="title"/>
          </p:nvPr>
        </p:nvSpPr>
        <p:spPr/>
        <p:txBody>
          <a:bodyPr/>
          <a:lstStyle/>
          <a:p>
            <a:r>
              <a:rPr lang="en-AU" dirty="0" smtClean="0"/>
              <a:t>Vulnerabilities of the strategies</a:t>
            </a:r>
            <a:endParaRPr lang="ru-RU" dirty="0" smtClean="0"/>
          </a:p>
        </p:txBody>
      </p:sp>
      <p:sp>
        <p:nvSpPr>
          <p:cNvPr id="37891" name="Объект 2"/>
          <p:cNvSpPr>
            <a:spLocks noGrp="1"/>
          </p:cNvSpPr>
          <p:nvPr>
            <p:ph idx="1"/>
          </p:nvPr>
        </p:nvSpPr>
        <p:spPr>
          <a:xfrm>
            <a:off x="456480" y="1600009"/>
            <a:ext cx="8035200" cy="3974817"/>
          </a:xfrm>
        </p:spPr>
        <p:txBody>
          <a:bodyPr/>
          <a:lstStyle/>
          <a:p>
            <a:r>
              <a:rPr lang="en-US" dirty="0" smtClean="0">
                <a:solidFill>
                  <a:schemeClr val="tx1"/>
                </a:solidFill>
              </a:rPr>
              <a:t>Excessive </a:t>
            </a:r>
            <a:r>
              <a:rPr lang="en-US" u="sng" dirty="0" smtClean="0">
                <a:solidFill>
                  <a:schemeClr val="tx1"/>
                </a:solidFill>
              </a:rPr>
              <a:t>apologies</a:t>
            </a:r>
            <a:r>
              <a:rPr lang="en-US" dirty="0" smtClean="0">
                <a:solidFill>
                  <a:schemeClr val="tx1"/>
                </a:solidFill>
              </a:rPr>
              <a:t> show that the leader is </a:t>
            </a:r>
            <a:r>
              <a:rPr lang="en-US" dirty="0" smtClean="0">
                <a:solidFill>
                  <a:srgbClr val="C00000"/>
                </a:solidFill>
              </a:rPr>
              <a:t>incompetent</a:t>
            </a:r>
            <a:r>
              <a:rPr lang="uk-UA" dirty="0" smtClean="0"/>
              <a:t>.</a:t>
            </a:r>
            <a:endParaRPr lang="uk-UA" dirty="0" smtClean="0"/>
          </a:p>
          <a:p>
            <a:endParaRPr lang="uk-UA" dirty="0" smtClean="0"/>
          </a:p>
          <a:p>
            <a:endParaRPr lang="uk-UA" dirty="0" smtClean="0"/>
          </a:p>
          <a:p>
            <a:endParaRPr lang="ru-RU" dirty="0" smtClean="0"/>
          </a:p>
        </p:txBody>
      </p:sp>
      <p:pic>
        <p:nvPicPr>
          <p:cNvPr id="3789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0881" y="2726207"/>
            <a:ext cx="6467040" cy="41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08777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AU" dirty="0" smtClean="0"/>
              <a:t>Vulnerabilities of the strategies</a:t>
            </a:r>
            <a:endParaRPr lang="ru-RU" dirty="0" smtClean="0"/>
          </a:p>
        </p:txBody>
      </p:sp>
      <p:sp>
        <p:nvSpPr>
          <p:cNvPr id="72707" name="Rectangle 3"/>
          <p:cNvSpPr>
            <a:spLocks noGrp="1" noChangeArrowheads="1"/>
          </p:cNvSpPr>
          <p:nvPr>
            <p:ph type="body" idx="1"/>
          </p:nvPr>
        </p:nvSpPr>
        <p:spPr/>
        <p:txBody>
          <a:bodyPr/>
          <a:lstStyle/>
          <a:p>
            <a:r>
              <a:rPr lang="en-US" dirty="0" smtClean="0">
                <a:solidFill>
                  <a:schemeClr val="tx1"/>
                </a:solidFill>
              </a:rPr>
              <a:t>Excessive </a:t>
            </a:r>
            <a:r>
              <a:rPr lang="en-US" u="sng" dirty="0" smtClean="0">
                <a:solidFill>
                  <a:schemeClr val="tx1"/>
                </a:solidFill>
              </a:rPr>
              <a:t>excuses</a:t>
            </a:r>
            <a:r>
              <a:rPr lang="en-US" dirty="0" smtClean="0">
                <a:solidFill>
                  <a:schemeClr val="tx1"/>
                </a:solidFill>
              </a:rPr>
              <a:t> show that the leader </a:t>
            </a:r>
            <a:r>
              <a:rPr lang="en-US" dirty="0" smtClean="0">
                <a:solidFill>
                  <a:srgbClr val="C00000"/>
                </a:solidFill>
              </a:rPr>
              <a:t>does not affect the situation</a:t>
            </a:r>
            <a:r>
              <a:rPr lang="en-US" dirty="0" smtClean="0">
                <a:solidFill>
                  <a:schemeClr val="tx1"/>
                </a:solidFill>
              </a:rPr>
              <a:t>.</a:t>
            </a:r>
            <a:endParaRPr lang="ru-RU" dirty="0" smtClean="0"/>
          </a:p>
        </p:txBody>
      </p:sp>
      <p:pic>
        <p:nvPicPr>
          <p:cNvPr id="7270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2960" y="2876903"/>
            <a:ext cx="5963376" cy="3976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86547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AU" dirty="0" smtClean="0"/>
              <a:t>Vulnerabilities of the strategies</a:t>
            </a:r>
            <a:endParaRPr lang="ru-RU" dirty="0" smtClean="0"/>
          </a:p>
        </p:txBody>
      </p:sp>
      <p:sp>
        <p:nvSpPr>
          <p:cNvPr id="73731" name="Rectangle 3"/>
          <p:cNvSpPr>
            <a:spLocks noGrp="1" noChangeArrowheads="1"/>
          </p:cNvSpPr>
          <p:nvPr>
            <p:ph type="body" idx="1"/>
          </p:nvPr>
        </p:nvSpPr>
        <p:spPr/>
        <p:txBody>
          <a:bodyPr/>
          <a:lstStyle/>
          <a:p>
            <a:r>
              <a:rPr lang="en-US" dirty="0" smtClean="0">
                <a:solidFill>
                  <a:schemeClr val="tx1"/>
                </a:solidFill>
              </a:rPr>
              <a:t>Abuse of </a:t>
            </a:r>
            <a:r>
              <a:rPr lang="en-US" u="sng" dirty="0" smtClean="0">
                <a:solidFill>
                  <a:schemeClr val="tx1"/>
                </a:solidFill>
              </a:rPr>
              <a:t>deny</a:t>
            </a:r>
            <a:r>
              <a:rPr lang="en-US" dirty="0" smtClean="0">
                <a:solidFill>
                  <a:schemeClr val="tx1"/>
                </a:solidFill>
              </a:rPr>
              <a:t> shows that the leader </a:t>
            </a:r>
            <a:r>
              <a:rPr lang="en-US" dirty="0" smtClean="0">
                <a:solidFill>
                  <a:srgbClr val="C00000"/>
                </a:solidFill>
              </a:rPr>
              <a:t>does not deserve trust (dishonest)</a:t>
            </a:r>
            <a:r>
              <a:rPr lang="uk-UA" dirty="0" smtClean="0"/>
              <a:t>.</a:t>
            </a:r>
            <a:endParaRPr lang="ru-RU" dirty="0" smtClean="0"/>
          </a:p>
        </p:txBody>
      </p:sp>
      <p:pic>
        <p:nvPicPr>
          <p:cNvPr id="737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760" y="2775172"/>
            <a:ext cx="5879520" cy="3908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85159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Заголовок 1"/>
          <p:cNvSpPr>
            <a:spLocks noGrp="1"/>
          </p:cNvSpPr>
          <p:nvPr>
            <p:ph type="title"/>
          </p:nvPr>
        </p:nvSpPr>
        <p:spPr>
          <a:xfrm>
            <a:off x="260640" y="273629"/>
            <a:ext cx="6336000" cy="1142040"/>
          </a:xfrm>
        </p:spPr>
        <p:txBody>
          <a:bodyPr>
            <a:normAutofit fontScale="90000"/>
          </a:bodyPr>
          <a:lstStyle/>
          <a:p>
            <a:r>
              <a:rPr lang="en-US" dirty="0" smtClean="0"/>
              <a:t>How to choose a recovery strategy?</a:t>
            </a:r>
            <a:endParaRPr lang="ru-RU" dirty="0" smtClean="0"/>
          </a:p>
        </p:txBody>
      </p:sp>
      <p:sp>
        <p:nvSpPr>
          <p:cNvPr id="38915" name="Объект 2"/>
          <p:cNvSpPr>
            <a:spLocks noGrp="1"/>
          </p:cNvSpPr>
          <p:nvPr>
            <p:ph idx="1"/>
          </p:nvPr>
        </p:nvSpPr>
        <p:spPr>
          <a:xfrm>
            <a:off x="456481" y="2253837"/>
            <a:ext cx="8360640" cy="4604163"/>
          </a:xfrm>
        </p:spPr>
        <p:txBody>
          <a:bodyPr>
            <a:normAutofit/>
          </a:bodyPr>
          <a:lstStyle/>
          <a:p>
            <a:r>
              <a:rPr lang="en-US" smtClean="0"/>
              <a:t>You can choose </a:t>
            </a:r>
            <a:r>
              <a:rPr lang="en-US" dirty="0" smtClean="0"/>
              <a:t>combinations or look for a strategy that is more optimal in this context.</a:t>
            </a:r>
            <a:r>
              <a:rPr lang="uk-UA" dirty="0" smtClean="0"/>
              <a:t> </a:t>
            </a:r>
            <a:endParaRPr lang="uk-UA" dirty="0" smtClean="0"/>
          </a:p>
          <a:p>
            <a:r>
              <a:rPr lang="en-US" dirty="0" smtClean="0"/>
              <a:t>Studies show that honesty is more important because it can not be restored, and competence can be restored.</a:t>
            </a:r>
          </a:p>
          <a:p>
            <a:r>
              <a:rPr lang="en-US" dirty="0" smtClean="0"/>
              <a:t>Mistakes can be used as means of learning and if demonstrate this to people, it can turn them into your resources.</a:t>
            </a:r>
            <a:endParaRPr lang="ru-RU" dirty="0" smtClean="0"/>
          </a:p>
        </p:txBody>
      </p:sp>
      <p:pic>
        <p:nvPicPr>
          <p:cNvPr id="389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6641" y="162737"/>
            <a:ext cx="2351520" cy="1958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35736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Заголовок 1"/>
          <p:cNvSpPr>
            <a:spLocks noGrp="1"/>
          </p:cNvSpPr>
          <p:nvPr>
            <p:ph type="title"/>
          </p:nvPr>
        </p:nvSpPr>
        <p:spPr/>
        <p:txBody>
          <a:bodyPr/>
          <a:lstStyle/>
          <a:p>
            <a:r>
              <a:rPr lang="uk-UA" dirty="0" smtClean="0"/>
              <a:t>«</a:t>
            </a:r>
            <a:r>
              <a:rPr lang="en-US" dirty="0" smtClean="0"/>
              <a:t>Positive errors</a:t>
            </a:r>
            <a:r>
              <a:rPr lang="uk-UA" dirty="0" smtClean="0"/>
              <a:t>»</a:t>
            </a:r>
            <a:endParaRPr lang="ru-RU" dirty="0" smtClean="0"/>
          </a:p>
        </p:txBody>
      </p:sp>
      <p:sp>
        <p:nvSpPr>
          <p:cNvPr id="39939" name="Объект 2"/>
          <p:cNvSpPr>
            <a:spLocks noGrp="1"/>
          </p:cNvSpPr>
          <p:nvPr>
            <p:ph idx="1"/>
          </p:nvPr>
        </p:nvSpPr>
        <p:spPr>
          <a:xfrm>
            <a:off x="1893600" y="1377505"/>
            <a:ext cx="6973920" cy="4201641"/>
          </a:xfrm>
        </p:spPr>
        <p:txBody>
          <a:bodyPr/>
          <a:lstStyle/>
          <a:p>
            <a:r>
              <a:rPr lang="en-US" sz="2500" dirty="0" smtClean="0"/>
              <a:t>Sometimes mistakes lead to unexpected positive results</a:t>
            </a:r>
            <a:r>
              <a:rPr lang="uk-UA" sz="2500" dirty="0" smtClean="0"/>
              <a:t>.</a:t>
            </a:r>
            <a:endParaRPr lang="uk-UA" sz="2500" dirty="0"/>
          </a:p>
          <a:p>
            <a:r>
              <a:rPr lang="en-US" sz="2500" dirty="0" smtClean="0"/>
              <a:t>Such positive outcomes include training, increased resilience, creativity, and the emergence of innovation </a:t>
            </a:r>
            <a:r>
              <a:rPr lang="en-US" sz="1800" dirty="0" smtClean="0"/>
              <a:t>(van </a:t>
            </a:r>
            <a:r>
              <a:rPr lang="en-US" sz="1800" dirty="0" err="1"/>
              <a:t>Dyck</a:t>
            </a:r>
            <a:r>
              <a:rPr lang="en-US" sz="1800" dirty="0"/>
              <a:t>, </a:t>
            </a:r>
            <a:r>
              <a:rPr lang="en-US" sz="1800" dirty="0" err="1"/>
              <a:t>Frese</a:t>
            </a:r>
            <a:r>
              <a:rPr lang="en-US" sz="1800" dirty="0"/>
              <a:t>, Baer, &amp; </a:t>
            </a:r>
            <a:r>
              <a:rPr lang="en-US" sz="1800" dirty="0" err="1"/>
              <a:t>Sonnentag</a:t>
            </a:r>
            <a:r>
              <a:rPr lang="en-US" sz="1800" dirty="0"/>
              <a:t>,</a:t>
            </a:r>
            <a:r>
              <a:rPr lang="uk-UA" sz="1800" dirty="0"/>
              <a:t> </a:t>
            </a:r>
            <a:r>
              <a:rPr lang="en-US" sz="1800" dirty="0"/>
              <a:t>2005; </a:t>
            </a:r>
            <a:r>
              <a:rPr lang="en-US" sz="1800" dirty="0" err="1"/>
              <a:t>Sitkin</a:t>
            </a:r>
            <a:r>
              <a:rPr lang="en-US" sz="1800" dirty="0"/>
              <a:t>, 1996</a:t>
            </a:r>
            <a:r>
              <a:rPr lang="uk-UA" sz="1800" dirty="0"/>
              <a:t>; </a:t>
            </a:r>
            <a:r>
              <a:rPr lang="en-US" sz="1800" dirty="0" err="1"/>
              <a:t>Dormann</a:t>
            </a:r>
            <a:r>
              <a:rPr lang="uk-UA" sz="1800" dirty="0"/>
              <a:t> </a:t>
            </a:r>
            <a:r>
              <a:rPr lang="en-US" sz="1800" dirty="0"/>
              <a:t>&amp; </a:t>
            </a:r>
            <a:r>
              <a:rPr lang="en-US" sz="1800" dirty="0" err="1"/>
              <a:t>Frese</a:t>
            </a:r>
            <a:r>
              <a:rPr lang="en-US" sz="1800" dirty="0"/>
              <a:t>, 1994)</a:t>
            </a:r>
            <a:r>
              <a:rPr lang="uk-UA" sz="1800" dirty="0"/>
              <a:t>.</a:t>
            </a:r>
          </a:p>
          <a:p>
            <a:endParaRPr lang="ru-RU" dirty="0" smtClean="0"/>
          </a:p>
        </p:txBody>
      </p:sp>
      <p:pic>
        <p:nvPicPr>
          <p:cNvPr id="399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2640" y="4091471"/>
            <a:ext cx="4147200" cy="277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4401" y="0"/>
            <a:ext cx="2109600" cy="1337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62"/>
            <a:ext cx="1787040" cy="272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840" y="4102992"/>
            <a:ext cx="4114080" cy="2755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56306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p:cNvSpPr>
            <a:spLocks noGrp="1"/>
          </p:cNvSpPr>
          <p:nvPr>
            <p:ph type="title"/>
          </p:nvPr>
        </p:nvSpPr>
        <p:spPr>
          <a:xfrm>
            <a:off x="468313" y="11113"/>
            <a:ext cx="8229600" cy="1143000"/>
          </a:xfrm>
        </p:spPr>
        <p:txBody>
          <a:bodyPr/>
          <a:lstStyle/>
          <a:p>
            <a:r>
              <a:rPr lang="en-US" b="1" dirty="0" smtClean="0">
                <a:solidFill>
                  <a:srgbClr val="FF0000"/>
                </a:solidFill>
              </a:rPr>
              <a:t>Activity – group discussion</a:t>
            </a:r>
            <a:endParaRPr lang="ru-RU" b="1" dirty="0" smtClean="0">
              <a:solidFill>
                <a:srgbClr val="FF0000"/>
              </a:solidFill>
            </a:endParaRPr>
          </a:p>
        </p:txBody>
      </p:sp>
      <p:sp>
        <p:nvSpPr>
          <p:cNvPr id="8195" name="Объект 2"/>
          <p:cNvSpPr>
            <a:spLocks noGrp="1"/>
          </p:cNvSpPr>
          <p:nvPr>
            <p:ph idx="1"/>
          </p:nvPr>
        </p:nvSpPr>
        <p:spPr>
          <a:xfrm>
            <a:off x="323529" y="1052513"/>
            <a:ext cx="8582346" cy="5073650"/>
          </a:xfrm>
        </p:spPr>
        <p:txBody>
          <a:bodyPr>
            <a:normAutofit/>
          </a:bodyPr>
          <a:lstStyle/>
          <a:p>
            <a:pPr marL="0" indent="0">
              <a:buNone/>
            </a:pPr>
            <a:r>
              <a:rPr lang="en-US" sz="2800" dirty="0" smtClean="0">
                <a:solidFill>
                  <a:srgbClr val="008000"/>
                </a:solidFill>
              </a:rPr>
              <a:t>The purpose of the task is the transfer of knowledge.</a:t>
            </a:r>
          </a:p>
          <a:p>
            <a:pPr marL="0" indent="0">
              <a:buNone/>
            </a:pPr>
            <a:r>
              <a:rPr lang="en-US" sz="2800" dirty="0" smtClean="0"/>
              <a:t>Remember the Presidents of Ukraine or other countries and determine their leadership traits / leadership styles. Can you note any their errors?</a:t>
            </a:r>
            <a:endParaRPr lang="en-US" sz="2800" dirty="0" smtClean="0">
              <a:solidFill>
                <a:srgbClr val="008000"/>
              </a:solidFill>
            </a:endParaRPr>
          </a:p>
          <a:p>
            <a:pPr marL="0" indent="0">
              <a:buNone/>
            </a:pPr>
            <a:r>
              <a:rPr lang="en-US" sz="2800" dirty="0" smtClean="0">
                <a:solidFill>
                  <a:srgbClr val="008000"/>
                </a:solidFill>
              </a:rPr>
              <a:t>5-10 min for self-replies.</a:t>
            </a:r>
          </a:p>
          <a:p>
            <a:pPr marL="0" indent="0">
              <a:buNone/>
            </a:pPr>
            <a:r>
              <a:rPr lang="en-US" sz="2800" dirty="0" smtClean="0">
                <a:solidFill>
                  <a:srgbClr val="008000"/>
                </a:solidFill>
              </a:rPr>
              <a:t>10-15 min for discussion.</a:t>
            </a:r>
            <a:endParaRPr lang="ru-RU" sz="2800" dirty="0" smtClean="0"/>
          </a:p>
        </p:txBody>
      </p:sp>
      <p:pic>
        <p:nvPicPr>
          <p:cNvPr id="81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4846638"/>
            <a:ext cx="1433513"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4884738"/>
            <a:ext cx="1414463"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4884738"/>
            <a:ext cx="188595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5325" y="4884738"/>
            <a:ext cx="1860550" cy="186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6413" y="3140968"/>
            <a:ext cx="2049462"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39167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usiness-balance.jpg"/>
          <p:cNvPicPr>
            <a:picLocks noChangeAspect="1"/>
          </p:cNvPicPr>
          <p:nvPr/>
        </p:nvPicPr>
        <p:blipFill rotWithShape="1">
          <a:blip r:embed="rId2" cstate="email">
            <a:extLst>
              <a:ext uri="{28A0092B-C50C-407E-A947-70E740481C1C}">
                <a14:useLocalDpi xmlns:a14="http://schemas.microsoft.com/office/drawing/2010/main" val="0"/>
              </a:ext>
            </a:extLst>
          </a:blip>
          <a:srcRect t="5837" b="518"/>
          <a:stretch/>
        </p:blipFill>
        <p:spPr>
          <a:xfrm>
            <a:off x="-22086" y="-27057"/>
            <a:ext cx="9182100" cy="6896100"/>
          </a:xfrm>
          <a:prstGeom prst="rect">
            <a:avLst/>
          </a:prstGeom>
        </p:spPr>
      </p:pic>
      <p:sp>
        <p:nvSpPr>
          <p:cNvPr id="2" name="Title 1"/>
          <p:cNvSpPr>
            <a:spLocks noGrp="1"/>
          </p:cNvSpPr>
          <p:nvPr>
            <p:ph type="title"/>
          </p:nvPr>
        </p:nvSpPr>
        <p:spPr>
          <a:xfrm>
            <a:off x="255898" y="1552119"/>
            <a:ext cx="3498885" cy="1143000"/>
          </a:xfrm>
        </p:spPr>
        <p:txBody>
          <a:bodyPr>
            <a:noAutofit/>
          </a:bodyPr>
          <a:lstStyle/>
          <a:p>
            <a:pPr>
              <a:lnSpc>
                <a:spcPct val="80000"/>
              </a:lnSpc>
            </a:pPr>
            <a:r>
              <a:rPr lang="en-US" sz="5400" dirty="0">
                <a:latin typeface="Calibri" charset="0"/>
                <a:ea typeface="ＭＳ Ｐゴシック" charset="0"/>
                <a:cs typeface="ＭＳ Ｐゴシック" charset="0"/>
              </a:rPr>
              <a:t>Mistakes are a </a:t>
            </a:r>
            <a:r>
              <a:rPr lang="en-US" sz="5400" dirty="0" smtClean="0">
                <a:latin typeface="Calibri" charset="0"/>
                <a:ea typeface="ＭＳ Ｐゴシック" charset="0"/>
                <a:cs typeface="ＭＳ Ｐゴシック" charset="0"/>
              </a:rPr>
              <a:t/>
            </a:r>
            <a:br>
              <a:rPr lang="en-US" sz="5400" dirty="0" smtClean="0">
                <a:latin typeface="Calibri" charset="0"/>
                <a:ea typeface="ＭＳ Ｐゴシック" charset="0"/>
                <a:cs typeface="ＭＳ Ｐゴシック" charset="0"/>
              </a:rPr>
            </a:br>
            <a:r>
              <a:rPr lang="en-US" sz="5400" dirty="0" smtClean="0">
                <a:latin typeface="Calibri" charset="0"/>
                <a:ea typeface="ＭＳ Ｐゴシック" charset="0"/>
                <a:cs typeface="ＭＳ Ｐゴシック" charset="0"/>
              </a:rPr>
              <a:t>part </a:t>
            </a:r>
            <a:r>
              <a:rPr lang="en-US" sz="5400" dirty="0">
                <a:latin typeface="Calibri" charset="0"/>
                <a:ea typeface="ＭＳ Ｐゴシック" charset="0"/>
                <a:cs typeface="ＭＳ Ｐゴシック" charset="0"/>
              </a:rPr>
              <a:t>of leadership. </a:t>
            </a:r>
            <a:r>
              <a:rPr lang="en-US" sz="5400" dirty="0" smtClean="0">
                <a:latin typeface="Calibri" charset="0"/>
                <a:ea typeface="ＭＳ Ｐゴシック" charset="0"/>
                <a:cs typeface="ＭＳ Ｐゴシック" charset="0"/>
              </a:rPr>
              <a:t/>
            </a:r>
            <a:br>
              <a:rPr lang="en-US" sz="5400" dirty="0" smtClean="0">
                <a:latin typeface="Calibri" charset="0"/>
                <a:ea typeface="ＭＳ Ｐゴシック" charset="0"/>
                <a:cs typeface="ＭＳ Ｐゴシック" charset="0"/>
              </a:rPr>
            </a:br>
            <a:endParaRPr lang="en-US" sz="5400" dirty="0"/>
          </a:p>
        </p:txBody>
      </p:sp>
      <p:sp>
        <p:nvSpPr>
          <p:cNvPr id="7" name="Title 1"/>
          <p:cNvSpPr txBox="1">
            <a:spLocks/>
          </p:cNvSpPr>
          <p:nvPr/>
        </p:nvSpPr>
        <p:spPr>
          <a:xfrm>
            <a:off x="5819906" y="1200410"/>
            <a:ext cx="309217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2"/>
                </a:solidFill>
                <a:effectLst>
                  <a:outerShdw blurRad="38100" dist="25400" dir="2700000" algn="tl" rotWithShape="0">
                    <a:prstClr val="black">
                      <a:alpha val="95000"/>
                    </a:prstClr>
                  </a:outerShdw>
                </a:effectLst>
                <a:latin typeface="+mj-lt"/>
                <a:ea typeface="+mj-ea"/>
                <a:cs typeface="+mj-cs"/>
              </a:defRPr>
            </a:lvl1pPr>
          </a:lstStyle>
          <a:p>
            <a:pPr>
              <a:lnSpc>
                <a:spcPct val="80000"/>
              </a:lnSpc>
            </a:pPr>
            <a:r>
              <a:rPr lang="en-US" sz="5400" dirty="0" smtClean="0">
                <a:latin typeface="Calibri" charset="0"/>
                <a:ea typeface="ＭＳ Ｐゴシック" charset="0"/>
                <a:cs typeface="ＭＳ Ｐゴシック" charset="0"/>
              </a:rPr>
              <a:t> </a:t>
            </a:r>
            <a:br>
              <a:rPr lang="en-US" sz="5400" dirty="0" smtClean="0">
                <a:latin typeface="Calibri" charset="0"/>
                <a:ea typeface="ＭＳ Ｐゴシック" charset="0"/>
                <a:cs typeface="ＭＳ Ｐゴシック" charset="0"/>
              </a:rPr>
            </a:br>
            <a:r>
              <a:rPr lang="en-US" sz="5400" dirty="0" smtClean="0">
                <a:latin typeface="Calibri" charset="0"/>
                <a:ea typeface="ＭＳ Ｐゴシック" charset="0"/>
                <a:cs typeface="ＭＳ Ｐゴシック" charset="0"/>
              </a:rPr>
              <a:t>Get ready to deal with them.</a:t>
            </a:r>
            <a:br>
              <a:rPr lang="en-US" sz="5400" dirty="0" smtClean="0">
                <a:latin typeface="Calibri" charset="0"/>
                <a:ea typeface="ＭＳ Ｐゴシック" charset="0"/>
                <a:cs typeface="ＭＳ Ｐゴシック" charset="0"/>
              </a:rPr>
            </a:br>
            <a:endParaRPr lang="en-US" sz="5400" dirty="0"/>
          </a:p>
        </p:txBody>
      </p:sp>
    </p:spTree>
    <p:extLst>
      <p:ext uri="{BB962C8B-B14F-4D97-AF65-F5344CB8AC3E}">
        <p14:creationId xmlns:p14="http://schemas.microsoft.com/office/powerpoint/2010/main" val="15237464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Grp="1"/>
          </p:cNvGraphicFramePr>
          <p:nvPr>
            <p:ph idx="4294967295"/>
          </p:nvPr>
        </p:nvGraphicFramePr>
        <p:xfrm>
          <a:off x="179514" y="1412776"/>
          <a:ext cx="8518401" cy="5445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243" name="Заголовок 1"/>
          <p:cNvSpPr>
            <a:spLocks noGrp="1"/>
          </p:cNvSpPr>
          <p:nvPr>
            <p:ph type="title" idx="4294967295"/>
          </p:nvPr>
        </p:nvSpPr>
        <p:spPr>
          <a:xfrm>
            <a:off x="391681" y="554458"/>
            <a:ext cx="8229600" cy="720076"/>
          </a:xfrm>
        </p:spPr>
        <p:txBody>
          <a:bodyPr lIns="91390" tIns="45697" rIns="91390" bIns="45697">
            <a:normAutofit fontScale="90000"/>
          </a:bodyPr>
          <a:lstStyle/>
          <a:p>
            <a:pPr eaLnBrk="1" hangingPunct="1">
              <a:defRPr/>
            </a:pPr>
            <a:r>
              <a:rPr lang="en-US" b="1" dirty="0" smtClean="0"/>
              <a:t>Structure of the Soft Skills Course</a:t>
            </a:r>
            <a:r>
              <a:rPr lang="ru-RU" dirty="0"/>
              <a:t/>
            </a:r>
            <a:br>
              <a:rPr lang="ru-RU" dirty="0"/>
            </a:br>
            <a:endParaRPr lang="ru-RU" dirty="0"/>
          </a:p>
        </p:txBody>
      </p:sp>
    </p:spTree>
    <p:extLst>
      <p:ext uri="{BB962C8B-B14F-4D97-AF65-F5344CB8AC3E}">
        <p14:creationId xmlns:p14="http://schemas.microsoft.com/office/powerpoint/2010/main" val="31520421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title"/>
          </p:nvPr>
        </p:nvSpPr>
        <p:spPr/>
        <p:txBody>
          <a:bodyPr/>
          <a:lstStyle/>
          <a:p>
            <a:r>
              <a:rPr lang="en-US" smtClean="0"/>
              <a:t>Theme Assessment Scores</a:t>
            </a:r>
            <a:endParaRPr lang="ru-RU" smtClean="0"/>
          </a:p>
        </p:txBody>
      </p:sp>
      <p:graphicFrame>
        <p:nvGraphicFramePr>
          <p:cNvPr id="39986" name="Group 50"/>
          <p:cNvGraphicFramePr>
            <a:graphicFrameLocks noGrp="1"/>
          </p:cNvGraphicFramePr>
          <p:nvPr>
            <p:ph idx="1"/>
          </p:nvPr>
        </p:nvGraphicFramePr>
        <p:xfrm>
          <a:off x="456480" y="1604329"/>
          <a:ext cx="8225280" cy="5053922"/>
        </p:xfrm>
        <a:graphic>
          <a:graphicData uri="http://schemas.openxmlformats.org/drawingml/2006/table">
            <a:tbl>
              <a:tblPr/>
              <a:tblGrid>
                <a:gridCol w="522720"/>
                <a:gridCol w="4376160"/>
                <a:gridCol w="1699200"/>
                <a:gridCol w="1627200"/>
              </a:tblGrid>
              <a:tr h="8571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rgbClr val="FFFFFF"/>
                          </a:solidFill>
                          <a:effectLst/>
                          <a:latin typeface="Arial" pitchFamily="34" charset="0"/>
                          <a:ea typeface="Microsoft YaHei" pitchFamily="34" charset="-122"/>
                        </a:rPr>
                        <a:t>#</a:t>
                      </a:r>
                      <a:endParaRPr kumimoji="0" lang="ru-RU" sz="2500" b="1" i="0" u="none" strike="noStrike" cap="none" normalizeH="0" baseline="0" dirty="0" smtClean="0">
                        <a:ln>
                          <a:noFill/>
                        </a:ln>
                        <a:solidFill>
                          <a:srgbClr val="FFFFFF"/>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rgbClr val="FFFFFF"/>
                          </a:solidFill>
                          <a:effectLst/>
                          <a:latin typeface="Arial" pitchFamily="34" charset="0"/>
                          <a:ea typeface="Microsoft YaHei" pitchFamily="34" charset="-122"/>
                        </a:rPr>
                        <a:t>Forms of learning</a:t>
                      </a:r>
                      <a:endParaRPr kumimoji="0" lang="ru-RU" sz="2500" b="1" i="0" u="none" strike="noStrike" cap="none" normalizeH="0" baseline="0" smtClean="0">
                        <a:ln>
                          <a:noFill/>
                        </a:ln>
                        <a:solidFill>
                          <a:srgbClr val="FFFFFF"/>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rgbClr val="FFFFFF"/>
                          </a:solidFill>
                          <a:effectLst/>
                          <a:latin typeface="Arial" pitchFamily="34" charset="0"/>
                          <a:ea typeface="Microsoft YaHei" pitchFamily="34" charset="-122"/>
                        </a:rPr>
                        <a:t>Maximum mark</a:t>
                      </a:r>
                      <a:endParaRPr kumimoji="0" lang="ru-RU" sz="2500" b="1" i="0" u="none" strike="noStrike" cap="none" normalizeH="0" baseline="0" smtClean="0">
                        <a:ln>
                          <a:noFill/>
                        </a:ln>
                        <a:solidFill>
                          <a:srgbClr val="FFFFFF"/>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rgbClr val="FFFFFF"/>
                          </a:solidFill>
                          <a:effectLst/>
                          <a:latin typeface="Arial" pitchFamily="34" charset="0"/>
                          <a:ea typeface="Microsoft YaHei" pitchFamily="34" charset="-122"/>
                        </a:rPr>
                        <a:t>Minimum mark</a:t>
                      </a:r>
                      <a:endParaRPr kumimoji="0" lang="ru-RU" sz="2500" b="1" i="0" u="none" strike="noStrike" cap="none" normalizeH="0" baseline="0" smtClean="0">
                        <a:ln>
                          <a:noFill/>
                        </a:ln>
                        <a:solidFill>
                          <a:srgbClr val="FFFFFF"/>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253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smtClean="0">
                          <a:ln>
                            <a:noFill/>
                          </a:ln>
                          <a:solidFill>
                            <a:srgbClr val="000000"/>
                          </a:solidFill>
                          <a:effectLst/>
                          <a:latin typeface="Arial" pitchFamily="34" charset="0"/>
                          <a:ea typeface="Microsoft YaHei" pitchFamily="34" charset="-122"/>
                        </a:rPr>
                        <a:t>1</a:t>
                      </a:r>
                      <a:endParaRPr kumimoji="0" lang="ru-RU" sz="2500" b="0" i="0" u="none" strike="noStrike" cap="none" normalizeH="0" baseline="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smtClean="0">
                          <a:ln>
                            <a:noFill/>
                          </a:ln>
                          <a:solidFill>
                            <a:srgbClr val="000000"/>
                          </a:solidFill>
                          <a:effectLst/>
                          <a:latin typeface="Arial" pitchFamily="34" charset="0"/>
                          <a:ea typeface="Microsoft YaHei" pitchFamily="34" charset="-122"/>
                        </a:rPr>
                        <a:t>Work during contact hours </a:t>
                      </a:r>
                      <a:endParaRPr kumimoji="0" lang="ru-RU" sz="2500" b="0" i="0" u="none" strike="noStrike" cap="none" normalizeH="0" baseline="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0" i="0" u="none" strike="noStrike" cap="none" normalizeH="0" baseline="0" dirty="0" smtClean="0">
                          <a:ln>
                            <a:noFill/>
                          </a:ln>
                          <a:solidFill>
                            <a:srgbClr val="000000"/>
                          </a:solidFill>
                          <a:effectLst/>
                          <a:latin typeface="Arial" pitchFamily="34" charset="0"/>
                          <a:ea typeface="Microsoft YaHei" pitchFamily="34" charset="-122"/>
                        </a:rPr>
                        <a:t>32</a:t>
                      </a:r>
                      <a:endParaRPr kumimoji="0" lang="ru-RU" sz="2900" b="0" i="0" u="none" strike="noStrike" cap="none" normalizeH="0" baseline="0" dirty="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0" i="0" u="none" strike="noStrike" cap="none" normalizeH="0" baseline="0" smtClean="0">
                          <a:ln>
                            <a:noFill/>
                          </a:ln>
                          <a:solidFill>
                            <a:srgbClr val="000000"/>
                          </a:solidFill>
                          <a:effectLst/>
                          <a:latin typeface="Arial" pitchFamily="34" charset="0"/>
                          <a:ea typeface="Microsoft YaHei" pitchFamily="34" charset="-122"/>
                        </a:rPr>
                        <a:t>0</a:t>
                      </a:r>
                      <a:endParaRPr kumimoji="0" lang="ru-RU" sz="2900" b="0" i="0" u="none" strike="noStrike" cap="none" normalizeH="0" baseline="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5253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smtClean="0">
                          <a:ln>
                            <a:noFill/>
                          </a:ln>
                          <a:solidFill>
                            <a:srgbClr val="000000"/>
                          </a:solidFill>
                          <a:effectLst/>
                          <a:latin typeface="Arial" pitchFamily="34" charset="0"/>
                          <a:ea typeface="Microsoft YaHei" pitchFamily="34" charset="-122"/>
                        </a:rPr>
                        <a:t>2</a:t>
                      </a:r>
                      <a:endParaRPr kumimoji="0" lang="ru-RU" sz="2500" b="0" i="0" u="none" strike="noStrike" cap="none" normalizeH="0" baseline="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smtClean="0">
                          <a:ln>
                            <a:noFill/>
                          </a:ln>
                          <a:solidFill>
                            <a:srgbClr val="000000"/>
                          </a:solidFill>
                          <a:effectLst/>
                          <a:latin typeface="Arial" pitchFamily="34" charset="0"/>
                          <a:ea typeface="Microsoft YaHei" pitchFamily="34" charset="-122"/>
                        </a:rPr>
                        <a:t>Presentation</a:t>
                      </a:r>
                      <a:endParaRPr kumimoji="0" lang="ru-RU" sz="2500" b="0" i="0" u="none" strike="noStrike" cap="none" normalizeH="0" baseline="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0" i="0" u="none" strike="noStrike" cap="none" normalizeH="0" baseline="0" dirty="0" smtClean="0">
                          <a:ln>
                            <a:noFill/>
                          </a:ln>
                          <a:solidFill>
                            <a:srgbClr val="000000"/>
                          </a:solidFill>
                          <a:effectLst/>
                          <a:latin typeface="Arial" pitchFamily="34" charset="0"/>
                          <a:ea typeface="Microsoft YaHei" pitchFamily="34" charset="-122"/>
                        </a:rPr>
                        <a:t>5</a:t>
                      </a:r>
                      <a:endParaRPr kumimoji="0" lang="ru-RU" sz="2900" b="0" i="0" u="none" strike="noStrike" cap="none" normalizeH="0" baseline="0" dirty="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0" i="0" u="none" strike="noStrike" cap="none" normalizeH="0" baseline="0" smtClean="0">
                          <a:ln>
                            <a:noFill/>
                          </a:ln>
                          <a:solidFill>
                            <a:srgbClr val="000000"/>
                          </a:solidFill>
                          <a:effectLst/>
                          <a:latin typeface="Arial" pitchFamily="34" charset="0"/>
                          <a:ea typeface="Microsoft YaHei" pitchFamily="34" charset="-122"/>
                        </a:rPr>
                        <a:t>0</a:t>
                      </a:r>
                      <a:endParaRPr kumimoji="0" lang="ru-RU" sz="2900" b="0" i="0" u="none" strike="noStrike" cap="none" normalizeH="0" baseline="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5253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smtClean="0">
                          <a:ln>
                            <a:noFill/>
                          </a:ln>
                          <a:solidFill>
                            <a:srgbClr val="000000"/>
                          </a:solidFill>
                          <a:effectLst/>
                          <a:latin typeface="Arial" pitchFamily="34" charset="0"/>
                          <a:ea typeface="Microsoft YaHei" pitchFamily="34" charset="-122"/>
                        </a:rPr>
                        <a:t>3</a:t>
                      </a:r>
                      <a:endParaRPr kumimoji="0" lang="ru-RU" sz="2500" b="0" i="0" u="none" strike="noStrike" cap="none" normalizeH="0" baseline="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smtClean="0">
                          <a:ln>
                            <a:noFill/>
                          </a:ln>
                          <a:solidFill>
                            <a:srgbClr val="000000"/>
                          </a:solidFill>
                          <a:effectLst/>
                          <a:latin typeface="Arial" pitchFamily="34" charset="0"/>
                          <a:ea typeface="Microsoft YaHei" pitchFamily="34" charset="-122"/>
                        </a:rPr>
                        <a:t>Essays, PDP, Learning Log</a:t>
                      </a:r>
                      <a:endParaRPr kumimoji="0" lang="ru-RU" sz="2500" b="0" i="0" u="none" strike="noStrike" cap="none" normalizeH="0" baseline="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0" i="0" u="none" strike="noStrike" cap="none" normalizeH="0" baseline="0" dirty="0" smtClean="0">
                          <a:ln>
                            <a:noFill/>
                          </a:ln>
                          <a:solidFill>
                            <a:srgbClr val="000000"/>
                          </a:solidFill>
                          <a:effectLst/>
                          <a:latin typeface="Arial" pitchFamily="34" charset="0"/>
                          <a:ea typeface="Microsoft YaHei" pitchFamily="34" charset="-122"/>
                        </a:rPr>
                        <a:t>15</a:t>
                      </a:r>
                      <a:endParaRPr kumimoji="0" lang="ru-RU" sz="2900" b="0" i="0" u="none" strike="noStrike" cap="none" normalizeH="0" baseline="0" dirty="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0" i="0" u="none" strike="noStrike" cap="none" normalizeH="0" baseline="0" smtClean="0">
                          <a:ln>
                            <a:noFill/>
                          </a:ln>
                          <a:solidFill>
                            <a:srgbClr val="000000"/>
                          </a:solidFill>
                          <a:effectLst/>
                          <a:latin typeface="Arial" pitchFamily="34" charset="0"/>
                          <a:ea typeface="Microsoft YaHei" pitchFamily="34" charset="-122"/>
                        </a:rPr>
                        <a:t>0</a:t>
                      </a:r>
                      <a:endParaRPr kumimoji="0" lang="ru-RU" sz="2900" b="0" i="0" u="none" strike="noStrike" cap="none" normalizeH="0" baseline="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5253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smtClean="0">
                          <a:ln>
                            <a:noFill/>
                          </a:ln>
                          <a:solidFill>
                            <a:srgbClr val="000000"/>
                          </a:solidFill>
                          <a:effectLst/>
                          <a:latin typeface="Arial" pitchFamily="34" charset="0"/>
                          <a:ea typeface="Microsoft YaHei" pitchFamily="34" charset="-122"/>
                        </a:rPr>
                        <a:t>4</a:t>
                      </a:r>
                      <a:endParaRPr kumimoji="0" lang="ru-RU" sz="2500" b="0" i="0" u="none" strike="noStrike" cap="none" normalizeH="0" baseline="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smtClean="0">
                          <a:ln>
                            <a:noFill/>
                          </a:ln>
                          <a:solidFill>
                            <a:srgbClr val="000000"/>
                          </a:solidFill>
                          <a:effectLst/>
                          <a:latin typeface="Arial" pitchFamily="34" charset="0"/>
                          <a:ea typeface="Microsoft YaHei" pitchFamily="34" charset="-122"/>
                        </a:rPr>
                        <a:t>Academic debate</a:t>
                      </a:r>
                      <a:endParaRPr kumimoji="0" lang="ru-RU" sz="2500" b="0" i="0" u="none" strike="noStrike" cap="none" normalizeH="0" baseline="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0" i="0" u="none" strike="noStrike" cap="none" normalizeH="0" baseline="0" dirty="0" smtClean="0">
                          <a:ln>
                            <a:noFill/>
                          </a:ln>
                          <a:solidFill>
                            <a:srgbClr val="000000"/>
                          </a:solidFill>
                          <a:effectLst/>
                          <a:latin typeface="Arial" pitchFamily="34" charset="0"/>
                          <a:ea typeface="Microsoft YaHei" pitchFamily="34" charset="-122"/>
                        </a:rPr>
                        <a:t>8</a:t>
                      </a:r>
                      <a:endParaRPr kumimoji="0" lang="ru-RU" sz="2900" b="0" i="0" u="none" strike="noStrike" cap="none" normalizeH="0" baseline="0" dirty="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0" i="0" u="none" strike="noStrike" cap="none" normalizeH="0" baseline="0" smtClean="0">
                          <a:ln>
                            <a:noFill/>
                          </a:ln>
                          <a:solidFill>
                            <a:srgbClr val="000000"/>
                          </a:solidFill>
                          <a:effectLst/>
                          <a:latin typeface="Arial" pitchFamily="34" charset="0"/>
                          <a:ea typeface="Microsoft YaHei" pitchFamily="34" charset="-122"/>
                        </a:rPr>
                        <a:t>0</a:t>
                      </a:r>
                      <a:endParaRPr kumimoji="0" lang="ru-RU" sz="2900" b="0" i="0" u="none" strike="noStrike" cap="none" normalizeH="0" baseline="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5253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smtClean="0">
                          <a:ln>
                            <a:noFill/>
                          </a:ln>
                          <a:solidFill>
                            <a:srgbClr val="000000"/>
                          </a:solidFill>
                          <a:effectLst/>
                          <a:latin typeface="Arial" pitchFamily="34" charset="0"/>
                          <a:ea typeface="Microsoft YaHei" pitchFamily="34" charset="-122"/>
                        </a:rPr>
                        <a:t>5</a:t>
                      </a:r>
                      <a:endParaRPr kumimoji="0" lang="ru-RU" sz="2500" b="0" i="0" u="none" strike="noStrike" cap="none" normalizeH="0" baseline="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smtClean="0">
                          <a:ln>
                            <a:noFill/>
                          </a:ln>
                          <a:solidFill>
                            <a:srgbClr val="000000"/>
                          </a:solidFill>
                          <a:effectLst/>
                          <a:latin typeface="Arial" pitchFamily="34" charset="0"/>
                          <a:ea typeface="Microsoft YaHei" pitchFamily="34" charset="-122"/>
                        </a:rPr>
                        <a:t>Reflective essay (final)</a:t>
                      </a:r>
                      <a:endParaRPr kumimoji="0" lang="ru-RU" sz="2500" b="0" i="0" u="none" strike="noStrike" cap="none" normalizeH="0" baseline="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0" i="0" u="none" strike="noStrike" cap="none" normalizeH="0" baseline="0" dirty="0" smtClean="0">
                          <a:ln>
                            <a:noFill/>
                          </a:ln>
                          <a:solidFill>
                            <a:srgbClr val="000000"/>
                          </a:solidFill>
                          <a:effectLst/>
                          <a:latin typeface="Arial" pitchFamily="34" charset="0"/>
                          <a:ea typeface="Microsoft YaHei" pitchFamily="34" charset="-122"/>
                        </a:rPr>
                        <a:t>20</a:t>
                      </a:r>
                      <a:endParaRPr kumimoji="0" lang="ru-RU" sz="2900" b="0" i="0" u="none" strike="noStrike" cap="none" normalizeH="0" baseline="0" dirty="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0" i="0" u="none" strike="noStrike" cap="none" normalizeH="0" baseline="0" smtClean="0">
                          <a:ln>
                            <a:noFill/>
                          </a:ln>
                          <a:solidFill>
                            <a:srgbClr val="000000"/>
                          </a:solidFill>
                          <a:effectLst/>
                          <a:latin typeface="Arial" pitchFamily="34" charset="0"/>
                          <a:ea typeface="Microsoft YaHei" pitchFamily="34" charset="-122"/>
                        </a:rPr>
                        <a:t>0</a:t>
                      </a:r>
                      <a:endParaRPr kumimoji="0" lang="ru-RU" sz="2900" b="0" i="0" u="none" strike="noStrike" cap="none" normalizeH="0" baseline="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8571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smtClean="0">
                          <a:ln>
                            <a:noFill/>
                          </a:ln>
                          <a:solidFill>
                            <a:srgbClr val="000000"/>
                          </a:solidFill>
                          <a:effectLst/>
                          <a:latin typeface="Arial" pitchFamily="34" charset="0"/>
                          <a:ea typeface="Microsoft YaHei" pitchFamily="34" charset="-122"/>
                        </a:rPr>
                        <a:t>6</a:t>
                      </a:r>
                      <a:endParaRPr kumimoji="0" lang="ru-RU" sz="2500" b="0" i="0" u="none" strike="noStrike" cap="none" normalizeH="0" baseline="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smtClean="0">
                          <a:ln>
                            <a:noFill/>
                          </a:ln>
                          <a:solidFill>
                            <a:srgbClr val="000000"/>
                          </a:solidFill>
                          <a:effectLst/>
                          <a:latin typeface="Arial" pitchFamily="34" charset="0"/>
                          <a:ea typeface="Microsoft YaHei" pitchFamily="34" charset="-122"/>
                        </a:rPr>
                        <a:t>Answers to 2 questions in writing (final)</a:t>
                      </a:r>
                      <a:endParaRPr kumimoji="0" lang="ru-RU" sz="2500" b="0" i="0" u="none" strike="noStrike" cap="none" normalizeH="0" baseline="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0" i="0" u="none" strike="noStrike" cap="none" normalizeH="0" baseline="0" smtClean="0">
                          <a:ln>
                            <a:noFill/>
                          </a:ln>
                          <a:solidFill>
                            <a:srgbClr val="000000"/>
                          </a:solidFill>
                          <a:effectLst/>
                          <a:latin typeface="Arial" pitchFamily="34" charset="0"/>
                          <a:ea typeface="Microsoft YaHei" pitchFamily="34" charset="-122"/>
                        </a:rPr>
                        <a:t>20</a:t>
                      </a:r>
                      <a:endParaRPr kumimoji="0" lang="ru-RU" sz="2900" b="0" i="0" u="none" strike="noStrike" cap="none" normalizeH="0" baseline="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0" i="0" u="none" strike="noStrike" cap="none" normalizeH="0" baseline="0" smtClean="0">
                          <a:ln>
                            <a:noFill/>
                          </a:ln>
                          <a:solidFill>
                            <a:srgbClr val="000000"/>
                          </a:solidFill>
                          <a:effectLst/>
                          <a:latin typeface="Arial" pitchFamily="34" charset="0"/>
                          <a:ea typeface="Microsoft YaHei" pitchFamily="34" charset="-122"/>
                        </a:rPr>
                        <a:t>0</a:t>
                      </a:r>
                      <a:endParaRPr kumimoji="0" lang="ru-RU" sz="2900" b="0" i="0" u="none" strike="noStrike" cap="none" normalizeH="0" baseline="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712794">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500" b="0" i="0" u="none" strike="noStrike" cap="none" normalizeH="0" baseline="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0" i="0" u="none" strike="noStrike" cap="none" normalizeH="0" baseline="0" smtClean="0">
                          <a:ln>
                            <a:noFill/>
                          </a:ln>
                          <a:solidFill>
                            <a:srgbClr val="000000"/>
                          </a:solidFill>
                          <a:effectLst/>
                          <a:latin typeface="Arial" pitchFamily="34" charset="0"/>
                          <a:ea typeface="Microsoft YaHei" pitchFamily="34" charset="-122"/>
                        </a:rPr>
                        <a:t>Total</a:t>
                      </a:r>
                      <a:endParaRPr kumimoji="0" lang="ru-RU" sz="2900" b="0" i="0" u="none" strike="noStrike" cap="none" normalizeH="0" baseline="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0" i="0" u="none" strike="noStrike" cap="none" normalizeH="0" baseline="0" smtClean="0">
                          <a:ln>
                            <a:noFill/>
                          </a:ln>
                          <a:solidFill>
                            <a:srgbClr val="000000"/>
                          </a:solidFill>
                          <a:effectLst/>
                          <a:latin typeface="Arial" pitchFamily="34" charset="0"/>
                          <a:ea typeface="Microsoft YaHei" pitchFamily="34" charset="-122"/>
                        </a:rPr>
                        <a:t>100</a:t>
                      </a:r>
                      <a:endParaRPr kumimoji="0" lang="ru-RU" sz="2900" b="0" i="0" u="none" strike="noStrike" cap="none" normalizeH="0" baseline="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0" i="0" u="none" strike="noStrike" cap="none" normalizeH="0" baseline="0" smtClean="0">
                          <a:ln>
                            <a:noFill/>
                          </a:ln>
                          <a:solidFill>
                            <a:srgbClr val="000000"/>
                          </a:solidFill>
                          <a:effectLst/>
                          <a:latin typeface="Arial" pitchFamily="34" charset="0"/>
                          <a:ea typeface="Microsoft YaHei" pitchFamily="34" charset="-122"/>
                        </a:rPr>
                        <a:t>0</a:t>
                      </a:r>
                      <a:endParaRPr kumimoji="0" lang="ru-RU" sz="2900" b="0" i="0" u="none" strike="noStrike" cap="none" normalizeH="0" baseline="0" smtClean="0">
                        <a:ln>
                          <a:noFill/>
                        </a:ln>
                        <a:solidFill>
                          <a:srgbClr val="000000"/>
                        </a:solidFill>
                        <a:effectLst/>
                        <a:latin typeface="Arial" pitchFamily="34" charset="0"/>
                        <a:ea typeface="Microsoft YaHei" pitchFamily="34" charset="-122"/>
                      </a:endParaRPr>
                    </a:p>
                  </a:txBody>
                  <a:tcPr marL="82944" marR="82944" marT="41472" marB="414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bl>
          </a:graphicData>
        </a:graphic>
      </p:graphicFrame>
    </p:spTree>
    <p:extLst>
      <p:ext uri="{BB962C8B-B14F-4D97-AF65-F5344CB8AC3E}">
        <p14:creationId xmlns:p14="http://schemas.microsoft.com/office/powerpoint/2010/main" val="29276896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b="1" dirty="0"/>
              <a:t>Trait Theories (E. </a:t>
            </a:r>
            <a:r>
              <a:rPr lang="en-US" b="1" dirty="0" err="1"/>
              <a:t>Bogardus</a:t>
            </a:r>
            <a:r>
              <a:rPr lang="en-US" b="1" dirty="0"/>
              <a:t> et al</a:t>
            </a:r>
            <a:r>
              <a:rPr lang="en-US" b="1" dirty="0" smtClean="0"/>
              <a:t>.)</a:t>
            </a:r>
            <a:endParaRPr lang="ru-RU" b="1" dirty="0"/>
          </a:p>
        </p:txBody>
      </p:sp>
      <p:sp>
        <p:nvSpPr>
          <p:cNvPr id="3" name="Объект 2"/>
          <p:cNvSpPr>
            <a:spLocks noGrp="1"/>
          </p:cNvSpPr>
          <p:nvPr>
            <p:ph idx="1"/>
          </p:nvPr>
        </p:nvSpPr>
        <p:spPr/>
        <p:txBody>
          <a:bodyPr>
            <a:normAutofit fontScale="92500" lnSpcReduction="20000"/>
          </a:bodyPr>
          <a:lstStyle/>
          <a:p>
            <a:pPr marL="0" indent="0">
              <a:buNone/>
            </a:pPr>
            <a:r>
              <a:rPr lang="en-US" dirty="0" smtClean="0"/>
              <a:t>Congenital </a:t>
            </a:r>
            <a:r>
              <a:rPr lang="en-US" dirty="0"/>
              <a:t>set of characteristics (charisma):</a:t>
            </a:r>
          </a:p>
          <a:p>
            <a:r>
              <a:rPr lang="en-US" dirty="0"/>
              <a:t>Intelligence;</a:t>
            </a:r>
          </a:p>
          <a:p>
            <a:r>
              <a:rPr lang="en-US" dirty="0"/>
              <a:t>Dominance;</a:t>
            </a:r>
          </a:p>
          <a:p>
            <a:r>
              <a:rPr lang="en-US" dirty="0" smtClean="0"/>
              <a:t>Sociability;</a:t>
            </a:r>
            <a:endParaRPr lang="en-US" dirty="0"/>
          </a:p>
          <a:p>
            <a:r>
              <a:rPr lang="en-US" dirty="0" smtClean="0"/>
              <a:t>Confidence;</a:t>
            </a:r>
            <a:endParaRPr lang="en-US" dirty="0"/>
          </a:p>
          <a:p>
            <a:r>
              <a:rPr lang="en-US" dirty="0"/>
              <a:t>Initiative;</a:t>
            </a:r>
          </a:p>
          <a:p>
            <a:r>
              <a:rPr lang="en-US" dirty="0"/>
              <a:t>A sense of humor;</a:t>
            </a:r>
          </a:p>
          <a:p>
            <a:r>
              <a:rPr lang="en-US" dirty="0"/>
              <a:t>Enthusiasm</a:t>
            </a:r>
          </a:p>
          <a:p>
            <a:r>
              <a:rPr lang="en-US" dirty="0"/>
              <a:t>and others ... about 80!</a:t>
            </a:r>
            <a:endParaRPr lang="ru-RU" dirty="0"/>
          </a:p>
        </p:txBody>
      </p:sp>
      <p:sp>
        <p:nvSpPr>
          <p:cNvPr id="4" name="Номер слайда 3"/>
          <p:cNvSpPr>
            <a:spLocks noGrp="1"/>
          </p:cNvSpPr>
          <p:nvPr>
            <p:ph type="sldNum" sz="quarter" idx="12"/>
          </p:nvPr>
        </p:nvSpPr>
        <p:spPr/>
        <p:txBody>
          <a:bodyPr/>
          <a:lstStyle/>
          <a:p>
            <a:fld id="{A8F9D143-39BE-41EF-8621-44205C134E72}" type="slidenum">
              <a:rPr lang="en-GB" smtClean="0">
                <a:solidFill>
                  <a:prstClr val="black">
                    <a:tint val="75000"/>
                  </a:prstClr>
                </a:solidFill>
              </a:rPr>
              <a:pPr/>
              <a:t>4</a:t>
            </a:fld>
            <a:endParaRPr lang="en-GB">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4404" y="2355504"/>
            <a:ext cx="3950044" cy="2441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94790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
          <p:cNvSpPr>
            <a:spLocks noChangeArrowheads="1"/>
          </p:cNvSpPr>
          <p:nvPr/>
        </p:nvSpPr>
        <p:spPr bwMode="auto">
          <a:xfrm>
            <a:off x="327025" y="2351088"/>
            <a:ext cx="8413750" cy="1681162"/>
          </a:xfrm>
          <a:custGeom>
            <a:avLst/>
            <a:gdLst>
              <a:gd name="T0" fmla="*/ 2147483647 w 25766"/>
              <a:gd name="T1" fmla="*/ 2147483647 h 5145"/>
              <a:gd name="T2" fmla="*/ 2147483647 w 25766"/>
              <a:gd name="T3" fmla="*/ 2147483647 h 5145"/>
              <a:gd name="T4" fmla="*/ 0 w 25766"/>
              <a:gd name="T5" fmla="*/ 2147483647 h 5145"/>
              <a:gd name="T6" fmla="*/ 2147483647 w 25766"/>
              <a:gd name="T7" fmla="*/ 0 h 5145"/>
              <a:gd name="T8" fmla="*/ 0 60000 65536"/>
              <a:gd name="T9" fmla="*/ 5898240 60000 65536"/>
              <a:gd name="T10" fmla="*/ 11796480 60000 65536"/>
              <a:gd name="T11" fmla="*/ 17694720 60000 65536"/>
              <a:gd name="T12" fmla="*/ 0 w 25766"/>
              <a:gd name="T13" fmla="*/ 0 h 5145"/>
              <a:gd name="T14" fmla="*/ 25766 w 25766"/>
              <a:gd name="T15" fmla="*/ 5145 h 5145"/>
            </a:gdLst>
            <a:ahLst/>
            <a:cxnLst>
              <a:cxn ang="T8">
                <a:pos x="T0" y="T1"/>
              </a:cxn>
              <a:cxn ang="T9">
                <a:pos x="T2" y="T3"/>
              </a:cxn>
              <a:cxn ang="T10">
                <a:pos x="T4" y="T5"/>
              </a:cxn>
              <a:cxn ang="T11">
                <a:pos x="T6" y="T7"/>
              </a:cxn>
            </a:cxnLst>
            <a:rect l="T12" t="T13" r="T14" b="T15"/>
            <a:pathLst>
              <a:path w="25766" h="5145">
                <a:moveTo>
                  <a:pt x="0" y="0"/>
                </a:moveTo>
                <a:lnTo>
                  <a:pt x="25766" y="0"/>
                </a:lnTo>
                <a:lnTo>
                  <a:pt x="25766" y="5145"/>
                </a:lnTo>
                <a:lnTo>
                  <a:pt x="0" y="5145"/>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28" tIns="40764" rIns="81528" bIns="40764"/>
          <a:lstStyle/>
          <a:p>
            <a:pPr defTabSz="404813" hangingPunct="0">
              <a:buSzPct val="100000"/>
              <a:buFont typeface="Times New Roman" pitchFamily="18" charset="0"/>
              <a:buNone/>
              <a:tabLst>
                <a:tab pos="0" algn="l"/>
                <a:tab pos="403225" algn="l"/>
                <a:tab pos="811213" algn="l"/>
                <a:tab pos="1217613" algn="l"/>
                <a:tab pos="1624013" algn="l"/>
                <a:tab pos="2032000" algn="l"/>
                <a:tab pos="2439988" algn="l"/>
                <a:tab pos="2846388" algn="l"/>
                <a:tab pos="3252788" algn="l"/>
                <a:tab pos="3659188" algn="l"/>
                <a:tab pos="4067175" algn="l"/>
                <a:tab pos="4473575" algn="l"/>
                <a:tab pos="4879975" algn="l"/>
                <a:tab pos="5287963" algn="l"/>
                <a:tab pos="5695950" algn="l"/>
                <a:tab pos="6102350" algn="l"/>
                <a:tab pos="6508750" algn="l"/>
                <a:tab pos="6916738" algn="l"/>
                <a:tab pos="7323138" algn="l"/>
                <a:tab pos="7727950" algn="l"/>
                <a:tab pos="8135938" algn="l"/>
                <a:tab pos="8137525" algn="l"/>
              </a:tabLst>
            </a:pPr>
            <a:endParaRPr lang="uk-UA" sz="1600">
              <a:solidFill>
                <a:srgbClr val="000000"/>
              </a:solidFill>
              <a:ea typeface="Microsoft YaHei" pitchFamily="34" charset="-122"/>
            </a:endParaRPr>
          </a:p>
          <a:p>
            <a:pPr defTabSz="404813" hangingPunct="0">
              <a:buSzPct val="100000"/>
              <a:buFont typeface="Times New Roman" pitchFamily="18" charset="0"/>
              <a:buNone/>
              <a:tabLst>
                <a:tab pos="0" algn="l"/>
                <a:tab pos="403225" algn="l"/>
                <a:tab pos="811213" algn="l"/>
                <a:tab pos="1217613" algn="l"/>
                <a:tab pos="1624013" algn="l"/>
                <a:tab pos="2032000" algn="l"/>
                <a:tab pos="2439988" algn="l"/>
                <a:tab pos="2846388" algn="l"/>
                <a:tab pos="3252788" algn="l"/>
                <a:tab pos="3659188" algn="l"/>
                <a:tab pos="4067175" algn="l"/>
                <a:tab pos="4473575" algn="l"/>
                <a:tab pos="4879975" algn="l"/>
                <a:tab pos="5287963" algn="l"/>
                <a:tab pos="5695950" algn="l"/>
                <a:tab pos="6102350" algn="l"/>
                <a:tab pos="6508750" algn="l"/>
                <a:tab pos="6916738" algn="l"/>
                <a:tab pos="7323138" algn="l"/>
                <a:tab pos="7727950" algn="l"/>
                <a:tab pos="8135938" algn="l"/>
                <a:tab pos="8137525" algn="l"/>
              </a:tabLst>
            </a:pPr>
            <a:endParaRPr lang="uk-UA" sz="1600">
              <a:solidFill>
                <a:srgbClr val="000000"/>
              </a:solidFill>
              <a:ea typeface="Microsoft YaHei" pitchFamily="34" charset="-122"/>
            </a:endParaRPr>
          </a:p>
        </p:txBody>
      </p:sp>
      <p:sp>
        <p:nvSpPr>
          <p:cNvPr id="26627" name="AutoShape 4"/>
          <p:cNvSpPr>
            <a:spLocks noChangeArrowheads="1"/>
          </p:cNvSpPr>
          <p:nvPr/>
        </p:nvSpPr>
        <p:spPr bwMode="auto">
          <a:xfrm>
            <a:off x="457200" y="1604963"/>
            <a:ext cx="8228013" cy="3975100"/>
          </a:xfrm>
          <a:custGeom>
            <a:avLst/>
            <a:gdLst>
              <a:gd name="T0" fmla="*/ 2147483647 w 25197"/>
              <a:gd name="T1" fmla="*/ 2147483647 h 12177"/>
              <a:gd name="T2" fmla="*/ 2147483647 w 25197"/>
              <a:gd name="T3" fmla="*/ 2147483647 h 12177"/>
              <a:gd name="T4" fmla="*/ 0 w 25197"/>
              <a:gd name="T5" fmla="*/ 2147483647 h 12177"/>
              <a:gd name="T6" fmla="*/ 2147483647 w 25197"/>
              <a:gd name="T7" fmla="*/ 0 h 12177"/>
              <a:gd name="T8" fmla="*/ 0 60000 65536"/>
              <a:gd name="T9" fmla="*/ 5898240 60000 65536"/>
              <a:gd name="T10" fmla="*/ 11796480 60000 65536"/>
              <a:gd name="T11" fmla="*/ 17694720 60000 65536"/>
              <a:gd name="T12" fmla="*/ 0 w 25197"/>
              <a:gd name="T13" fmla="*/ 0 h 12177"/>
              <a:gd name="T14" fmla="*/ 25197 w 25197"/>
              <a:gd name="T15" fmla="*/ 12177 h 12177"/>
            </a:gdLst>
            <a:ahLst/>
            <a:cxnLst>
              <a:cxn ang="T8">
                <a:pos x="T0" y="T1"/>
              </a:cxn>
              <a:cxn ang="T9">
                <a:pos x="T2" y="T3"/>
              </a:cxn>
              <a:cxn ang="T10">
                <a:pos x="T4" y="T5"/>
              </a:cxn>
              <a:cxn ang="T11">
                <a:pos x="T6" y="T7"/>
              </a:cxn>
            </a:cxnLst>
            <a:rect l="T12" t="T13" r="T14" b="T15"/>
            <a:pathLst>
              <a:path w="25197" h="12177">
                <a:moveTo>
                  <a:pt x="0" y="0"/>
                </a:moveTo>
                <a:lnTo>
                  <a:pt x="25197" y="0"/>
                </a:lnTo>
                <a:lnTo>
                  <a:pt x="25197" y="12177"/>
                </a:lnTo>
                <a:lnTo>
                  <a:pt x="0" y="12177"/>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315" tIns="45658" rIns="91315" bIns="45658" anchor="ctr"/>
          <a:lstStyle/>
          <a:p>
            <a:endParaRPr lang="ru-RU"/>
          </a:p>
        </p:txBody>
      </p:sp>
      <p:sp>
        <p:nvSpPr>
          <p:cNvPr id="26628" name="Text Box 5"/>
          <p:cNvSpPr txBox="1">
            <a:spLocks noChangeArrowheads="1"/>
          </p:cNvSpPr>
          <p:nvPr/>
        </p:nvSpPr>
        <p:spPr bwMode="auto">
          <a:xfrm>
            <a:off x="260350" y="914400"/>
            <a:ext cx="8686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28" tIns="40764" rIns="81528" bIns="40764" anchor="ctr"/>
          <a:lstStyle>
            <a:lvl1pPr defTabSz="404813" eaLnBrk="0" hangingPunct="0">
              <a:tabLst>
                <a:tab pos="0" algn="l"/>
                <a:tab pos="403225" algn="l"/>
                <a:tab pos="811213" algn="l"/>
                <a:tab pos="1217613" algn="l"/>
                <a:tab pos="1624013" algn="l"/>
                <a:tab pos="2032000" algn="l"/>
                <a:tab pos="2439988" algn="l"/>
                <a:tab pos="2846388" algn="l"/>
                <a:tab pos="3252788" algn="l"/>
                <a:tab pos="3659188" algn="l"/>
                <a:tab pos="4067175" algn="l"/>
                <a:tab pos="4473575" algn="l"/>
                <a:tab pos="4879975" algn="l"/>
                <a:tab pos="5287963" algn="l"/>
                <a:tab pos="5695950" algn="l"/>
                <a:tab pos="6102350" algn="l"/>
                <a:tab pos="6508750" algn="l"/>
                <a:tab pos="6916738" algn="l"/>
                <a:tab pos="7323138" algn="l"/>
                <a:tab pos="7727950" algn="l"/>
                <a:tab pos="8135938" algn="l"/>
                <a:tab pos="8137525" algn="l"/>
                <a:tab pos="8545513" algn="l"/>
              </a:tabLst>
              <a:defRPr>
                <a:solidFill>
                  <a:schemeClr val="tx1"/>
                </a:solidFill>
                <a:latin typeface="Arial" pitchFamily="34" charset="0"/>
              </a:defRPr>
            </a:lvl1pPr>
            <a:lvl2pPr marL="742950" indent="-285750" defTabSz="404813" eaLnBrk="0" hangingPunct="0">
              <a:tabLst>
                <a:tab pos="0" algn="l"/>
                <a:tab pos="403225" algn="l"/>
                <a:tab pos="811213" algn="l"/>
                <a:tab pos="1217613" algn="l"/>
                <a:tab pos="1624013" algn="l"/>
                <a:tab pos="2032000" algn="l"/>
                <a:tab pos="2439988" algn="l"/>
                <a:tab pos="2846388" algn="l"/>
                <a:tab pos="3252788" algn="l"/>
                <a:tab pos="3659188" algn="l"/>
                <a:tab pos="4067175" algn="l"/>
                <a:tab pos="4473575" algn="l"/>
                <a:tab pos="4879975" algn="l"/>
                <a:tab pos="5287963" algn="l"/>
                <a:tab pos="5695950" algn="l"/>
                <a:tab pos="6102350" algn="l"/>
                <a:tab pos="6508750" algn="l"/>
                <a:tab pos="6916738" algn="l"/>
                <a:tab pos="7323138" algn="l"/>
                <a:tab pos="7727950" algn="l"/>
                <a:tab pos="8135938" algn="l"/>
                <a:tab pos="8137525" algn="l"/>
                <a:tab pos="8545513" algn="l"/>
              </a:tabLst>
              <a:defRPr>
                <a:solidFill>
                  <a:schemeClr val="tx1"/>
                </a:solidFill>
                <a:latin typeface="Arial" pitchFamily="34" charset="0"/>
              </a:defRPr>
            </a:lvl2pPr>
            <a:lvl3pPr marL="1143000" indent="-228600" defTabSz="404813" eaLnBrk="0" hangingPunct="0">
              <a:tabLst>
                <a:tab pos="0" algn="l"/>
                <a:tab pos="403225" algn="l"/>
                <a:tab pos="811213" algn="l"/>
                <a:tab pos="1217613" algn="l"/>
                <a:tab pos="1624013" algn="l"/>
                <a:tab pos="2032000" algn="l"/>
                <a:tab pos="2439988" algn="l"/>
                <a:tab pos="2846388" algn="l"/>
                <a:tab pos="3252788" algn="l"/>
                <a:tab pos="3659188" algn="l"/>
                <a:tab pos="4067175" algn="l"/>
                <a:tab pos="4473575" algn="l"/>
                <a:tab pos="4879975" algn="l"/>
                <a:tab pos="5287963" algn="l"/>
                <a:tab pos="5695950" algn="l"/>
                <a:tab pos="6102350" algn="l"/>
                <a:tab pos="6508750" algn="l"/>
                <a:tab pos="6916738" algn="l"/>
                <a:tab pos="7323138" algn="l"/>
                <a:tab pos="7727950" algn="l"/>
                <a:tab pos="8135938" algn="l"/>
                <a:tab pos="8137525" algn="l"/>
                <a:tab pos="8545513" algn="l"/>
              </a:tabLst>
              <a:defRPr>
                <a:solidFill>
                  <a:schemeClr val="tx1"/>
                </a:solidFill>
                <a:latin typeface="Arial" pitchFamily="34" charset="0"/>
              </a:defRPr>
            </a:lvl3pPr>
            <a:lvl4pPr marL="1600200" indent="-228600" defTabSz="404813" eaLnBrk="0" hangingPunct="0">
              <a:tabLst>
                <a:tab pos="0" algn="l"/>
                <a:tab pos="403225" algn="l"/>
                <a:tab pos="811213" algn="l"/>
                <a:tab pos="1217613" algn="l"/>
                <a:tab pos="1624013" algn="l"/>
                <a:tab pos="2032000" algn="l"/>
                <a:tab pos="2439988" algn="l"/>
                <a:tab pos="2846388" algn="l"/>
                <a:tab pos="3252788" algn="l"/>
                <a:tab pos="3659188" algn="l"/>
                <a:tab pos="4067175" algn="l"/>
                <a:tab pos="4473575" algn="l"/>
                <a:tab pos="4879975" algn="l"/>
                <a:tab pos="5287963" algn="l"/>
                <a:tab pos="5695950" algn="l"/>
                <a:tab pos="6102350" algn="l"/>
                <a:tab pos="6508750" algn="l"/>
                <a:tab pos="6916738" algn="l"/>
                <a:tab pos="7323138" algn="l"/>
                <a:tab pos="7727950" algn="l"/>
                <a:tab pos="8135938" algn="l"/>
                <a:tab pos="8137525" algn="l"/>
                <a:tab pos="8545513" algn="l"/>
              </a:tabLst>
              <a:defRPr>
                <a:solidFill>
                  <a:schemeClr val="tx1"/>
                </a:solidFill>
                <a:latin typeface="Arial" pitchFamily="34" charset="0"/>
              </a:defRPr>
            </a:lvl4pPr>
            <a:lvl5pPr marL="2057400" indent="-228600" defTabSz="404813" eaLnBrk="0" hangingPunct="0">
              <a:tabLst>
                <a:tab pos="0" algn="l"/>
                <a:tab pos="403225" algn="l"/>
                <a:tab pos="811213" algn="l"/>
                <a:tab pos="1217613" algn="l"/>
                <a:tab pos="1624013" algn="l"/>
                <a:tab pos="2032000" algn="l"/>
                <a:tab pos="2439988" algn="l"/>
                <a:tab pos="2846388" algn="l"/>
                <a:tab pos="3252788" algn="l"/>
                <a:tab pos="3659188" algn="l"/>
                <a:tab pos="4067175" algn="l"/>
                <a:tab pos="4473575" algn="l"/>
                <a:tab pos="4879975" algn="l"/>
                <a:tab pos="5287963" algn="l"/>
                <a:tab pos="5695950" algn="l"/>
                <a:tab pos="6102350" algn="l"/>
                <a:tab pos="6508750" algn="l"/>
                <a:tab pos="6916738" algn="l"/>
                <a:tab pos="7323138" algn="l"/>
                <a:tab pos="7727950" algn="l"/>
                <a:tab pos="8135938" algn="l"/>
                <a:tab pos="8137525" algn="l"/>
                <a:tab pos="8545513" algn="l"/>
              </a:tabLst>
              <a:defRPr>
                <a:solidFill>
                  <a:schemeClr val="tx1"/>
                </a:solidFill>
                <a:latin typeface="Arial" pitchFamily="34" charset="0"/>
              </a:defRPr>
            </a:lvl5pPr>
            <a:lvl6pPr marL="2514600" indent="-228600" defTabSz="404813" eaLnBrk="0" fontAlgn="base" hangingPunct="0">
              <a:spcBef>
                <a:spcPct val="0"/>
              </a:spcBef>
              <a:spcAft>
                <a:spcPct val="0"/>
              </a:spcAft>
              <a:tabLst>
                <a:tab pos="0" algn="l"/>
                <a:tab pos="403225" algn="l"/>
                <a:tab pos="811213" algn="l"/>
                <a:tab pos="1217613" algn="l"/>
                <a:tab pos="1624013" algn="l"/>
                <a:tab pos="2032000" algn="l"/>
                <a:tab pos="2439988" algn="l"/>
                <a:tab pos="2846388" algn="l"/>
                <a:tab pos="3252788" algn="l"/>
                <a:tab pos="3659188" algn="l"/>
                <a:tab pos="4067175" algn="l"/>
                <a:tab pos="4473575" algn="l"/>
                <a:tab pos="4879975" algn="l"/>
                <a:tab pos="5287963" algn="l"/>
                <a:tab pos="5695950" algn="l"/>
                <a:tab pos="6102350" algn="l"/>
                <a:tab pos="6508750" algn="l"/>
                <a:tab pos="6916738" algn="l"/>
                <a:tab pos="7323138" algn="l"/>
                <a:tab pos="7727950" algn="l"/>
                <a:tab pos="8135938" algn="l"/>
                <a:tab pos="8137525" algn="l"/>
                <a:tab pos="8545513" algn="l"/>
              </a:tabLst>
              <a:defRPr>
                <a:solidFill>
                  <a:schemeClr val="tx1"/>
                </a:solidFill>
                <a:latin typeface="Arial" pitchFamily="34" charset="0"/>
              </a:defRPr>
            </a:lvl6pPr>
            <a:lvl7pPr marL="2971800" indent="-228600" defTabSz="404813" eaLnBrk="0" fontAlgn="base" hangingPunct="0">
              <a:spcBef>
                <a:spcPct val="0"/>
              </a:spcBef>
              <a:spcAft>
                <a:spcPct val="0"/>
              </a:spcAft>
              <a:tabLst>
                <a:tab pos="0" algn="l"/>
                <a:tab pos="403225" algn="l"/>
                <a:tab pos="811213" algn="l"/>
                <a:tab pos="1217613" algn="l"/>
                <a:tab pos="1624013" algn="l"/>
                <a:tab pos="2032000" algn="l"/>
                <a:tab pos="2439988" algn="l"/>
                <a:tab pos="2846388" algn="l"/>
                <a:tab pos="3252788" algn="l"/>
                <a:tab pos="3659188" algn="l"/>
                <a:tab pos="4067175" algn="l"/>
                <a:tab pos="4473575" algn="l"/>
                <a:tab pos="4879975" algn="l"/>
                <a:tab pos="5287963" algn="l"/>
                <a:tab pos="5695950" algn="l"/>
                <a:tab pos="6102350" algn="l"/>
                <a:tab pos="6508750" algn="l"/>
                <a:tab pos="6916738" algn="l"/>
                <a:tab pos="7323138" algn="l"/>
                <a:tab pos="7727950" algn="l"/>
                <a:tab pos="8135938" algn="l"/>
                <a:tab pos="8137525" algn="l"/>
                <a:tab pos="8545513" algn="l"/>
              </a:tabLst>
              <a:defRPr>
                <a:solidFill>
                  <a:schemeClr val="tx1"/>
                </a:solidFill>
                <a:latin typeface="Arial" pitchFamily="34" charset="0"/>
              </a:defRPr>
            </a:lvl7pPr>
            <a:lvl8pPr marL="3429000" indent="-228600" defTabSz="404813" eaLnBrk="0" fontAlgn="base" hangingPunct="0">
              <a:spcBef>
                <a:spcPct val="0"/>
              </a:spcBef>
              <a:spcAft>
                <a:spcPct val="0"/>
              </a:spcAft>
              <a:tabLst>
                <a:tab pos="0" algn="l"/>
                <a:tab pos="403225" algn="l"/>
                <a:tab pos="811213" algn="l"/>
                <a:tab pos="1217613" algn="l"/>
                <a:tab pos="1624013" algn="l"/>
                <a:tab pos="2032000" algn="l"/>
                <a:tab pos="2439988" algn="l"/>
                <a:tab pos="2846388" algn="l"/>
                <a:tab pos="3252788" algn="l"/>
                <a:tab pos="3659188" algn="l"/>
                <a:tab pos="4067175" algn="l"/>
                <a:tab pos="4473575" algn="l"/>
                <a:tab pos="4879975" algn="l"/>
                <a:tab pos="5287963" algn="l"/>
                <a:tab pos="5695950" algn="l"/>
                <a:tab pos="6102350" algn="l"/>
                <a:tab pos="6508750" algn="l"/>
                <a:tab pos="6916738" algn="l"/>
                <a:tab pos="7323138" algn="l"/>
                <a:tab pos="7727950" algn="l"/>
                <a:tab pos="8135938" algn="l"/>
                <a:tab pos="8137525" algn="l"/>
                <a:tab pos="8545513" algn="l"/>
              </a:tabLst>
              <a:defRPr>
                <a:solidFill>
                  <a:schemeClr val="tx1"/>
                </a:solidFill>
                <a:latin typeface="Arial" pitchFamily="34" charset="0"/>
              </a:defRPr>
            </a:lvl8pPr>
            <a:lvl9pPr marL="3886200" indent="-228600" defTabSz="404813" eaLnBrk="0" fontAlgn="base" hangingPunct="0">
              <a:spcBef>
                <a:spcPct val="0"/>
              </a:spcBef>
              <a:spcAft>
                <a:spcPct val="0"/>
              </a:spcAft>
              <a:tabLst>
                <a:tab pos="0" algn="l"/>
                <a:tab pos="403225" algn="l"/>
                <a:tab pos="811213" algn="l"/>
                <a:tab pos="1217613" algn="l"/>
                <a:tab pos="1624013" algn="l"/>
                <a:tab pos="2032000" algn="l"/>
                <a:tab pos="2439988" algn="l"/>
                <a:tab pos="2846388" algn="l"/>
                <a:tab pos="3252788" algn="l"/>
                <a:tab pos="3659188" algn="l"/>
                <a:tab pos="4067175" algn="l"/>
                <a:tab pos="4473575" algn="l"/>
                <a:tab pos="4879975" algn="l"/>
                <a:tab pos="5287963" algn="l"/>
                <a:tab pos="5695950" algn="l"/>
                <a:tab pos="6102350" algn="l"/>
                <a:tab pos="6508750" algn="l"/>
                <a:tab pos="6916738" algn="l"/>
                <a:tab pos="7323138" algn="l"/>
                <a:tab pos="7727950" algn="l"/>
                <a:tab pos="8135938" algn="l"/>
                <a:tab pos="8137525" algn="l"/>
                <a:tab pos="8545513" algn="l"/>
              </a:tabLst>
              <a:defRPr>
                <a:solidFill>
                  <a:schemeClr val="tx1"/>
                </a:solidFill>
                <a:latin typeface="Arial" pitchFamily="34" charset="0"/>
              </a:defRPr>
            </a:lvl9pPr>
          </a:lstStyle>
          <a:p>
            <a:pPr algn="ctr" eaLnBrk="1">
              <a:lnSpc>
                <a:spcPct val="104000"/>
              </a:lnSpc>
              <a:buSzPct val="100000"/>
              <a:buFont typeface="Times New Roman" pitchFamily="18" charset="0"/>
              <a:buNone/>
            </a:pPr>
            <a:endParaRPr lang="en-US" sz="4000" b="1" dirty="0">
              <a:solidFill>
                <a:srgbClr val="000000"/>
              </a:solidFill>
              <a:latin typeface="Trebuchet MS" pitchFamily="34" charset="0"/>
              <a:ea typeface="Microsoft YaHei" pitchFamily="34" charset="-122"/>
            </a:endParaRPr>
          </a:p>
          <a:p>
            <a:pPr algn="ctr" eaLnBrk="1">
              <a:lnSpc>
                <a:spcPct val="104000"/>
              </a:lnSpc>
              <a:buSzPct val="100000"/>
              <a:buFont typeface="Times New Roman" pitchFamily="18" charset="0"/>
              <a:buNone/>
            </a:pPr>
            <a:endParaRPr lang="en-US" sz="4000" b="1" dirty="0">
              <a:solidFill>
                <a:srgbClr val="000000"/>
              </a:solidFill>
              <a:latin typeface="Trebuchet MS" pitchFamily="34" charset="0"/>
              <a:ea typeface="Microsoft YaHei" pitchFamily="34" charset="-122"/>
            </a:endParaRPr>
          </a:p>
          <a:p>
            <a:pPr algn="ctr" eaLnBrk="1">
              <a:lnSpc>
                <a:spcPct val="104000"/>
              </a:lnSpc>
              <a:buSzPct val="100000"/>
              <a:buFont typeface="Times New Roman" pitchFamily="18" charset="0"/>
              <a:buNone/>
            </a:pPr>
            <a:endParaRPr lang="en-US" sz="4000" b="1" dirty="0">
              <a:solidFill>
                <a:srgbClr val="000000"/>
              </a:solidFill>
              <a:latin typeface="Trebuchet MS" pitchFamily="34" charset="0"/>
              <a:ea typeface="Microsoft YaHei" pitchFamily="34" charset="-122"/>
            </a:endParaRPr>
          </a:p>
          <a:p>
            <a:pPr algn="ctr" eaLnBrk="1">
              <a:lnSpc>
                <a:spcPct val="104000"/>
              </a:lnSpc>
              <a:buSzPct val="100000"/>
              <a:buFont typeface="Times New Roman" pitchFamily="18" charset="0"/>
              <a:buNone/>
            </a:pPr>
            <a:endParaRPr lang="en-US" sz="4000" b="1" dirty="0">
              <a:solidFill>
                <a:srgbClr val="000000"/>
              </a:solidFill>
              <a:latin typeface="Trebuchet MS" pitchFamily="34" charset="0"/>
              <a:ea typeface="Microsoft YaHei" pitchFamily="34" charset="-122"/>
            </a:endParaRPr>
          </a:p>
          <a:p>
            <a:pPr algn="ctr" eaLnBrk="1">
              <a:lnSpc>
                <a:spcPct val="104000"/>
              </a:lnSpc>
              <a:buSzPct val="100000"/>
              <a:buFont typeface="Times New Roman" pitchFamily="18" charset="0"/>
              <a:buNone/>
            </a:pPr>
            <a:endParaRPr lang="en-US" sz="4000" b="1" dirty="0">
              <a:solidFill>
                <a:srgbClr val="000000"/>
              </a:solidFill>
              <a:latin typeface="Trebuchet MS" pitchFamily="34" charset="0"/>
              <a:ea typeface="Microsoft YaHei" pitchFamily="34" charset="-122"/>
            </a:endParaRPr>
          </a:p>
          <a:p>
            <a:pPr algn="r" eaLnBrk="1">
              <a:lnSpc>
                <a:spcPct val="104000"/>
              </a:lnSpc>
              <a:buSzPct val="100000"/>
              <a:buFont typeface="Times New Roman" pitchFamily="18" charset="0"/>
              <a:buNone/>
            </a:pPr>
            <a:r>
              <a:rPr lang="en-US" sz="4400" b="1" dirty="0" smtClean="0">
                <a:solidFill>
                  <a:srgbClr val="000000"/>
                </a:solidFill>
                <a:latin typeface="Trebuchet MS" pitchFamily="34" charset="0"/>
                <a:ea typeface="Microsoft YaHei" pitchFamily="34" charset="-122"/>
              </a:rPr>
              <a:t>Questions?</a:t>
            </a:r>
            <a:endParaRPr lang="en-US" sz="4400" b="1" dirty="0">
              <a:solidFill>
                <a:srgbClr val="000000"/>
              </a:solidFill>
              <a:latin typeface="Trebuchet MS" pitchFamily="34" charset="0"/>
              <a:ea typeface="Microsoft YaHei" pitchFamily="34" charset="-122"/>
            </a:endParaRPr>
          </a:p>
          <a:p>
            <a:pPr algn="ctr" eaLnBrk="1">
              <a:lnSpc>
                <a:spcPct val="104000"/>
              </a:lnSpc>
              <a:buSzPct val="100000"/>
              <a:buFont typeface="Times New Roman" pitchFamily="18" charset="0"/>
              <a:buNone/>
            </a:pPr>
            <a:endParaRPr lang="en-US" sz="4000" b="1" dirty="0">
              <a:solidFill>
                <a:srgbClr val="000000"/>
              </a:solidFill>
              <a:latin typeface="Trebuchet MS" pitchFamily="34" charset="0"/>
              <a:ea typeface="Microsoft YaHei" pitchFamily="34" charset="-122"/>
            </a:endParaRPr>
          </a:p>
        </p:txBody>
      </p:sp>
      <p:pic>
        <p:nvPicPr>
          <p:cNvPr id="26629" name="Picture 8" descr="ANd9GcRbWIqqq-Y7xD4gBnmbN2CcvkFMJIaG6j5iE6I1qMAb-sjv8mvt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6763"/>
            <a:ext cx="5614988"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9261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1325" y="549275"/>
            <a:ext cx="8229600" cy="1143000"/>
          </a:xfrm>
        </p:spPr>
        <p:txBody>
          <a:bodyPr rtlCol="0">
            <a:normAutofit fontScale="90000"/>
          </a:bodyPr>
          <a:lstStyle/>
          <a:p>
            <a:pPr>
              <a:defRPr/>
            </a:pPr>
            <a:r>
              <a:rPr lang="en-US" b="1" dirty="0">
                <a:solidFill>
                  <a:srgbClr val="002060"/>
                </a:solidFill>
              </a:rPr>
              <a:t>Thank you for your attention and activity!</a:t>
            </a:r>
            <a:endParaRPr lang="ru-RU" b="1" dirty="0">
              <a:solidFill>
                <a:srgbClr val="0070C0"/>
              </a:solidFill>
            </a:endParaRPr>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2276475"/>
            <a:ext cx="5329238" cy="399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79863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a:t>Theories </a:t>
            </a:r>
            <a:r>
              <a:rPr lang="en-US" b="1" dirty="0" smtClean="0"/>
              <a:t>of </a:t>
            </a:r>
            <a:r>
              <a:rPr lang="en-US" b="1" dirty="0" smtClean="0"/>
              <a:t>interaction </a:t>
            </a:r>
            <a:r>
              <a:rPr lang="en-US" b="1" dirty="0" smtClean="0"/>
              <a:t>style</a:t>
            </a:r>
            <a:br>
              <a:rPr lang="en-US" b="1" dirty="0" smtClean="0"/>
            </a:br>
            <a:r>
              <a:rPr lang="en-US" b="1" dirty="0" smtClean="0"/>
              <a:t>(A</a:t>
            </a:r>
            <a:r>
              <a:rPr lang="en-US" b="1" dirty="0"/>
              <a:t>. </a:t>
            </a:r>
            <a:r>
              <a:rPr lang="en-US" b="1" dirty="0" err="1"/>
              <a:t>Yago</a:t>
            </a:r>
            <a:r>
              <a:rPr lang="en-US" b="1" dirty="0"/>
              <a:t>, etc</a:t>
            </a:r>
            <a:r>
              <a:rPr lang="en-US" b="1" dirty="0" smtClean="0"/>
              <a:t>.)</a:t>
            </a:r>
            <a:endParaRPr lang="ru-RU" b="1" dirty="0"/>
          </a:p>
        </p:txBody>
      </p:sp>
      <p:sp>
        <p:nvSpPr>
          <p:cNvPr id="3" name="Объект 2"/>
          <p:cNvSpPr>
            <a:spLocks noGrp="1"/>
          </p:cNvSpPr>
          <p:nvPr>
            <p:ph idx="1"/>
          </p:nvPr>
        </p:nvSpPr>
        <p:spPr>
          <a:xfrm>
            <a:off x="457200" y="1412776"/>
            <a:ext cx="8229600" cy="4525963"/>
          </a:xfrm>
        </p:spPr>
        <p:txBody>
          <a:bodyPr>
            <a:normAutofit/>
          </a:bodyPr>
          <a:lstStyle/>
          <a:p>
            <a:pPr marL="0" indent="0">
              <a:buNone/>
            </a:pPr>
            <a:r>
              <a:rPr lang="en-US" sz="2800" dirty="0" smtClean="0"/>
              <a:t>Leadership is a </a:t>
            </a:r>
            <a:r>
              <a:rPr lang="en-US" sz="2800" dirty="0"/>
              <a:t>process of interaction between the leader and the followers:</a:t>
            </a:r>
          </a:p>
          <a:p>
            <a:r>
              <a:rPr lang="en-US" sz="2800" dirty="0"/>
              <a:t>Depends on the way the leader interacts with the followers;</a:t>
            </a:r>
          </a:p>
          <a:p>
            <a:r>
              <a:rPr lang="en-US" sz="2800" dirty="0"/>
              <a:t>May be a learning </a:t>
            </a:r>
            <a:r>
              <a:rPr lang="en-US" sz="2800" dirty="0" smtClean="0"/>
              <a:t>result;</a:t>
            </a:r>
          </a:p>
          <a:p>
            <a:r>
              <a:rPr lang="en-US" sz="2800" dirty="0" smtClean="0"/>
              <a:t>Accessible </a:t>
            </a:r>
            <a:r>
              <a:rPr lang="en-US" sz="2800" dirty="0"/>
              <a:t>to anyone;</a:t>
            </a:r>
          </a:p>
          <a:p>
            <a:r>
              <a:rPr lang="en-US" sz="2800" dirty="0"/>
              <a:t>Depends on the situation.</a:t>
            </a:r>
            <a:endParaRPr lang="ru-RU" sz="2800" dirty="0"/>
          </a:p>
        </p:txBody>
      </p:sp>
      <p:sp>
        <p:nvSpPr>
          <p:cNvPr id="4" name="Номер слайда 3"/>
          <p:cNvSpPr>
            <a:spLocks noGrp="1"/>
          </p:cNvSpPr>
          <p:nvPr>
            <p:ph type="sldNum" sz="quarter" idx="12"/>
          </p:nvPr>
        </p:nvSpPr>
        <p:spPr/>
        <p:txBody>
          <a:bodyPr/>
          <a:lstStyle/>
          <a:p>
            <a:fld id="{A8F9D143-39BE-41EF-8621-44205C134E72}" type="slidenum">
              <a:rPr lang="en-GB" smtClean="0">
                <a:solidFill>
                  <a:prstClr val="black">
                    <a:tint val="75000"/>
                  </a:prstClr>
                </a:solidFill>
              </a:rPr>
              <a:pPr/>
              <a:t>5</a:t>
            </a:fld>
            <a:endParaRPr lang="en-GB">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9634" y="4725144"/>
            <a:ext cx="4543304" cy="2129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5549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Заголовок 1"/>
          <p:cNvSpPr>
            <a:spLocks noGrp="1"/>
          </p:cNvSpPr>
          <p:nvPr>
            <p:ph type="title"/>
          </p:nvPr>
        </p:nvSpPr>
        <p:spPr>
          <a:xfrm>
            <a:off x="251519" y="274638"/>
            <a:ext cx="8496945" cy="850106"/>
          </a:xfrm>
        </p:spPr>
        <p:txBody>
          <a:bodyPr>
            <a:normAutofit fontScale="90000"/>
          </a:bodyPr>
          <a:lstStyle/>
          <a:p>
            <a:r>
              <a:rPr lang="en-US" sz="4000" b="1" dirty="0" smtClean="0">
                <a:solidFill>
                  <a:srgbClr val="007033"/>
                </a:solidFill>
              </a:rPr>
              <a:t>Leadership as a function of the group (G. </a:t>
            </a:r>
            <a:r>
              <a:rPr lang="en-US" sz="4000" b="1" dirty="0" err="1" smtClean="0">
                <a:solidFill>
                  <a:srgbClr val="007033"/>
                </a:solidFill>
              </a:rPr>
              <a:t>Homans</a:t>
            </a:r>
            <a:r>
              <a:rPr lang="en-US" sz="4000" b="1" dirty="0" smtClean="0">
                <a:solidFill>
                  <a:srgbClr val="007033"/>
                </a:solidFill>
              </a:rPr>
              <a:t> et al.)</a:t>
            </a:r>
            <a:endParaRPr lang="ru-RU" b="1" dirty="0">
              <a:solidFill>
                <a:srgbClr val="007033"/>
              </a:solidFill>
            </a:endParaRPr>
          </a:p>
        </p:txBody>
      </p:sp>
      <p:sp>
        <p:nvSpPr>
          <p:cNvPr id="128003" name="Объект 2"/>
          <p:cNvSpPr>
            <a:spLocks noGrp="1"/>
          </p:cNvSpPr>
          <p:nvPr>
            <p:ph idx="1"/>
          </p:nvPr>
        </p:nvSpPr>
        <p:spPr>
          <a:xfrm>
            <a:off x="323528" y="1600008"/>
            <a:ext cx="6614858" cy="3125136"/>
          </a:xfrm>
        </p:spPr>
        <p:txBody>
          <a:bodyPr>
            <a:normAutofit lnSpcReduction="10000"/>
          </a:bodyPr>
          <a:lstStyle/>
          <a:p>
            <a:pPr marL="0" indent="0">
              <a:buNone/>
            </a:pPr>
            <a:r>
              <a:rPr lang="uk-UA" sz="3000" dirty="0" smtClean="0">
                <a:solidFill>
                  <a:srgbClr val="007A37"/>
                </a:solidFill>
              </a:rPr>
              <a:t>     </a:t>
            </a:r>
            <a:r>
              <a:rPr lang="en-US" sz="3000" dirty="0" smtClean="0"/>
              <a:t>A leader is understood as a person who, to a greater extent, than all other members of the group, meets its expectations and most consistently adheres to the norms and values adopted in it - </a:t>
            </a:r>
            <a:r>
              <a:rPr lang="en-US" sz="3000" dirty="0" smtClean="0">
                <a:solidFill>
                  <a:srgbClr val="00B050"/>
                </a:solidFill>
              </a:rPr>
              <a:t>"The Retinue plays the King"</a:t>
            </a:r>
            <a:r>
              <a:rPr lang="en-US" sz="3000" dirty="0" smtClean="0"/>
              <a:t>.</a:t>
            </a:r>
            <a:r>
              <a:rPr lang="uk-UA" sz="3000" dirty="0" smtClean="0"/>
              <a:t>    </a:t>
            </a:r>
            <a:endParaRPr lang="uk-UA" sz="3000" dirty="0" smtClean="0"/>
          </a:p>
          <a:p>
            <a:pPr marL="0" indent="0"/>
            <a:endParaRPr lang="ru-RU" dirty="0" smtClean="0"/>
          </a:p>
        </p:txBody>
      </p:sp>
      <p:pic>
        <p:nvPicPr>
          <p:cNvPr id="12800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1421429"/>
            <a:ext cx="2518832" cy="328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08566" y="4797152"/>
            <a:ext cx="8051865" cy="1384995"/>
          </a:xfrm>
          <a:prstGeom prst="rect">
            <a:avLst/>
          </a:prstGeom>
          <a:noFill/>
        </p:spPr>
        <p:txBody>
          <a:bodyPr wrap="square" rtlCol="0">
            <a:spAutoFit/>
          </a:bodyPr>
          <a:lstStyle/>
          <a:p>
            <a:r>
              <a:rPr lang="en-US" sz="2800" dirty="0" smtClean="0">
                <a:solidFill>
                  <a:srgbClr val="C00000"/>
                </a:solidFill>
              </a:rPr>
              <a:t>Contradiction:</a:t>
            </a:r>
          </a:p>
          <a:p>
            <a:r>
              <a:rPr lang="en-US" sz="2800" dirty="0" smtClean="0">
                <a:solidFill>
                  <a:srgbClr val="00B050"/>
                </a:solidFill>
              </a:rPr>
              <a:t>"Idiosyncratic credit" </a:t>
            </a:r>
            <a:r>
              <a:rPr lang="en-US" sz="2800" dirty="0" smtClean="0"/>
              <a:t>- trust,</a:t>
            </a:r>
            <a:r>
              <a:rPr lang="ru-RU" sz="2800" dirty="0" smtClean="0"/>
              <a:t> </a:t>
            </a:r>
            <a:r>
              <a:rPr lang="en-US" sz="2800" dirty="0" smtClean="0"/>
              <a:t>which has a leader from the group on</a:t>
            </a:r>
            <a:r>
              <a:rPr lang="ru-RU" sz="2800" dirty="0" smtClean="0"/>
              <a:t> </a:t>
            </a:r>
            <a:r>
              <a:rPr lang="en-US" sz="2800" dirty="0" smtClean="0"/>
              <a:t>deviation from the norms accepted in it.</a:t>
            </a:r>
            <a:endParaRPr lang="ru-RU" sz="2800" dirty="0"/>
          </a:p>
        </p:txBody>
      </p:sp>
    </p:spTree>
    <p:extLst>
      <p:ext uri="{BB962C8B-B14F-4D97-AF65-F5344CB8AC3E}">
        <p14:creationId xmlns:p14="http://schemas.microsoft.com/office/powerpoint/2010/main" val="10745292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Заголовок 1"/>
          <p:cNvSpPr>
            <a:spLocks noGrp="1"/>
          </p:cNvSpPr>
          <p:nvPr>
            <p:ph type="title"/>
          </p:nvPr>
        </p:nvSpPr>
        <p:spPr>
          <a:xfrm>
            <a:off x="467544" y="260648"/>
            <a:ext cx="8229600" cy="787763"/>
          </a:xfrm>
        </p:spPr>
        <p:txBody>
          <a:bodyPr/>
          <a:lstStyle/>
          <a:p>
            <a:r>
              <a:rPr lang="en-AU" b="1" dirty="0" smtClean="0">
                <a:solidFill>
                  <a:srgbClr val="0070C0"/>
                </a:solidFill>
              </a:rPr>
              <a:t>Synthetic Leadership Theories</a:t>
            </a:r>
            <a:endParaRPr lang="uk-UA" b="1" dirty="0" smtClean="0">
              <a:solidFill>
                <a:srgbClr val="0070C0"/>
              </a:solidFill>
            </a:endParaRPr>
          </a:p>
        </p:txBody>
      </p:sp>
      <p:sp>
        <p:nvSpPr>
          <p:cNvPr id="129027" name="Объект 2"/>
          <p:cNvSpPr>
            <a:spLocks noGrp="1"/>
          </p:cNvSpPr>
          <p:nvPr>
            <p:ph idx="1"/>
          </p:nvPr>
        </p:nvSpPr>
        <p:spPr>
          <a:xfrm>
            <a:off x="522721" y="1412776"/>
            <a:ext cx="8163360" cy="4451520"/>
          </a:xfrm>
        </p:spPr>
        <p:txBody>
          <a:bodyPr>
            <a:normAutofit/>
          </a:bodyPr>
          <a:lstStyle/>
          <a:p>
            <a:pPr marL="0" indent="0">
              <a:buNone/>
            </a:pPr>
            <a:r>
              <a:rPr lang="en-US" sz="2800" dirty="0" smtClean="0"/>
              <a:t>Theories that take into account the personality traits, the style of interaction, the peculiarities of the social group and situation - F. Fiedler, B. D. </a:t>
            </a:r>
            <a:r>
              <a:rPr lang="en-US" sz="2800" dirty="0" err="1" smtClean="0"/>
              <a:t>Parigin</a:t>
            </a:r>
            <a:r>
              <a:rPr lang="en-US" sz="2800" dirty="0" smtClean="0"/>
              <a:t>, etc.: emotional leader, business, moral leaders, leader-motivator, leader-organizer, universal, situational, etc.</a:t>
            </a:r>
            <a:endParaRPr lang="ru-RU" sz="28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221088"/>
            <a:ext cx="3870516" cy="244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4221088"/>
            <a:ext cx="4216993" cy="2416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42806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p:cNvSpPr>
          <p:nvPr>
            <p:ph type="title"/>
          </p:nvPr>
        </p:nvSpPr>
        <p:spPr/>
        <p:txBody>
          <a:bodyPr>
            <a:normAutofit fontScale="90000"/>
          </a:bodyPr>
          <a:lstStyle/>
          <a:p>
            <a:r>
              <a:rPr lang="en-US" sz="4000" dirty="0" smtClean="0"/>
              <a:t>The styles of leadership by K. </a:t>
            </a:r>
            <a:r>
              <a:rPr lang="en-US" sz="4000" dirty="0" err="1" smtClean="0"/>
              <a:t>Lewin</a:t>
            </a:r>
            <a:r>
              <a:rPr lang="en-US" sz="4000" dirty="0" smtClean="0"/>
              <a:t> - an </a:t>
            </a:r>
            <a:r>
              <a:rPr lang="en-US" sz="4000" dirty="0" smtClean="0">
                <a:solidFill>
                  <a:srgbClr val="C00000"/>
                </a:solidFill>
              </a:rPr>
              <a:t>authoritarian style</a:t>
            </a:r>
            <a:endParaRPr lang="ru-RU" sz="4000" dirty="0" smtClean="0">
              <a:solidFill>
                <a:srgbClr val="C00000"/>
              </a:solidFill>
            </a:endParaRPr>
          </a:p>
        </p:txBody>
      </p:sp>
      <p:graphicFrame>
        <p:nvGraphicFramePr>
          <p:cNvPr id="18478" name="Group 46"/>
          <p:cNvGraphicFramePr>
            <a:graphicFrameLocks noGrp="1"/>
          </p:cNvGraphicFramePr>
          <p:nvPr>
            <p:ph idx="1"/>
            <p:extLst>
              <p:ext uri="{D42A27DB-BD31-4B8C-83A1-F6EECF244321}">
                <p14:modId xmlns:p14="http://schemas.microsoft.com/office/powerpoint/2010/main" val="416135752"/>
              </p:ext>
            </p:extLst>
          </p:nvPr>
        </p:nvGraphicFramePr>
        <p:xfrm>
          <a:off x="251520" y="1600200"/>
          <a:ext cx="8640960" cy="4935664"/>
        </p:xfrm>
        <a:graphic>
          <a:graphicData uri="http://schemas.openxmlformats.org/drawingml/2006/table">
            <a:tbl>
              <a:tblPr/>
              <a:tblGrid>
                <a:gridCol w="4320480"/>
                <a:gridCol w="4320480"/>
              </a:tblGrid>
              <a:tr h="820852">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AU" sz="2800" b="0" i="0" u="none" strike="noStrike" cap="none" normalizeH="0" baseline="0" dirty="0" smtClean="0">
                          <a:ln>
                            <a:noFill/>
                          </a:ln>
                          <a:solidFill>
                            <a:schemeClr val="tx1"/>
                          </a:solidFill>
                          <a:effectLst/>
                          <a:latin typeface="Calibri" pitchFamily="34" charset="0"/>
                        </a:rPr>
                        <a:t>Formal side</a:t>
                      </a:r>
                      <a:endParaRPr kumimoji="0" lang="ru-RU" sz="2800" b="0" i="0" u="none" strike="noStrike" cap="none" normalizeH="0" baseline="0" dirty="0" smtClean="0">
                        <a:ln>
                          <a:noFill/>
                        </a:ln>
                        <a:solidFill>
                          <a:schemeClr val="tx1"/>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AU" sz="2800" b="0" i="0" u="none" strike="noStrike" cap="none" normalizeH="0" baseline="0" dirty="0" smtClean="0">
                          <a:ln>
                            <a:noFill/>
                          </a:ln>
                          <a:solidFill>
                            <a:schemeClr val="tx1"/>
                          </a:solidFill>
                          <a:effectLst/>
                          <a:latin typeface="Calibri" pitchFamily="34" charset="0"/>
                        </a:rPr>
                        <a:t>Content side</a:t>
                      </a:r>
                      <a:endParaRPr kumimoji="0" lang="ru-RU" sz="2800" b="0" i="0" u="none" strike="noStrike" cap="none" normalizeH="0" baseline="0" dirty="0" smtClean="0">
                        <a:ln>
                          <a:noFill/>
                        </a:ln>
                        <a:solidFill>
                          <a:schemeClr val="tx1"/>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9561">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2400" b="0" i="0" u="none" strike="noStrike" cap="none" normalizeH="0" baseline="0" dirty="0" smtClean="0">
                          <a:ln>
                            <a:noFill/>
                          </a:ln>
                          <a:solidFill>
                            <a:schemeClr val="accent2"/>
                          </a:solidFill>
                          <a:effectLst/>
                          <a:latin typeface="Calibri" pitchFamily="34" charset="0"/>
                        </a:rPr>
                        <a:t>Business, short orders;</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2400" b="0" i="0" u="none" strike="noStrike" cap="none" normalizeH="0" baseline="0" dirty="0" smtClean="0">
                          <a:ln>
                            <a:noFill/>
                          </a:ln>
                          <a:solidFill>
                            <a:schemeClr val="tx1"/>
                          </a:solidFill>
                          <a:effectLst/>
                          <a:latin typeface="Calibri" pitchFamily="34" charset="0"/>
                        </a:rPr>
                        <a:t>Prohibitions without exception, with threats;</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2400" b="0" i="0" u="none" strike="noStrike" cap="none" normalizeH="0" baseline="0" dirty="0" smtClean="0">
                          <a:ln>
                            <a:noFill/>
                          </a:ln>
                          <a:solidFill>
                            <a:schemeClr val="accent2"/>
                          </a:solidFill>
                          <a:effectLst/>
                          <a:latin typeface="Calibri" pitchFamily="34" charset="0"/>
                        </a:rPr>
                        <a:t>Clear language, unfriendly tone;</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2400" b="0" i="0" u="none" strike="noStrike" cap="none" normalizeH="0" baseline="0" dirty="0" smtClean="0">
                          <a:ln>
                            <a:noFill/>
                          </a:ln>
                          <a:solidFill>
                            <a:schemeClr val="tx1"/>
                          </a:solidFill>
                          <a:effectLst/>
                          <a:latin typeface="Calibri" pitchFamily="34" charset="0"/>
                        </a:rPr>
                        <a:t>Praise and punishment are subjective;</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2400" b="0" i="0" u="none" strike="noStrike" cap="none" normalizeH="0" baseline="0" dirty="0" smtClean="0">
                          <a:ln>
                            <a:noFill/>
                          </a:ln>
                          <a:solidFill>
                            <a:schemeClr val="accent2"/>
                          </a:solidFill>
                          <a:effectLst/>
                          <a:latin typeface="Calibri" pitchFamily="34" charset="0"/>
                        </a:rPr>
                        <a:t>Emotions are not taken into account;</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en-US" sz="2400" b="0" i="0" u="none" strike="noStrike" cap="none" normalizeH="0" baseline="0" dirty="0" smtClean="0">
                          <a:ln>
                            <a:noFill/>
                          </a:ln>
                          <a:solidFill>
                            <a:schemeClr val="tx1"/>
                          </a:solidFill>
                          <a:effectLst/>
                          <a:latin typeface="Calibri" pitchFamily="34" charset="0"/>
                        </a:rPr>
                        <a:t>Examples display is not a system;</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2400" b="0" i="0" u="none" strike="noStrike" cap="none" normalizeH="0" baseline="0" dirty="0" smtClean="0">
                          <a:ln>
                            <a:noFill/>
                          </a:ln>
                          <a:solidFill>
                            <a:schemeClr val="accent2"/>
                          </a:solidFill>
                          <a:effectLst/>
                          <a:latin typeface="Calibri" pitchFamily="34" charset="0"/>
                        </a:rPr>
                        <a:t>The position of the leader is above the group.</a:t>
                      </a:r>
                      <a:endParaRPr kumimoji="0" lang="ru-RU" sz="2400" b="0" i="0" u="none" strike="noStrike" cap="none" normalizeH="0" baseline="0" dirty="0" smtClean="0">
                        <a:ln>
                          <a:noFill/>
                        </a:ln>
                        <a:solidFill>
                          <a:schemeClr val="accent2"/>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dirty="0" smtClean="0">
                          <a:ln>
                            <a:noFill/>
                          </a:ln>
                          <a:solidFill>
                            <a:schemeClr val="accent2"/>
                          </a:solidFill>
                          <a:effectLst/>
                          <a:latin typeface="Calibri" pitchFamily="34" charset="0"/>
                        </a:rPr>
                        <a:t>Tasks are planned in advance in full;</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dirty="0" smtClean="0">
                          <a:ln>
                            <a:noFill/>
                          </a:ln>
                          <a:solidFill>
                            <a:schemeClr val="tx1"/>
                          </a:solidFill>
                          <a:effectLst/>
                          <a:latin typeface="Calibri" pitchFamily="34" charset="0"/>
                        </a:rPr>
                        <a:t>Only the immediate goals are defined, the future ones are unknown;</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dirty="0" smtClean="0">
                          <a:ln>
                            <a:noFill/>
                          </a:ln>
                          <a:solidFill>
                            <a:schemeClr val="accent2"/>
                          </a:solidFill>
                          <a:effectLst/>
                          <a:latin typeface="Calibri" pitchFamily="34" charset="0"/>
                        </a:rPr>
                        <a:t>The leader’s word is decisive.</a:t>
                      </a:r>
                      <a:endParaRPr kumimoji="0" lang="ru-RU" sz="2800" b="0" i="0" u="none" strike="noStrike" cap="none" normalizeH="0" baseline="0" dirty="0" smtClean="0">
                        <a:ln>
                          <a:noFill/>
                        </a:ln>
                        <a:solidFill>
                          <a:schemeClr val="accent2"/>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541246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title"/>
          </p:nvPr>
        </p:nvSpPr>
        <p:spPr/>
        <p:txBody>
          <a:bodyPr>
            <a:normAutofit fontScale="90000"/>
          </a:bodyPr>
          <a:lstStyle/>
          <a:p>
            <a:r>
              <a:rPr lang="en-US" sz="4000" dirty="0" smtClean="0"/>
              <a:t>Leadership styles by K. </a:t>
            </a:r>
            <a:r>
              <a:rPr lang="en-US" sz="4000" dirty="0" err="1" smtClean="0"/>
              <a:t>Lewin</a:t>
            </a:r>
            <a:r>
              <a:rPr lang="en-US" sz="4000" dirty="0" smtClean="0"/>
              <a:t> - </a:t>
            </a:r>
            <a:r>
              <a:rPr lang="en-US" sz="4000" dirty="0" smtClean="0">
                <a:solidFill>
                  <a:srgbClr val="0070C0"/>
                </a:solidFill>
              </a:rPr>
              <a:t>democratic style</a:t>
            </a:r>
            <a:endParaRPr lang="en-US" sz="4000" dirty="0" smtClean="0">
              <a:solidFill>
                <a:srgbClr val="0070C0"/>
              </a:solidFill>
            </a:endParaRPr>
          </a:p>
        </p:txBody>
      </p:sp>
      <p:graphicFrame>
        <p:nvGraphicFramePr>
          <p:cNvPr id="21524" name="Group 20"/>
          <p:cNvGraphicFramePr>
            <a:graphicFrameLocks noGrp="1"/>
          </p:cNvGraphicFramePr>
          <p:nvPr>
            <p:ph idx="1"/>
            <p:extLst>
              <p:ext uri="{D42A27DB-BD31-4B8C-83A1-F6EECF244321}">
                <p14:modId xmlns:p14="http://schemas.microsoft.com/office/powerpoint/2010/main" val="2808923971"/>
              </p:ext>
            </p:extLst>
          </p:nvPr>
        </p:nvGraphicFramePr>
        <p:xfrm>
          <a:off x="457200" y="1600200"/>
          <a:ext cx="8229600" cy="5350221"/>
        </p:xfrm>
        <a:graphic>
          <a:graphicData uri="http://schemas.openxmlformats.org/drawingml/2006/table">
            <a:tbl>
              <a:tblPr/>
              <a:tblGrid>
                <a:gridCol w="4114800"/>
                <a:gridCol w="4114800"/>
              </a:tblGrid>
              <a:tr h="820877">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AU" sz="2800" b="0" i="0" u="none" strike="noStrike" cap="none" normalizeH="0" baseline="0" dirty="0" smtClean="0">
                          <a:ln>
                            <a:noFill/>
                          </a:ln>
                          <a:solidFill>
                            <a:schemeClr val="tx1"/>
                          </a:solidFill>
                          <a:effectLst/>
                          <a:latin typeface="Calibri" pitchFamily="34" charset="0"/>
                        </a:rPr>
                        <a:t>Formal side</a:t>
                      </a:r>
                      <a:endParaRPr kumimoji="0" lang="ru-RU" sz="2800" b="0" i="0" u="none" strike="noStrike" cap="none" normalizeH="0" baseline="0" dirty="0" smtClean="0">
                        <a:ln>
                          <a:noFill/>
                        </a:ln>
                        <a:solidFill>
                          <a:schemeClr val="tx1"/>
                        </a:solidFill>
                        <a:effectLst/>
                        <a:latin typeface="Calibri"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AU" sz="2800" b="0" i="0" u="none" strike="noStrike" cap="none" normalizeH="0" baseline="0" dirty="0" smtClean="0">
                          <a:ln>
                            <a:noFill/>
                          </a:ln>
                          <a:solidFill>
                            <a:schemeClr val="tx1"/>
                          </a:solidFill>
                          <a:effectLst/>
                          <a:latin typeface="Calibri" pitchFamily="34" charset="0"/>
                        </a:rPr>
                        <a:t>Content side</a:t>
                      </a:r>
                      <a:endParaRPr kumimoji="0" lang="ru-RU" sz="2800" b="0" i="0" u="none" strike="noStrike" cap="none" normalizeH="0" baseline="0" dirty="0" smtClean="0">
                        <a:ln>
                          <a:noFill/>
                        </a:ln>
                        <a:solidFill>
                          <a:schemeClr val="tx1"/>
                        </a:solidFill>
                        <a:effectLst/>
                        <a:latin typeface="Calibri"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76511">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2800" b="0" i="0" u="none" strike="noStrike" cap="none" normalizeH="0" baseline="0" dirty="0" smtClean="0">
                          <a:ln>
                            <a:noFill/>
                          </a:ln>
                          <a:solidFill>
                            <a:schemeClr val="hlink"/>
                          </a:solidFill>
                          <a:effectLst/>
                          <a:latin typeface="Calibri" pitchFamily="34" charset="0"/>
                        </a:rPr>
                        <a:t>Instructions in the form of proposals;</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2800" b="0" i="0" u="none" strike="noStrike" cap="none" normalizeH="0" baseline="0" dirty="0" smtClean="0">
                          <a:ln>
                            <a:noFill/>
                          </a:ln>
                          <a:solidFill>
                            <a:schemeClr val="tx1"/>
                          </a:solidFill>
                          <a:effectLst/>
                          <a:latin typeface="Calibri" pitchFamily="34" charset="0"/>
                        </a:rPr>
                        <a:t>Friendly tone;</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2800" b="0" i="0" u="none" strike="noStrike" cap="none" normalizeH="0" baseline="0" dirty="0" smtClean="0">
                          <a:ln>
                            <a:noFill/>
                          </a:ln>
                          <a:solidFill>
                            <a:schemeClr val="hlink"/>
                          </a:solidFill>
                          <a:effectLst/>
                          <a:latin typeface="Calibri" pitchFamily="34" charset="0"/>
                        </a:rPr>
                        <a:t>Praise and punishment with tips;</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2800" b="0" i="0" u="none" strike="noStrike" cap="none" normalizeH="0" baseline="0" dirty="0" smtClean="0">
                          <a:ln>
                            <a:noFill/>
                          </a:ln>
                          <a:solidFill>
                            <a:schemeClr val="tx1"/>
                          </a:solidFill>
                          <a:effectLst/>
                          <a:latin typeface="Calibri" pitchFamily="34" charset="0"/>
                        </a:rPr>
                        <a:t>Orders and prohibitions - with discussions;</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2800" b="0" i="0" u="none" strike="noStrike" cap="none" normalizeH="0" baseline="0" dirty="0" smtClean="0">
                          <a:ln>
                            <a:noFill/>
                          </a:ln>
                          <a:solidFill>
                            <a:schemeClr val="hlink"/>
                          </a:solidFill>
                          <a:effectLst/>
                          <a:latin typeface="Calibri" pitchFamily="34" charset="0"/>
                        </a:rPr>
                        <a:t>Leader position - inside the group.</a:t>
                      </a:r>
                      <a:endParaRPr kumimoji="0" lang="ru-RU" sz="2800" b="0" i="0" u="none" strike="noStrike" cap="none" normalizeH="0" baseline="0" dirty="0" smtClean="0">
                        <a:ln>
                          <a:noFill/>
                        </a:ln>
                        <a:solidFill>
                          <a:schemeClr val="hlink"/>
                        </a:solidFill>
                        <a:effectLst/>
                        <a:latin typeface="Calibri"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dirty="0" smtClean="0">
                          <a:ln>
                            <a:noFill/>
                          </a:ln>
                          <a:solidFill>
                            <a:schemeClr val="hlink"/>
                          </a:solidFill>
                          <a:effectLst/>
                          <a:latin typeface="Calibri" pitchFamily="34" charset="0"/>
                        </a:rPr>
                        <a:t>Group activities are planned not in advance, but in the group;</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dirty="0" smtClean="0">
                          <a:ln>
                            <a:noFill/>
                          </a:ln>
                          <a:solidFill>
                            <a:schemeClr val="tx1"/>
                          </a:solidFill>
                          <a:effectLst/>
                          <a:latin typeface="Calibri" pitchFamily="34" charset="0"/>
                        </a:rPr>
                        <a:t>All members are responsible for the implementation of the proposals;</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dirty="0" smtClean="0">
                          <a:ln>
                            <a:noFill/>
                          </a:ln>
                          <a:solidFill>
                            <a:schemeClr val="hlink"/>
                          </a:solidFill>
                          <a:effectLst/>
                          <a:latin typeface="Calibri" pitchFamily="34" charset="0"/>
                        </a:rPr>
                        <a:t>All parts of the work are not only offered but also discussed.</a:t>
                      </a:r>
                      <a:endParaRPr kumimoji="0" lang="ru-RU" sz="2800" b="0" i="0" u="none" strike="noStrike" cap="none" normalizeH="0" baseline="0" dirty="0" smtClean="0">
                        <a:ln>
                          <a:noFill/>
                        </a:ln>
                        <a:solidFill>
                          <a:schemeClr val="hlink"/>
                        </a:solidFill>
                        <a:effectLst/>
                        <a:latin typeface="Calibri" pitchFamily="34" charset="0"/>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9183780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2"/>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TotalTime>
  <Words>2546</Words>
  <Application>Microsoft Office PowerPoint</Application>
  <PresentationFormat>Экран (4:3)</PresentationFormat>
  <Paragraphs>291</Paragraphs>
  <Slides>41</Slides>
  <Notes>14</Notes>
  <HiddenSlides>0</HiddenSlides>
  <MMClips>0</MMClips>
  <ScaleCrop>false</ScaleCrop>
  <HeadingPairs>
    <vt:vector size="4" baseType="variant">
      <vt:variant>
        <vt:lpstr>Тема</vt:lpstr>
      </vt:variant>
      <vt:variant>
        <vt:i4>1</vt:i4>
      </vt:variant>
      <vt:variant>
        <vt:lpstr>Заголовки слайдов</vt:lpstr>
      </vt:variant>
      <vt:variant>
        <vt:i4>41</vt:i4>
      </vt:variant>
    </vt:vector>
  </HeadingPairs>
  <TitlesOfParts>
    <vt:vector size="42" baseType="lpstr">
      <vt:lpstr>Тема Office</vt:lpstr>
      <vt:lpstr>Презентация PowerPoint</vt:lpstr>
      <vt:lpstr>Learning outcomes</vt:lpstr>
      <vt:lpstr>Definition</vt:lpstr>
      <vt:lpstr>Trait Theories (E. Bogardus et al.)</vt:lpstr>
      <vt:lpstr>Theories of interaction style (A. Yago, etc.)</vt:lpstr>
      <vt:lpstr>Leadership as a function of the group (G. Homans et al.)</vt:lpstr>
      <vt:lpstr>Synthetic Leadership Theories</vt:lpstr>
      <vt:lpstr>The styles of leadership by K. Lewin - an authoritarian style</vt:lpstr>
      <vt:lpstr>Leadership styles by K. Lewin - democratic style</vt:lpstr>
      <vt:lpstr>Leadership styles by K. Lewin – laissez-faire style</vt:lpstr>
      <vt:lpstr>Consequences of using different styles</vt:lpstr>
      <vt:lpstr>Transformational Leadership</vt:lpstr>
      <vt:lpstr>Core elements of TL:</vt:lpstr>
      <vt:lpstr>Transformational  leaders</vt:lpstr>
      <vt:lpstr>Transactional Leadership</vt:lpstr>
      <vt:lpstr>Презентация PowerPoint</vt:lpstr>
      <vt:lpstr>While transformational leadership focuses on  change  within an organization,  the goal of transactional leadership  is generally to  maintain consistency  by reinforcing existing rules.</vt:lpstr>
      <vt:lpstr>Negative Effects of Transformational Leadership</vt:lpstr>
      <vt:lpstr>Презентация PowerPoint</vt:lpstr>
      <vt:lpstr>Презентация PowerPoint</vt:lpstr>
      <vt:lpstr>What is a leader error?</vt:lpstr>
      <vt:lpstr>Famous leader’s errors</vt:lpstr>
      <vt:lpstr>How are mistakes unique for leaders?</vt:lpstr>
      <vt:lpstr>How are mistakes unique for leaders?</vt:lpstr>
      <vt:lpstr>How are mistakes unique for leaders?</vt:lpstr>
      <vt:lpstr>Error Recovery Strategies</vt:lpstr>
      <vt:lpstr>Apology</vt:lpstr>
      <vt:lpstr>Justification</vt:lpstr>
      <vt:lpstr>Excuse/Blame</vt:lpstr>
      <vt:lpstr>Denial</vt:lpstr>
      <vt:lpstr>Vulnerabilities of the strategies</vt:lpstr>
      <vt:lpstr>Vulnerabilities of the strategies</vt:lpstr>
      <vt:lpstr>Vulnerabilities of the strategies</vt:lpstr>
      <vt:lpstr>How to choose a recovery strategy?</vt:lpstr>
      <vt:lpstr>«Positive errors»</vt:lpstr>
      <vt:lpstr>Activity – group discussion</vt:lpstr>
      <vt:lpstr>Mistakes are a  part of leadership.  </vt:lpstr>
      <vt:lpstr>Structure of the Soft Skills Course </vt:lpstr>
      <vt:lpstr>Theme Assessment Scores</vt:lpstr>
      <vt:lpstr>Презентация PowerPoint</vt:lpstr>
      <vt:lpstr>Thank you for your attention and activity!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Елена</dc:creator>
  <cp:lastModifiedBy>Елена</cp:lastModifiedBy>
  <cp:revision>31</cp:revision>
  <dcterms:created xsi:type="dcterms:W3CDTF">2017-10-23T16:01:07Z</dcterms:created>
  <dcterms:modified xsi:type="dcterms:W3CDTF">2017-10-23T18:58:01Z</dcterms:modified>
</cp:coreProperties>
</file>